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282" r:id="rId4"/>
    <p:sldId id="287" r:id="rId5"/>
    <p:sldId id="289" r:id="rId6"/>
    <p:sldId id="284" r:id="rId7"/>
    <p:sldId id="291" r:id="rId8"/>
    <p:sldId id="285" r:id="rId9"/>
    <p:sldId id="294" r:id="rId10"/>
    <p:sldId id="297" r:id="rId11"/>
    <p:sldId id="286" r:id="rId12"/>
    <p:sldId id="295" r:id="rId13"/>
  </p:sldIdLst>
  <p:sldSz cx="12192000" cy="6858000"/>
  <p:notesSz cx="6799263" cy="9929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2B9EB"/>
    <a:srgbClr val="133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79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58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47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09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962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41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66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62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8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568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636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8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228600" algn="ctr">
              <a:buSzTx/>
              <a:buFontTx/>
              <a:buNone/>
              <a:defRPr sz="2400"/>
            </a:lvl2pPr>
            <a:lvl3pPr marL="0" indent="457200" algn="ctr">
              <a:buSzTx/>
              <a:buFontTx/>
              <a:buNone/>
              <a:defRPr sz="2400"/>
            </a:lvl3pPr>
            <a:lvl4pPr marL="0" indent="685800" algn="ctr">
              <a:buSzTx/>
              <a:buFontTx/>
              <a:buNone/>
              <a:defRPr sz="2400"/>
            </a:lvl4pPr>
            <a:lvl5pPr marL="0" indent="9144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503364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79745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3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2286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6858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486488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862007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228600">
              <a:buSzTx/>
              <a:buFontTx/>
              <a:buNone/>
              <a:defRPr sz="2400" b="1"/>
            </a:lvl2pPr>
            <a:lvl3pPr marL="0" indent="457200">
              <a:buSzTx/>
              <a:buFontTx/>
              <a:buNone/>
              <a:defRPr sz="2400" b="1"/>
            </a:lvl3pPr>
            <a:lvl4pPr marL="0" indent="685800">
              <a:buSzTx/>
              <a:buFontTx/>
              <a:buNone/>
              <a:defRPr sz="2400" b="1"/>
            </a:lvl4pPr>
            <a:lvl5pPr marL="0" indent="9144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ln w="12700"/>
        </p:spPr>
        <p:txBody>
          <a:bodyPr anchor="b"/>
          <a:lstStyle>
            <a:lvl1pPr marL="0" indent="0">
              <a:buSzTx/>
              <a:buFontTx/>
              <a:buNone/>
              <a:defRPr sz="4800" b="1"/>
            </a:lvl1pPr>
          </a:lstStyle>
          <a:p>
            <a:pPr marL="0" indent="0"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8452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510603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693327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489857" indent="-261257">
              <a:defRPr sz="3200"/>
            </a:lvl2pPr>
            <a:lvl3pPr marL="762000" indent="-304800">
              <a:defRPr sz="3200"/>
            </a:lvl3pPr>
            <a:lvl4pPr marL="1051560" indent="-365760">
              <a:defRPr sz="3200"/>
            </a:lvl4pPr>
            <a:lvl5pPr marL="12801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Espaço Reservado para Texto 3"/>
          <p:cNvSpPr>
            <a:spLocks noGrp="1"/>
          </p:cNvSpPr>
          <p:nvPr>
            <p:ph type="body" sz="quarter" idx="2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  <a:ln w="12700"/>
        </p:spPr>
        <p:txBody>
          <a:bodyPr/>
          <a:lstStyle>
            <a:lvl1pPr marL="0" indent="0">
              <a:buSzTx/>
              <a:buFontTx/>
              <a:buNone/>
              <a:defRPr sz="3200"/>
            </a:lvl1pPr>
          </a:lstStyle>
          <a:p>
            <a:pPr marL="0" indent="0">
              <a:buSzTx/>
              <a:buFontTx/>
              <a:buNone/>
              <a:defRPr sz="32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17720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Espaço Reservado para Imagem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228600">
              <a:buSzTx/>
              <a:buFontTx/>
              <a:buNone/>
              <a:defRPr sz="1600"/>
            </a:lvl2pPr>
            <a:lvl3pPr marL="0" indent="457200">
              <a:buSzTx/>
              <a:buFontTx/>
              <a:buNone/>
              <a:defRPr sz="1600"/>
            </a:lvl3pPr>
            <a:lvl4pPr marL="0" indent="685800">
              <a:buSzTx/>
              <a:buFontTx/>
              <a:buNone/>
              <a:defRPr sz="1600"/>
            </a:lvl4pPr>
            <a:lvl5pPr marL="0" indent="9144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2567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8C037-CCD0-4B62-B5AC-FFF46F276967}" type="datetimeFigureOut">
              <a:rPr lang="pt-BR" smtClean="0"/>
              <a:t>21/10/2025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53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917462" y="6354248"/>
            <a:ext cx="436338" cy="369330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213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4953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7772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041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270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498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1955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28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685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143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600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t="4992"/>
          <a:stretch/>
        </p:blipFill>
        <p:spPr>
          <a:xfrm>
            <a:off x="-1" y="-8390"/>
            <a:ext cx="5530645" cy="686638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891750" y="2951945"/>
            <a:ext cx="60922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SECRETARIA MUNICIPAL </a:t>
            </a:r>
            <a:r>
              <a:rPr lang="pt-BR" sz="2800" b="1" dirty="0" smtClean="0">
                <a:solidFill>
                  <a:schemeClr val="bg1"/>
                </a:solidFill>
              </a:rPr>
              <a:t>DE EDUCAÇÃO MULTIRIO</a:t>
            </a:r>
            <a:endParaRPr lang="pt-BR" sz="2800" b="1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5530644" y="349087"/>
            <a:ext cx="6661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AUDIÊNCIA PÚBLICA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PPA 2026-2029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LOA 2026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5703631" y="5885133"/>
            <a:ext cx="4672243" cy="58214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61" y="5885133"/>
            <a:ext cx="1435189" cy="58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 smtClean="0">
                <a:solidFill>
                  <a:srgbClr val="FFFFFF"/>
                </a:solidFill>
              </a:rPr>
              <a:t>COMPARATIVO </a:t>
            </a:r>
            <a:endParaRPr lang="pt-BR" sz="3600" dirty="0">
              <a:solidFill>
                <a:srgbClr val="FFFFFF"/>
              </a:solidFill>
            </a:endParaRP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2022-2025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2026-2029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073" y="4783880"/>
            <a:ext cx="1662256" cy="67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95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264562" y="51230"/>
            <a:ext cx="2071786" cy="10156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COMPARATIVO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2022-2025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2026-2029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432299"/>
              </p:ext>
            </p:extLst>
          </p:nvPr>
        </p:nvGraphicFramePr>
        <p:xfrm>
          <a:off x="1814273" y="1608082"/>
          <a:ext cx="8603385" cy="3343392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4247034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</a:tblGrid>
              <a:tr h="20495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 0024  -  MIDIA ,ESCOLA E SOCIEDADE</a:t>
                      </a:r>
                      <a:endParaRPr lang="pt-BR" sz="1000" b="1" kern="1200" dirty="0" smtClean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  9807  - EDUCAÇÃO PARA UM FUTURO INSPIRADOR</a:t>
                      </a:r>
                      <a:endParaRPr lang="pt-BR" sz="1000" b="1" kern="1200" dirty="0" smtClean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295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2022-2025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</a:t>
                      </a:r>
                      <a:r>
                        <a:rPr lang="pt-BR" sz="1000" b="1" dirty="0" smtClean="0">
                          <a:solidFill>
                            <a:srgbClr val="002060"/>
                          </a:solidFill>
                        </a:rPr>
                        <a:t>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3633 - MODERNIZAÇÃO TECNOLÓGICA E DE INFRAESTRUTURA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    3217 - EQUIPAMENTO MODERNIZADO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59103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4638 - QUALIDADE NA EDUCAÇÃO</a:t>
                      </a:r>
                    </a:p>
                    <a:p>
                      <a:pPr algn="l"/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    1300 - PLATAFORMA DIGITAL DESENVOLVIDA PARA INOVAÇÃO NA EDUCAÇÃO</a:t>
                      </a:r>
                    </a:p>
                    <a:p>
                      <a:pPr algn="l"/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    1302 - CONTEÚDO IMPULSIONADO EM MÍDIAS DIGITAIS</a:t>
                      </a:r>
                    </a:p>
                    <a:p>
                      <a:pPr algn="l"/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    4183 -  PRODUTO ELABORADO PARA APERFEIÇOAMENTO DA EDUCAÇÃO</a:t>
                      </a:r>
                    </a:p>
                    <a:p>
                      <a:pPr algn="l"/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44325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4639 -  PROJETOS ESPECIAIS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   3215 - EVENTO REGISTRADO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   4185 – PRODUTO ELABORADO EM DIFERENTES MÍDIAS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467718"/>
                  </a:ext>
                </a:extLst>
              </a:tr>
              <a:tr h="2238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4971 - PROMOÇÃO DA QUALIDADE NA EDUCAÇÃO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   01342 -  PRODUTO E TECNOLOGIA DESENVOLVIDA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kern="1200" cap="none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577081"/>
                  </a:ext>
                </a:extLst>
              </a:tr>
            </a:tbl>
          </a:graphicData>
        </a:graphic>
      </p:graphicFrame>
      <p:sp>
        <p:nvSpPr>
          <p:cNvPr id="16" name="Retângulo 15"/>
          <p:cNvSpPr/>
          <p:nvPr/>
        </p:nvSpPr>
        <p:spPr>
          <a:xfrm>
            <a:off x="0" y="1126290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Programas</a:t>
            </a:r>
            <a:r>
              <a:rPr lang="pt-BR" sz="1200" b="1" dirty="0">
                <a:solidFill>
                  <a:schemeClr val="bg1"/>
                </a:solidFill>
              </a:rPr>
              <a:t>, Ações e Produtos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95" y="452959"/>
            <a:ext cx="1789200" cy="3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941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102864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270711" y="34763"/>
            <a:ext cx="2536271" cy="70788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2026-2029</a:t>
            </a:r>
          </a:p>
          <a:p>
            <a:pPr algn="ctr"/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NOVO PROGRAMA</a:t>
            </a:r>
            <a:endParaRPr lang="pt-BR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804218"/>
              </p:ext>
            </p:extLst>
          </p:nvPr>
        </p:nvGraphicFramePr>
        <p:xfrm>
          <a:off x="1879134" y="1872331"/>
          <a:ext cx="8538524" cy="2112440"/>
        </p:xfrm>
        <a:graphic>
          <a:graphicData uri="http://schemas.openxmlformats.org/drawingml/2006/table">
            <a:tbl>
              <a:tblPr firstRow="1" bandRow="1"/>
              <a:tblGrid>
                <a:gridCol w="8538524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</a:tblGrid>
              <a:tr h="470436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 smtClean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 9807 – EDUCAÇÃO PARA UM FUTURO INSPIRADOR</a:t>
                      </a:r>
                      <a:endParaRPr lang="pt-BR" sz="1200" b="1" kern="1200" dirty="0" smtClean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32090"/>
                  </a:ext>
                </a:extLst>
              </a:tr>
              <a:tr h="313347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AÇÕES/PRODUTOS PPA 2026-2029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1328657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AÇÃO 4971 – PROMOÇÃO DA QUALIDADE NA EDUCAÇÃO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OBJETIVO: PROMOVER E DIFUNDIR PRODUTOS E TECNOLOGIAS EDUCACIONAIS EM DIFERENTES MÍDIAS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PRODUTO  01342 – PRODUTO E TECNOLOGIA DESENVOLVIDA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69157"/>
                  </a:ext>
                </a:extLst>
              </a:tr>
            </a:tbl>
          </a:graphicData>
        </a:graphic>
      </p:graphicFrame>
      <p:sp>
        <p:nvSpPr>
          <p:cNvPr id="18" name="Retângulo 17"/>
          <p:cNvSpPr/>
          <p:nvPr/>
        </p:nvSpPr>
        <p:spPr>
          <a:xfrm>
            <a:off x="0" y="1126290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Programas</a:t>
            </a:r>
            <a:r>
              <a:rPr lang="pt-BR" sz="1200" b="1" dirty="0">
                <a:solidFill>
                  <a:schemeClr val="bg1"/>
                </a:solidFill>
              </a:rPr>
              <a:t>, Ações e Produtos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94" y="384895"/>
            <a:ext cx="1789459" cy="39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144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FINALÍSTICOS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2026-2029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478" y="4746283"/>
            <a:ext cx="1756969" cy="71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128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4550285" cy="11387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</a:t>
            </a:r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NOVO </a:t>
            </a:r>
          </a:p>
          <a:p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9807 </a:t>
            </a:r>
          </a:p>
          <a:p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EDUCAÇÃO PARA UM FUTURO INSPIRADOR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363925"/>
              </p:ext>
            </p:extLst>
          </p:nvPr>
        </p:nvGraphicFramePr>
        <p:xfrm>
          <a:off x="1592317" y="1671968"/>
          <a:ext cx="8879801" cy="259080"/>
        </p:xfrm>
        <a:graphic>
          <a:graphicData uri="http://schemas.openxmlformats.org/drawingml/2006/table">
            <a:tbl>
              <a:tblPr firstRow="1" bandRow="1"/>
              <a:tblGrid>
                <a:gridCol w="8879801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25626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4971 – PROMOÇÃO DA QUALIDADE NA EDUCAÇÃO</a:t>
                      </a:r>
                      <a:endParaRPr lang="pt-BR" sz="1100" b="1" kern="1200" dirty="0" smtClean="0">
                        <a:solidFill>
                          <a:srgbClr val="13335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36" name="Tabela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754803"/>
              </p:ext>
            </p:extLst>
          </p:nvPr>
        </p:nvGraphicFramePr>
        <p:xfrm>
          <a:off x="7204845" y="1928233"/>
          <a:ext cx="3267274" cy="24384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58030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PREVISÃO ORÇAMENTÁRIA PLOA 2026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  <a:effectLst/>
                        </a:rPr>
                        <a:t>R$ 288.913,00</a:t>
                      </a:r>
                      <a:endParaRPr lang="pt-BR" sz="1000" b="0" dirty="0" smtClean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39" name="Tabela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020650"/>
              </p:ext>
            </p:extLst>
          </p:nvPr>
        </p:nvGraphicFramePr>
        <p:xfrm>
          <a:off x="1592316" y="3630213"/>
          <a:ext cx="8879802" cy="731520"/>
        </p:xfrm>
        <a:graphic>
          <a:graphicData uri="http://schemas.openxmlformats.org/drawingml/2006/table">
            <a:tbl>
              <a:tblPr firstRow="1" bandRow="1"/>
              <a:tblGrid>
                <a:gridCol w="2742838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1545510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  <a:gridCol w="1500055">
                  <a:extLst>
                    <a:ext uri="{9D8B030D-6E8A-4147-A177-3AD203B41FA5}">
                      <a16:colId xmlns:a16="http://schemas.microsoft.com/office/drawing/2014/main" val="1707434394"/>
                    </a:ext>
                  </a:extLst>
                </a:gridCol>
                <a:gridCol w="1556875">
                  <a:extLst>
                    <a:ext uri="{9D8B030D-6E8A-4147-A177-3AD203B41FA5}">
                      <a16:colId xmlns:a16="http://schemas.microsoft.com/office/drawing/2014/main" val="2429381332"/>
                    </a:ext>
                  </a:extLst>
                </a:gridCol>
                <a:gridCol w="1534524">
                  <a:extLst>
                    <a:ext uri="{9D8B030D-6E8A-4147-A177-3AD203B41FA5}">
                      <a16:colId xmlns:a16="http://schemas.microsoft.com/office/drawing/2014/main" val="394470469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cap="none" spc="0" baseline="0" dirty="0" smtClean="0">
                        <a:solidFill>
                          <a:srgbClr val="13335A"/>
                        </a:solidFill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pt-BR" sz="1000" b="0" i="0" u="none" strike="noStrike" cap="none" spc="0" baseline="0" dirty="0">
                        <a:solidFill>
                          <a:srgbClr val="13335A"/>
                        </a:solidFill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pt-BR" sz="1000" b="0" i="0" u="none" strike="noStrike" cap="none" spc="0" baseline="0" dirty="0">
                        <a:solidFill>
                          <a:srgbClr val="13335A"/>
                        </a:solidFill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pt-BR" sz="1000" b="0" i="0" u="none" strike="noStrike" cap="none" spc="0" baseline="0" dirty="0">
                        <a:solidFill>
                          <a:srgbClr val="13335A"/>
                        </a:solidFill>
                        <a:uFillTx/>
                        <a:latin typeface="Calibri" panose="020F0502020204030204"/>
                        <a:ea typeface="+mn-ea"/>
                        <a:cs typeface="+mn-cs"/>
                        <a:sym typeface="Calibri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baseline="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44325"/>
                  </a:ext>
                </a:extLst>
              </a:tr>
            </a:tbl>
          </a:graphicData>
        </a:graphic>
      </p:graphicFrame>
      <p:graphicFrame>
        <p:nvGraphicFramePr>
          <p:cNvPr id="41" name="Tabela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323520"/>
              </p:ext>
            </p:extLst>
          </p:nvPr>
        </p:nvGraphicFramePr>
        <p:xfrm>
          <a:off x="1592316" y="5307571"/>
          <a:ext cx="8879802" cy="487680"/>
        </p:xfrm>
        <a:graphic>
          <a:graphicData uri="http://schemas.openxmlformats.org/drawingml/2006/table">
            <a:tbl>
              <a:tblPr firstRow="1" bandRow="1"/>
              <a:tblGrid>
                <a:gridCol w="2742838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1545510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  <a:gridCol w="1500055">
                  <a:extLst>
                    <a:ext uri="{9D8B030D-6E8A-4147-A177-3AD203B41FA5}">
                      <a16:colId xmlns:a16="http://schemas.microsoft.com/office/drawing/2014/main" val="1707434394"/>
                    </a:ext>
                  </a:extLst>
                </a:gridCol>
                <a:gridCol w="1556875">
                  <a:extLst>
                    <a:ext uri="{9D8B030D-6E8A-4147-A177-3AD203B41FA5}">
                      <a16:colId xmlns:a16="http://schemas.microsoft.com/office/drawing/2014/main" val="2429381332"/>
                    </a:ext>
                  </a:extLst>
                </a:gridCol>
                <a:gridCol w="1534524">
                  <a:extLst>
                    <a:ext uri="{9D8B030D-6E8A-4147-A177-3AD203B41FA5}">
                      <a16:colId xmlns:a16="http://schemas.microsoft.com/office/drawing/2014/main" val="394470469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3335A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</a:tbl>
          </a:graphicData>
        </a:graphic>
      </p:graphicFrame>
      <p:graphicFrame>
        <p:nvGraphicFramePr>
          <p:cNvPr id="45" name="Tabela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862114"/>
              </p:ext>
            </p:extLst>
          </p:nvPr>
        </p:nvGraphicFramePr>
        <p:xfrm>
          <a:off x="7204844" y="5017238"/>
          <a:ext cx="3267274" cy="24384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58030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46" name="Tabela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59554"/>
              </p:ext>
            </p:extLst>
          </p:nvPr>
        </p:nvGraphicFramePr>
        <p:xfrm>
          <a:off x="7204844" y="3356354"/>
          <a:ext cx="3267274" cy="24384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58030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357091"/>
              </p:ext>
            </p:extLst>
          </p:nvPr>
        </p:nvGraphicFramePr>
        <p:xfrm>
          <a:off x="1592316" y="6105774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800" b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50" name="Tabela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793601"/>
              </p:ext>
            </p:extLst>
          </p:nvPr>
        </p:nvGraphicFramePr>
        <p:xfrm>
          <a:off x="1537856" y="2248192"/>
          <a:ext cx="8879802" cy="640080"/>
        </p:xfrm>
        <a:graphic>
          <a:graphicData uri="http://schemas.openxmlformats.org/drawingml/2006/table">
            <a:tbl>
              <a:tblPr firstRow="1" bandRow="1"/>
              <a:tblGrid>
                <a:gridCol w="2742838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  <a:gridCol w="1545510">
                  <a:extLst>
                    <a:ext uri="{9D8B030D-6E8A-4147-A177-3AD203B41FA5}">
                      <a16:colId xmlns:a16="http://schemas.microsoft.com/office/drawing/2014/main" val="132629113"/>
                    </a:ext>
                  </a:extLst>
                </a:gridCol>
                <a:gridCol w="1500055">
                  <a:extLst>
                    <a:ext uri="{9D8B030D-6E8A-4147-A177-3AD203B41FA5}">
                      <a16:colId xmlns:a16="http://schemas.microsoft.com/office/drawing/2014/main" val="1707434394"/>
                    </a:ext>
                  </a:extLst>
                </a:gridCol>
                <a:gridCol w="1556875">
                  <a:extLst>
                    <a:ext uri="{9D8B030D-6E8A-4147-A177-3AD203B41FA5}">
                      <a16:colId xmlns:a16="http://schemas.microsoft.com/office/drawing/2014/main" val="2429381332"/>
                    </a:ext>
                  </a:extLst>
                </a:gridCol>
                <a:gridCol w="1534524">
                  <a:extLst>
                    <a:ext uri="{9D8B030D-6E8A-4147-A177-3AD203B41FA5}">
                      <a16:colId xmlns:a16="http://schemas.microsoft.com/office/drawing/2014/main" val="3944704698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3335A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Metas PPA</a:t>
                      </a:r>
                    </a:p>
                  </a:txBody>
                  <a:tcPr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2027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2028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 smtClean="0">
                          <a:solidFill>
                            <a:srgbClr val="13335A"/>
                          </a:solidFill>
                        </a:rPr>
                        <a:t>2029</a:t>
                      </a:r>
                      <a:endParaRPr lang="pt-BR" sz="1000" b="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987157"/>
                  </a:ext>
                </a:extLst>
              </a:tr>
              <a:tr h="1954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01342 –PRODUTO E TECNOLOGIA DESENVOLVIDA</a:t>
                      </a:r>
                      <a:endParaRPr lang="pt-BR" sz="1000" b="0" i="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 smtClean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</a:tbl>
          </a:graphicData>
        </a:graphic>
      </p:graphicFrame>
      <p:pic>
        <p:nvPicPr>
          <p:cNvPr id="18" name="Imagem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94" y="384895"/>
            <a:ext cx="1789459" cy="39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627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DE GESTÃO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PPA 2026-2029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295" y="4777490"/>
            <a:ext cx="1680152" cy="6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30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5690019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</a:t>
            </a:r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NOVO</a:t>
            </a:r>
            <a:endParaRPr lang="pt-BR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0700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GESTÃO ADMINISTRATIVA E OPERACIONAL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02579" y="1480936"/>
            <a:ext cx="3576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Prover os recursos humanos e os meios administrativos, operacionais </a:t>
            </a:r>
            <a:r>
              <a:rPr lang="pt-BR" sz="1200" dirty="0" smtClean="0">
                <a:solidFill>
                  <a:schemeClr val="bg1"/>
                </a:solidFill>
              </a:rPr>
              <a:t>e  </a:t>
            </a:r>
            <a:r>
              <a:rPr lang="pt-BR" sz="1200" dirty="0" err="1">
                <a:solidFill>
                  <a:schemeClr val="bg1"/>
                </a:solidFill>
              </a:rPr>
              <a:t>infraestruturais</a:t>
            </a:r>
            <a:r>
              <a:rPr lang="pt-BR" sz="1200" dirty="0">
                <a:solidFill>
                  <a:schemeClr val="bg1"/>
                </a:solidFill>
              </a:rPr>
              <a:t> necessários a realização das atribuições do governo.</a:t>
            </a: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884300"/>
              </p:ext>
            </p:extLst>
          </p:nvPr>
        </p:nvGraphicFramePr>
        <p:xfrm>
          <a:off x="3778808" y="1905130"/>
          <a:ext cx="7828474" cy="3933707"/>
        </p:xfrm>
        <a:graphic>
          <a:graphicData uri="http://schemas.openxmlformats.org/drawingml/2006/table">
            <a:tbl>
              <a:tblPr firstRow="1" bandRow="1"/>
              <a:tblGrid>
                <a:gridCol w="6017185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81128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713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</a:t>
                      </a:r>
                    </a:p>
                  </a:txBody>
                  <a:tcPr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PREVISÃO ORÇAMENTÁRIA PLOA</a:t>
                      </a:r>
                      <a:r>
                        <a:rPr lang="pt-BR" sz="1000" b="1" baseline="0" dirty="0" smtClean="0">
                          <a:solidFill>
                            <a:srgbClr val="13335A"/>
                          </a:solidFill>
                        </a:rPr>
                        <a:t> </a:t>
                      </a: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2991  - GESTÃO ADMINISTRATIVA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R$ 3.611.398,00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0144  -  DESPESAS NÃO PERTINENTES AO MDE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R$ 80.000,00</a:t>
                      </a:r>
                      <a:endParaRPr lang="pt-BR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2992 - CONCESSIONÁRIA DE SERVIÇOS PÚBLICOS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R$ 18.502,00 </a:t>
                      </a:r>
                      <a:endParaRPr lang="pt-BR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2990 - DESPESAS OBRIGATÓRIAS E OUTROS CUSTEIOS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R$ 1.590.000,00</a:t>
                      </a:r>
                      <a:endParaRPr lang="pt-BR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17252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2994 - PROVISÃO DE GASTOS COM PESSOAL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R$ 18.348.000,00</a:t>
                      </a:r>
                      <a:endParaRPr lang="pt-BR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673507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0153 - GESTÃO E DESENVOLVIMENTO DE TECNOLOGIA DA INFORMAÇÃO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R$ 110.000,00</a:t>
                      </a:r>
                      <a:endParaRPr lang="pt-BR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172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DO PROGRAMA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R$ 23.757.900,00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79815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kern="1200" dirty="0" smtClean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3401"/>
                  </a:ext>
                </a:extLst>
              </a:tr>
            </a:tbl>
          </a:graphicData>
        </a:graphic>
      </p:graphicFrame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94" y="384895"/>
            <a:ext cx="1789459" cy="39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764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5035353" cy="89255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</a:t>
            </a:r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NOVO</a:t>
            </a:r>
          </a:p>
          <a:p>
            <a:r>
              <a:rPr lang="pt-BR" sz="1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9000</a:t>
            </a:r>
            <a:endParaRPr lang="pt-BR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GESTÃO DAS OPERAÇÕES ESPECIAIS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02579" y="1480936"/>
            <a:ext cx="35762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b="1" dirty="0">
                <a:solidFill>
                  <a:schemeClr val="bg1"/>
                </a:solidFill>
              </a:rPr>
              <a:t>Efetuar  o pagamento de despesas que não geram produtos nem contraprestação direta na forma de bens ou serviços</a:t>
            </a:r>
          </a:p>
          <a:p>
            <a:r>
              <a:rPr lang="pt-BR" sz="1200" dirty="0" smtClean="0">
                <a:solidFill>
                  <a:schemeClr val="bg1"/>
                </a:solidFill>
              </a:rPr>
              <a:t>.</a:t>
            </a:r>
            <a:endParaRPr lang="pt-BR" sz="1200" dirty="0">
              <a:solidFill>
                <a:schemeClr val="bg1"/>
              </a:solidFill>
            </a:endParaRP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482926"/>
              </p:ext>
            </p:extLst>
          </p:nvPr>
        </p:nvGraphicFramePr>
        <p:xfrm>
          <a:off x="3778808" y="1905130"/>
          <a:ext cx="7828474" cy="1921017"/>
        </p:xfrm>
        <a:graphic>
          <a:graphicData uri="http://schemas.openxmlformats.org/drawingml/2006/table">
            <a:tbl>
              <a:tblPr firstRow="1" bandRow="1"/>
              <a:tblGrid>
                <a:gridCol w="6017185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81128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713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</a:t>
                      </a:r>
                    </a:p>
                  </a:txBody>
                  <a:tcPr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rgbClr val="13335A"/>
                          </a:solidFill>
                        </a:rPr>
                        <a:t>PREVISÃO ORÇAMENTÁRIA PLOA</a:t>
                      </a:r>
                      <a:r>
                        <a:rPr lang="pt-BR" sz="1000" b="1" baseline="0" dirty="0" smtClean="0">
                          <a:solidFill>
                            <a:srgbClr val="13335A"/>
                          </a:solidFill>
                        </a:rPr>
                        <a:t> </a:t>
                      </a:r>
                      <a:r>
                        <a:rPr lang="pt-BR" sz="1000" b="1" kern="1200" dirty="0" smtClean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6002  -  SENTENÇAS JUDICIAIS E PRECATÓRIOS  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R$ 1.069.529,00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DO PROGRAMA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R$ 1.069.529,00</a:t>
                      </a:r>
                      <a:endParaRPr lang="pt-BR" sz="100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94" y="384895"/>
            <a:ext cx="1789459" cy="39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327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3983679" y="1827537"/>
            <a:ext cx="4251566" cy="17543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EXECUÇÃO ORÇAMENTÁRIA</a:t>
            </a:r>
          </a:p>
          <a:p>
            <a:pPr algn="ctr"/>
            <a:r>
              <a:rPr lang="pt-BR" sz="3600" dirty="0">
                <a:solidFill>
                  <a:srgbClr val="FFFFFF"/>
                </a:solidFill>
              </a:rPr>
              <a:t>1° Semestre de 2025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905" y="4792072"/>
            <a:ext cx="1688541" cy="68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588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3825086" cy="132343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EXECUÇÃO ORÇAMENTÁRIA</a:t>
            </a:r>
          </a:p>
          <a:p>
            <a:r>
              <a:rPr lang="pt-BR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PPA 2022-2025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1° Semestre de 2025</a:t>
            </a:r>
          </a:p>
          <a:p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213702"/>
              </p:ext>
            </p:extLst>
          </p:nvPr>
        </p:nvGraphicFramePr>
        <p:xfrm>
          <a:off x="955648" y="1489001"/>
          <a:ext cx="10293877" cy="314987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6597296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1691">
                  <a:extLst>
                    <a:ext uri="{9D8B030D-6E8A-4147-A177-3AD203B41FA5}">
                      <a16:colId xmlns:a16="http://schemas.microsoft.com/office/drawing/2014/main" val="2338428692"/>
                    </a:ext>
                  </a:extLst>
                </a:gridCol>
                <a:gridCol w="1272053">
                  <a:extLst>
                    <a:ext uri="{9D8B030D-6E8A-4147-A177-3AD203B41FA5}">
                      <a16:colId xmlns:a16="http://schemas.microsoft.com/office/drawing/2014/main" val="4495287"/>
                    </a:ext>
                  </a:extLst>
                </a:gridCol>
                <a:gridCol w="1172837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PROGRAMA - 0024  - MIDIA , ESCOLA E  EDUCAÇÃO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/>
                        <a:t>DOTAÇÃO ATUAL</a:t>
                      </a:r>
                      <a:endParaRPr lang="pt-BR" sz="10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/>
                        <a:t>EMPENHADO</a:t>
                      </a:r>
                      <a:endParaRPr lang="pt-BR" sz="10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/>
                        <a:t>LIQUIDADO</a:t>
                      </a:r>
                      <a:endParaRPr lang="pt-BR" sz="10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27953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3633  - MODERNIZAÇÃO TECNOLÓGICA E DE INFRAESTRUTURA</a:t>
                      </a:r>
                      <a:endParaRPr lang="pt-BR" sz="1000" b="0" i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R$ 341.006,00</a:t>
                      </a:r>
                      <a:endParaRPr lang="pt-BR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R$ 0,00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R$ 0,00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4638 – QUALIDADE NA EDUCAÇÃO</a:t>
                      </a:r>
                      <a:endParaRPr lang="pt-BR" sz="1000" b="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R$ 934.911,00</a:t>
                      </a:r>
                      <a:endParaRPr lang="pt-BR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R$ 249.896,39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R$ 101.193,69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4639 -  PROJETOS ESPECIAIS</a:t>
                      </a:r>
                      <a:endParaRPr lang="pt-B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R$ 700,00</a:t>
                      </a:r>
                      <a:endParaRPr lang="pt-BR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R$ 0,00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R$ 0,00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8172529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TOTAL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R$ 1.276.617,00</a:t>
                      </a:r>
                      <a:endParaRPr lang="pt-BR" sz="1000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R$ 249.896,39</a:t>
                      </a:r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R$ 101.193,69</a:t>
                      </a:r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673507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u="none" strike="noStrike" kern="1200" cap="none" spc="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uFillTx/>
                          <a:sym typeface="Calibri"/>
                        </a:rPr>
                        <a:t>PROGRAMA - 0381 -  GESTÃO ADMINISTRATIVA</a:t>
                      </a:r>
                      <a:endParaRPr lang="pt-BR" sz="10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DOTAÇÃO ATUAL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EMPENHADO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LIQUIDADO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31729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4161 -  APOIO ADMINISTRATIVO</a:t>
                      </a:r>
                      <a:endParaRPr lang="pt-BR" sz="1000" b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R$ 3.302.787,61</a:t>
                      </a:r>
                      <a:endParaRPr lang="pt-BR" sz="1000" b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R$ 3.113.108,33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R$ 1.990.960,53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0479815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2972 -  DESPESAS NÃO PERTINENTES AO MDE</a:t>
                      </a:r>
                      <a:endParaRPr lang="pt-BR" sz="1000" b="0" i="0" u="none" strike="noStrike" kern="1200" cap="none" spc="0" baseline="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R$ 20.000,00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R$ 20.000,00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R$ 0,00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9898741"/>
                  </a:ext>
                </a:extLst>
              </a:tr>
              <a:tr h="21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4411  -  CONCESSIONÁRIA DE SERVIÇOS PÚBLICOS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R$ 40.000,00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R$ 31.662,48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R$ 7.911,63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8631180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4341  - DESPESAS OBRIGATÓRIAS E OUTROS CUSTEIOS</a:t>
                      </a:r>
                      <a:endParaRPr lang="pt-BR" sz="1000" b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R$ 1.173.000,00</a:t>
                      </a:r>
                      <a:endParaRPr lang="pt-BR" sz="1000" b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R$ 1.074.201,40</a:t>
                      </a:r>
                      <a:endParaRPr lang="pt-BR" sz="1000" b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R$ 713.006,85</a:t>
                      </a:r>
                      <a:endParaRPr lang="pt-BR" sz="1000" b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5129356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4521  - PROVISÃO DE GASTOS COM PESSOAL </a:t>
                      </a:r>
                      <a:endParaRPr lang="pt-BR" sz="1000" b="0" i="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R$ 16.351.000,00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R$ 8.749.749,43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R$ 7.020.945,88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23898"/>
                  </a:ext>
                </a:extLst>
              </a:tr>
              <a:tr h="21839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4761  -GESTÃO E DESENVOLVIMENTO  DE TECNOLOGIA DA INFORMAÇÃO</a:t>
                      </a:r>
                      <a:endParaRPr lang="pt-BR" sz="1000" b="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R$ 110.000,00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R$ 78.697,36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R$ 52.196,43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3929892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000039"/>
              </p:ext>
            </p:extLst>
          </p:nvPr>
        </p:nvGraphicFramePr>
        <p:xfrm>
          <a:off x="955648" y="4638871"/>
          <a:ext cx="10293877" cy="193992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6624727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6466825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58477536"/>
                    </a:ext>
                  </a:extLst>
                </a:gridCol>
                <a:gridCol w="103567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21877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1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TOTAL</a:t>
                      </a:r>
                      <a:endParaRPr lang="pt-BR" sz="10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R$ 20.996.787,61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R$13.067.419,00</a:t>
                      </a:r>
                      <a:endParaRPr lang="pt-BR" sz="10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R$ 9.785.020,82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2555183"/>
                  </a:ext>
                </a:extLst>
              </a:tr>
              <a:tr h="32152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08172529"/>
                  </a:ext>
                </a:extLst>
              </a:tr>
              <a:tr h="32152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PROGRAMA -  9000 - GESTÃO DAS OPERAÇÕES ESPECIAIS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DOTAÇÃO ATUAL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EMPENHADO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LIQUIDADO</a:t>
                      </a:r>
                      <a:endParaRPr lang="pt-BR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2673507"/>
                  </a:ext>
                </a:extLst>
              </a:tr>
              <a:tr h="21877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6002 – SENTENÇAS JUDICIAIS E PRECATÓRIOS </a:t>
                      </a:r>
                      <a:endParaRPr lang="pt-BR" sz="1000" b="0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R$ 779.000,00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R$ 64.138,68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R$ 64.138,68</a:t>
                      </a:r>
                      <a:endParaRPr lang="pt-BR" sz="1000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31729"/>
                  </a:ext>
                </a:extLst>
              </a:tr>
              <a:tr h="21877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TOTAL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R$ 779.000,00</a:t>
                      </a:r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R$ 64.138,68</a:t>
                      </a:r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R$ 64.138,68</a:t>
                      </a:r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0479815"/>
                  </a:ext>
                </a:extLst>
              </a:tr>
              <a:tr h="32152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23401"/>
                  </a:ext>
                </a:extLst>
              </a:tr>
              <a:tr h="157376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dirty="0" smtClean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7238926"/>
                  </a:ext>
                </a:extLst>
              </a:tr>
            </a:tbl>
          </a:graphicData>
        </a:graphic>
      </p:graphicFrame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995" y="375607"/>
            <a:ext cx="1784792" cy="3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783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rgbClr val="000000"/>
      </a:dk1>
      <a:lt1>
        <a:srgbClr val="203864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5329</TotalTime>
  <Words>592</Words>
  <Application>Microsoft Office PowerPoint</Application>
  <PresentationFormat>Widescreen</PresentationFormat>
  <Paragraphs>158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</dc:title>
  <dc:creator>Luciana Peixoto Caldas da Silva</dc:creator>
  <cp:lastModifiedBy>Marcia Astigarreta Loureiro</cp:lastModifiedBy>
  <cp:revision>185</cp:revision>
  <cp:lastPrinted>2025-10-22T17:40:59Z</cp:lastPrinted>
  <dcterms:created xsi:type="dcterms:W3CDTF">2025-09-15T15:38:13Z</dcterms:created>
  <dcterms:modified xsi:type="dcterms:W3CDTF">2025-10-22T18:00:02Z</dcterms:modified>
</cp:coreProperties>
</file>