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</p:sldIdLst>
  <p:sldSz cy="6858000" cx="12192000"/>
  <p:notesSz cx="6858000" cy="9144000"/>
  <p:embeddedFontLst>
    <p:embeddedFont>
      <p:font typeface="Play"/>
      <p:regular r:id="rId49"/>
      <p:bold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1" roundtripDataSignature="AMtx7milsuIllpsODW6TY5ybc/JI+bsG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71D9023-E485-4B50-8261-0E352316EF14}">
  <a:tblStyle styleId="{871D9023-E485-4B50-8261-0E352316EF14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fill>
          <a:solidFill>
            <a:srgbClr val="CAD1D8"/>
          </a:solidFill>
        </a:fill>
      </a:tcStyle>
    </a:band1H>
    <a:band2H>
      <a:tcTxStyle/>
    </a:band2H>
    <a:band1V>
      <a:tcTxStyle/>
      <a:tcStyle>
        <a:fill>
          <a:solidFill>
            <a:srgbClr val="CAD1D8"/>
          </a:solidFill>
        </a:fill>
      </a:tcStyle>
    </a:band1V>
    <a:band2V>
      <a:tcTxStyle/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8C6B9796-A959-4244-A60B-1167E5B229C3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font" Target="fonts/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customschemas.google.com/relationships/presentationmetadata" Target="metadata"/><Relationship Id="rId50" Type="http://schemas.openxmlformats.org/officeDocument/2006/relationships/font" Target="fonts/Play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-223838" y="808038"/>
            <a:ext cx="7185026" cy="40417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/>
          <p:nvPr>
            <p:ph idx="2" type="sldImg"/>
          </p:nvPr>
        </p:nvSpPr>
        <p:spPr>
          <a:xfrm>
            <a:off x="-223838" y="808038"/>
            <a:ext cx="7185026" cy="40417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1:notes"/>
          <p:cNvSpPr/>
          <p:nvPr>
            <p:ph idx="2" type="sldImg"/>
          </p:nvPr>
        </p:nvSpPr>
        <p:spPr>
          <a:xfrm>
            <a:off x="-223838" y="808038"/>
            <a:ext cx="7185026" cy="40417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4:notes"/>
          <p:cNvSpPr/>
          <p:nvPr>
            <p:ph idx="2" type="sldImg"/>
          </p:nvPr>
        </p:nvSpPr>
        <p:spPr>
          <a:xfrm>
            <a:off x="-223838" y="808038"/>
            <a:ext cx="7185026" cy="40417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5:notes"/>
          <p:cNvSpPr/>
          <p:nvPr>
            <p:ph idx="2" type="sldImg"/>
          </p:nvPr>
        </p:nvSpPr>
        <p:spPr>
          <a:xfrm>
            <a:off x="-223838" y="808038"/>
            <a:ext cx="7185026" cy="40417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4" name="Google Shape;404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6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6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7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7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7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7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7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7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7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7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7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7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7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7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7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7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7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7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7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7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7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7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7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7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6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8.jp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4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3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3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9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jpg"/><Relationship Id="rId4" Type="http://schemas.openxmlformats.org/officeDocument/2006/relationships/image" Target="../media/image15.jpg"/><Relationship Id="rId5" Type="http://schemas.openxmlformats.org/officeDocument/2006/relationships/image" Target="../media/image16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4.jpg"/><Relationship Id="rId4" Type="http://schemas.openxmlformats.org/officeDocument/2006/relationships/image" Target="../media/image26.jpg"/><Relationship Id="rId5" Type="http://schemas.openxmlformats.org/officeDocument/2006/relationships/image" Target="../media/image27.jpg"/><Relationship Id="rId6" Type="http://schemas.openxmlformats.org/officeDocument/2006/relationships/image" Target="../media/image33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5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2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2.jpg"/><Relationship Id="rId4" Type="http://schemas.openxmlformats.org/officeDocument/2006/relationships/image" Target="../media/image21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1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9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8.jpg"/><Relationship Id="rId4" Type="http://schemas.openxmlformats.org/officeDocument/2006/relationships/image" Target="../media/image12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7.jpg"/><Relationship Id="rId4" Type="http://schemas.openxmlformats.org/officeDocument/2006/relationships/image" Target="../media/image18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esenho de estrelas&#10;&#10;O conteúdo gerado por IA pode estar incorreto." id="89" name="Google Shape;8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3478264">
            <a:off x="2217707" y="4137979"/>
            <a:ext cx="3065939" cy="21927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riança posando para foto&#10;&#10;O conteúdo gerado por IA pode estar incorreto." id="90" name="Google Shape;90;p1"/>
          <p:cNvPicPr preferRelativeResize="0"/>
          <p:nvPr/>
        </p:nvPicPr>
        <p:blipFill rotWithShape="1">
          <a:blip r:embed="rId4">
            <a:alphaModFix/>
          </a:blip>
          <a:srcRect b="23347" l="0" r="0" t="7719"/>
          <a:stretch/>
        </p:blipFill>
        <p:spPr>
          <a:xfrm>
            <a:off x="-31556" y="1845"/>
            <a:ext cx="7499155" cy="68561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esenho de estrelas&#10;&#10;O conteúdo gerado por IA pode estar incorreto." id="91" name="Google Shape;9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3478264">
            <a:off x="4192031" y="5803954"/>
            <a:ext cx="1217917" cy="871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ma imagem contendo Padrão do plano de fundo&#10;&#10;Descrição gerada automaticamente" id="92" name="Google Shape;9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90675" y="0"/>
            <a:ext cx="10601325" cy="686539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/>
          <p:nvPr/>
        </p:nvSpPr>
        <p:spPr>
          <a:xfrm>
            <a:off x="6292213" y="5341392"/>
            <a:ext cx="5595234" cy="1013536"/>
          </a:xfrm>
          <a:prstGeom prst="rect">
            <a:avLst/>
          </a:prstGeom>
          <a:noFill/>
          <a:ln>
            <a:noFill/>
          </a:ln>
        </p:spPr>
        <p:txBody>
          <a:bodyPr anchorCtr="0" anchor="t" bIns="44650" lIns="89325" spcFirstLastPara="1" rIns="89325" wrap="square" tIns="446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3000" u="none" cap="none" strike="noStrike">
                <a:solidFill>
                  <a:srgbClr val="F9D438"/>
                </a:solidFill>
                <a:latin typeface="Arial"/>
                <a:ea typeface="Arial"/>
                <a:cs typeface="Arial"/>
                <a:sym typeface="Arial"/>
              </a:rPr>
              <a:t>Secretaria Municipal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3000" u="none" cap="none" strike="noStrike">
                <a:solidFill>
                  <a:srgbClr val="F9D438"/>
                </a:solidFill>
                <a:latin typeface="Arial"/>
                <a:ea typeface="Arial"/>
                <a:cs typeface="Arial"/>
                <a:sym typeface="Arial"/>
              </a:rPr>
              <a:t>de Educação</a:t>
            </a:r>
            <a:endParaRPr/>
          </a:p>
        </p:txBody>
      </p:sp>
      <p:pic>
        <p:nvPicPr>
          <p:cNvPr id="94" name="Google Shape;9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29211" y="1444608"/>
            <a:ext cx="762691" cy="687504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 txBox="1"/>
          <p:nvPr/>
        </p:nvSpPr>
        <p:spPr>
          <a:xfrm>
            <a:off x="6292213" y="1488932"/>
            <a:ext cx="6002785" cy="3845070"/>
          </a:xfrm>
          <a:prstGeom prst="rect">
            <a:avLst/>
          </a:prstGeom>
          <a:noFill/>
          <a:ln>
            <a:noFill/>
          </a:ln>
        </p:spPr>
        <p:txBody>
          <a:bodyPr anchorCtr="0" anchor="t" bIns="44650" lIns="89300" spcFirstLastPara="1" rIns="89300" wrap="square" tIns="446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AUDIÊNCIA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PÚBLICA </a:t>
            </a:r>
            <a:br>
              <a:rPr b="1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pt-BR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pt-BR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2026-2029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PLOA 2026</a:t>
            </a:r>
            <a:endParaRPr b="1" i="0" sz="5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Ícone&#10;&#10;O conteúdo gerado por IA pode estar incorreto." id="96" name="Google Shape;9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02776" y="346219"/>
            <a:ext cx="2684672" cy="558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ntendo Padrão do plano de fundo&#10;&#10;Descrição gerada automaticamente" id="102" name="Google Shape;10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65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8191311" y="4188708"/>
            <a:ext cx="762691" cy="687504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 txBox="1"/>
          <p:nvPr/>
        </p:nvSpPr>
        <p:spPr>
          <a:xfrm>
            <a:off x="-1" y="1747104"/>
            <a:ext cx="12191999" cy="4275958"/>
          </a:xfrm>
          <a:prstGeom prst="rect">
            <a:avLst/>
          </a:prstGeom>
          <a:noFill/>
          <a:ln>
            <a:noFill/>
          </a:ln>
        </p:spPr>
        <p:txBody>
          <a:bodyPr anchorCtr="0" anchor="t" bIns="44650" lIns="89300" spcFirstLastPara="1" rIns="89300" wrap="square" tIns="446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ESTRUTURAS</a:t>
            </a:r>
            <a:br>
              <a:rPr b="1" i="0" lang="pt-BR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pt-BR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pt-BR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2022-2025</a:t>
            </a:r>
            <a:br>
              <a:rPr b="1" i="0" lang="pt-BR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pt-BR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br>
              <a:rPr b="1" i="0" lang="pt-BR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pt-BR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2026-2029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5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Ícone&#10;&#10;O conteúdo gerado por IA pode estar incorreto." id="105" name="Google Shape;105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02776" y="346219"/>
            <a:ext cx="2684672" cy="558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" name="Google Shape;110;p3"/>
          <p:cNvCxnSpPr/>
          <p:nvPr/>
        </p:nvCxnSpPr>
        <p:spPr>
          <a:xfrm>
            <a:off x="2511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111" name="Google Shape;11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8533" y="150780"/>
            <a:ext cx="1901129" cy="3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/>
          <p:nvPr/>
        </p:nvSpPr>
        <p:spPr>
          <a:xfrm>
            <a:off x="545478" y="4708065"/>
            <a:ext cx="5226066" cy="588481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"/>
          <p:cNvSpPr txBox="1"/>
          <p:nvPr/>
        </p:nvSpPr>
        <p:spPr>
          <a:xfrm>
            <a:off x="545478" y="4847776"/>
            <a:ext cx="522606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9808 - GESTÃO DA MANUTENÇÃO OPERACIONAL ESCOLAR</a:t>
            </a:r>
            <a:endParaRPr/>
          </a:p>
        </p:txBody>
      </p:sp>
      <p:sp>
        <p:nvSpPr>
          <p:cNvPr id="114" name="Google Shape;114;p3"/>
          <p:cNvSpPr/>
          <p:nvPr/>
        </p:nvSpPr>
        <p:spPr>
          <a:xfrm>
            <a:off x="545478" y="3917963"/>
            <a:ext cx="5226066" cy="588481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545478" y="4057674"/>
            <a:ext cx="522606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9000 - GESTÃO DAS OPERAÇÕES ESPECIAIS</a:t>
            </a:r>
            <a:endParaRPr/>
          </a:p>
        </p:txBody>
      </p:sp>
      <p:sp>
        <p:nvSpPr>
          <p:cNvPr id="116" name="Google Shape;116;p3"/>
          <p:cNvSpPr/>
          <p:nvPr/>
        </p:nvSpPr>
        <p:spPr>
          <a:xfrm>
            <a:off x="545478" y="3125571"/>
            <a:ext cx="5226066" cy="588481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545478" y="3265282"/>
            <a:ext cx="522606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0700 - GESTÃO ADMINISTRATIVA E OPERACIONAL</a:t>
            </a:r>
            <a:endParaRPr/>
          </a:p>
        </p:txBody>
      </p:sp>
      <p:sp>
        <p:nvSpPr>
          <p:cNvPr id="118" name="Google Shape;118;p3"/>
          <p:cNvSpPr/>
          <p:nvPr/>
        </p:nvSpPr>
        <p:spPr>
          <a:xfrm>
            <a:off x="545478" y="1380899"/>
            <a:ext cx="5226066" cy="1195578"/>
          </a:xfrm>
          <a:prstGeom prst="roundRect">
            <a:avLst>
              <a:gd fmla="val 16667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545478" y="1775088"/>
            <a:ext cx="522606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PROGRAMAS DE GESTÃO</a:t>
            </a:r>
            <a:endParaRPr/>
          </a:p>
        </p:txBody>
      </p:sp>
      <p:sp>
        <p:nvSpPr>
          <p:cNvPr id="120" name="Google Shape;120;p3"/>
          <p:cNvSpPr/>
          <p:nvPr/>
        </p:nvSpPr>
        <p:spPr>
          <a:xfrm>
            <a:off x="6248286" y="1380899"/>
            <a:ext cx="5226066" cy="1195578"/>
          </a:xfrm>
          <a:prstGeom prst="roundRect">
            <a:avLst>
              <a:gd fmla="val 16667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6248286" y="1775088"/>
            <a:ext cx="522606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PROGRAMAS FINALÍSTICOS</a:t>
            </a:r>
            <a:endParaRPr/>
          </a:p>
        </p:txBody>
      </p:sp>
      <p:sp>
        <p:nvSpPr>
          <p:cNvPr id="122" name="Google Shape;122;p3"/>
          <p:cNvSpPr/>
          <p:nvPr/>
        </p:nvSpPr>
        <p:spPr>
          <a:xfrm>
            <a:off x="6248286" y="3917963"/>
            <a:ext cx="5226066" cy="588481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"/>
          <p:cNvSpPr txBox="1"/>
          <p:nvPr/>
        </p:nvSpPr>
        <p:spPr>
          <a:xfrm>
            <a:off x="6248286" y="4057674"/>
            <a:ext cx="522606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9813 - PRIMEIRA INFÂNCIA</a:t>
            </a:r>
            <a:endParaRPr/>
          </a:p>
        </p:txBody>
      </p:sp>
      <p:sp>
        <p:nvSpPr>
          <p:cNvPr id="124" name="Google Shape;124;p3"/>
          <p:cNvSpPr/>
          <p:nvPr/>
        </p:nvSpPr>
        <p:spPr>
          <a:xfrm>
            <a:off x="6248286" y="3125571"/>
            <a:ext cx="5226066" cy="588481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3"/>
          <p:cNvSpPr txBox="1"/>
          <p:nvPr/>
        </p:nvSpPr>
        <p:spPr>
          <a:xfrm>
            <a:off x="6248286" y="3265282"/>
            <a:ext cx="522606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9807 – EDUCAÇÃO PARA UM FUTURO INSPIRADOR</a:t>
            </a:r>
            <a:endParaRPr/>
          </a:p>
        </p:txBody>
      </p:sp>
      <p:sp>
        <p:nvSpPr>
          <p:cNvPr id="126" name="Google Shape;126;p3"/>
          <p:cNvSpPr/>
          <p:nvPr/>
        </p:nvSpPr>
        <p:spPr>
          <a:xfrm>
            <a:off x="194039" y="611669"/>
            <a:ext cx="11868701" cy="588481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"/>
          <p:cNvSpPr txBox="1"/>
          <p:nvPr/>
        </p:nvSpPr>
        <p:spPr>
          <a:xfrm>
            <a:off x="235691" y="696847"/>
            <a:ext cx="1176226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2026-2029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2" name="Google Shape;132;p4"/>
          <p:cNvCxnSpPr/>
          <p:nvPr/>
        </p:nvCxnSpPr>
        <p:spPr>
          <a:xfrm>
            <a:off x="162290" y="-146917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133" name="Google Shape;13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70379" y="131242"/>
            <a:ext cx="1901129" cy="39421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4" name="Google Shape;134;p4"/>
          <p:cNvGraphicFramePr/>
          <p:nvPr/>
        </p:nvGraphicFramePr>
        <p:xfrm>
          <a:off x="98077" y="1266825"/>
          <a:ext cx="3000000" cy="3000000"/>
        </p:xfrm>
        <a:graphic>
          <a:graphicData uri="http://schemas.openxmlformats.org/drawingml/2006/table">
            <a:tbl>
              <a:tblPr bandCol="1" bandRow="1" firstRow="1">
                <a:noFill/>
                <a:tableStyleId>{871D9023-E485-4B50-8261-0E352316EF14}</a:tableStyleId>
              </a:tblPr>
              <a:tblGrid>
                <a:gridCol w="5940000"/>
                <a:gridCol w="5940000"/>
              </a:tblGrid>
              <a:tr h="362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PROGRAMA:</a:t>
                      </a:r>
                      <a:endParaRPr b="1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0700 - GESTÃO ADMINISTRATIVA E OPERACIONAL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PROGRAMAS:</a:t>
                      </a:r>
                      <a:endParaRPr b="1" sz="11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0316 - MELHORIA DA QUALIDADE DA EDUCAÇÃO CARIOCA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0381 - GESTÃO ADMINISTRATIVA - IGUALDADE E EQUIDADE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0622 - CONEXÃO ESCOLA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</a:tr>
              <a:tr h="362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AÇÃO/PRODUTO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AÇÃO/PRODUTO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2994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PROVISÃO DE GASTOS COM PESSOAL</a:t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2521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PROVISÃO DE GASTOS COM PESSOAL – IGUALDADE E EQUIDADE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2998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GASTOS COM PESSOAL - OBRIGAÇÕES PATRONAIS E OUTROS BENEFÍCIOS - PESSOAL DA EDUCAÇÃO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2381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GASTOS COM PESSOAL - OBRIGAÇÕES PATRONAIS E OUTROS BENEFÍCIOS – IGUALDADE E EQUIDADE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4925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PESSOAL DAS UNIDADES ESCOLARES - EDUCAÇÃO DE JOVENS E ADULTOS NO ENSINO FUNDAMENTAL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2569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PESSOAL DAS UNIDADES ESCOLARES - EDUCAÇÃO DE JOVENS E ADULTOS NO ENSINO FUNDAMENTAL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4926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PESSOAL DAS UNIDADES ESCOLARES - EDUCAÇÃO ESPECIAL NA EDUCAÇÃO BÁSICA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2570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PESSOAL DAS UNIDADES ESCOLARES - EDUCAÇÃO ESPECIAL NA EDUCAÇÃO BASICA</a:t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4927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PESSOAL DAS UNIDADES ESCOLARES - EDUCAÇÃO INFANTIL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2567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PESSOAL DAS UNIDADES ESCOLARES - EDUCAÇÃO INFANTIL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4928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PESSOAL DAS UNIDADES ESCOLARES - ENSINO FUNDAMENTAL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2562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PESSOAL DAS UNIDADES ESCOLARES - ENSINO FUNDAMENTAL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4930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PESSOAL DE APOIO DAS UNIDADES ESCOLARES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2508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PESSOAL DE APOIO DAS UNIDADES ESCOLARES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4933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DESPESAS COMPLEMENTARES COM PESSOAL</a:t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2384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DESPESAS COMPLEMENTARES COM PESSOAL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</a:tr>
            </a:tbl>
          </a:graphicData>
        </a:graphic>
      </p:graphicFrame>
      <p:cxnSp>
        <p:nvCxnSpPr>
          <p:cNvPr id="135" name="Google Shape;135;p4"/>
          <p:cNvCxnSpPr/>
          <p:nvPr/>
        </p:nvCxnSpPr>
        <p:spPr>
          <a:xfrm flipH="1">
            <a:off x="6066650" y="525456"/>
            <a:ext cx="11358" cy="741369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36" name="Google Shape;136;p4"/>
          <p:cNvSpPr txBox="1"/>
          <p:nvPr/>
        </p:nvSpPr>
        <p:spPr>
          <a:xfrm>
            <a:off x="6090931" y="290480"/>
            <a:ext cx="594005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2022-2025</a:t>
            </a:r>
            <a:endParaRPr sz="20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4"/>
          <p:cNvSpPr/>
          <p:nvPr/>
        </p:nvSpPr>
        <p:spPr>
          <a:xfrm>
            <a:off x="96673" y="584152"/>
            <a:ext cx="11880000" cy="630814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4"/>
          <p:cNvSpPr txBox="1"/>
          <p:nvPr/>
        </p:nvSpPr>
        <p:spPr>
          <a:xfrm>
            <a:off x="116101" y="679913"/>
            <a:ext cx="594285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2026-2029</a:t>
            </a:r>
            <a:endParaRPr/>
          </a:p>
        </p:txBody>
      </p:sp>
      <p:cxnSp>
        <p:nvCxnSpPr>
          <p:cNvPr id="139" name="Google Shape;139;p4"/>
          <p:cNvCxnSpPr/>
          <p:nvPr/>
        </p:nvCxnSpPr>
        <p:spPr>
          <a:xfrm>
            <a:off x="6061075" y="501114"/>
            <a:ext cx="2044" cy="688453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40" name="Google Shape;140;p4"/>
          <p:cNvSpPr txBox="1"/>
          <p:nvPr/>
        </p:nvSpPr>
        <p:spPr>
          <a:xfrm>
            <a:off x="6109071" y="687647"/>
            <a:ext cx="586794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2022-2025</a:t>
            </a:r>
            <a:endParaRPr/>
          </a:p>
        </p:txBody>
      </p:sp>
      <p:cxnSp>
        <p:nvCxnSpPr>
          <p:cNvPr id="141" name="Google Shape;141;p4"/>
          <p:cNvCxnSpPr/>
          <p:nvPr/>
        </p:nvCxnSpPr>
        <p:spPr>
          <a:xfrm>
            <a:off x="2511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6" name="Google Shape;146;p5"/>
          <p:cNvCxnSpPr/>
          <p:nvPr/>
        </p:nvCxnSpPr>
        <p:spPr>
          <a:xfrm>
            <a:off x="2892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147" name="Google Shape;14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70379" y="131242"/>
            <a:ext cx="1901129" cy="3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5"/>
          <p:cNvSpPr/>
          <p:nvPr/>
        </p:nvSpPr>
        <p:spPr>
          <a:xfrm>
            <a:off x="184514" y="611669"/>
            <a:ext cx="11868701" cy="588481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9" name="Google Shape;149;p5"/>
          <p:cNvGraphicFramePr/>
          <p:nvPr/>
        </p:nvGraphicFramePr>
        <p:xfrm>
          <a:off x="184860" y="1256242"/>
          <a:ext cx="3000000" cy="3000000"/>
        </p:xfrm>
        <a:graphic>
          <a:graphicData uri="http://schemas.openxmlformats.org/drawingml/2006/table">
            <a:tbl>
              <a:tblPr bandCol="1" bandRow="1" firstRow="1">
                <a:noFill/>
                <a:tableStyleId>{871D9023-E485-4B50-8261-0E352316EF14}</a:tableStyleId>
              </a:tblPr>
              <a:tblGrid>
                <a:gridCol w="5941825"/>
                <a:gridCol w="5926875"/>
              </a:tblGrid>
              <a:tr h="362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PROGRAMA: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0700 - GESTÃO ADMINISTRATIVA E OPERACIONAL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PROGRAMAS: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0316 - MELHORIA DA QUALIDADE DA EDUCAÇÃO CARIOCA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0381 - GESTÃO ADMINISTRATIVA - IGUALDADE E EQUIDADE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0622 - CONEXÃO ESCOLA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</a:tr>
              <a:tr h="362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AÇÃO/PRODUTO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AÇÃO/PRODUTO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</a:tr>
              <a:tr h="360000">
                <a:tc rowSpan="3"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0153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GESTÃO E DESENVOLVIMENTO DE TECNOLOGIA DA INFORMAÇÃO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2791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MANUTENÇÃO E DESENVOLVIMENTO DA INFORMÁTICA – ADM. DIRETA – IGUALDADE E EQUIDADE</a:t>
                      </a:r>
                      <a:endParaRPr b="1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0000">
                <a:tc vMerge="1"/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2941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CONECTIVIDADE</a:t>
                      </a:r>
                      <a:endParaRPr b="1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Arial"/>
                        <a:buNone/>
                      </a:pPr>
                      <a:r>
                        <a:rPr b="1" i="0" lang="pt-BR" sz="105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5123</a:t>
                      </a:r>
                      <a:r>
                        <a:rPr b="0" i="0" lang="pt-BR" sz="105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DESENVOLVIMENTO DE PLATAFORMA E SEU ACESSO DISPONIBILIZADO</a:t>
                      </a:r>
                      <a:endParaRPr b="1" i="0" sz="105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Arial"/>
                        <a:buNone/>
                      </a:pPr>
                      <a:r>
                        <a:rPr b="1" i="0" lang="pt-BR" sz="105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5124</a:t>
                      </a:r>
                      <a:r>
                        <a:rPr b="0" i="0" lang="pt-BR" sz="105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ILHA DE CONEXÃO IMPLANTADA/DISPONIBILIZADA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0000">
                <a:tc vMerge="1"/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2942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TRANSFORMAÇÃO DIGITAL</a:t>
                      </a:r>
                      <a:endParaRPr b="1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5125</a:t>
                      </a:r>
                      <a:r>
                        <a:rPr b="0" i="0" lang="pt-B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SOLUÇÃO TECNOLOGICA IMPLEMENTADA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2990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DESPESAS OBRIGATÓRIAS E OUTROS CUSTEIOS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2341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DESPESAS OBRIGATÓRIAS E OUTROS CUSTEIOS DA ADMINISTRAÇÃO DIRETA – IGUALDADE E EQUIDADE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2991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APOIO ADMINISTRATIVO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2161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APOIO ADMINISTRATIVO – IGUALDADE E EQUIDADE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2992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CONCESSIONÁRIAS DE SERVIÇOS PÚBLICOS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2411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CONCESSIONÁRIAS DE SERVIÇOS PÚBLICOS – ADM. DIRETA – IGUALDADE E EQUIDADE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2993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CONCESSIONÁRIAS DE SERVIÇOS PÚBLICOS DE ENERGIA ELÉTRICA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2421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CONCESSIONÁRIAS DE SERVIÇOS PÚBLICOS DE ENERGIA ELETRICA – ADM. DIRETA – IGUALDADE E EQUIDADE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60000">
                <a:tc rowSpan="2"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4983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EXECUÇÃO DE DESPESAS NÃO VINCULADAS AO MDE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2511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AÇÃO PREVENTIVA ORIENTADA PARA SEGURANÇA</a:t>
                      </a:r>
                      <a:endParaRPr/>
                    </a:p>
                    <a:p>
                      <a:pPr indent="0" lvl="1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1003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ESCOLA ATENDIDA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</a:tr>
              <a:tr h="360000">
                <a:tc vMerge="1"/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2972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DESPESAS NÃO PERTINENTES AO MDE - LDB ARTIGO 71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</a:tr>
            </a:tbl>
          </a:graphicData>
        </a:graphic>
      </p:graphicFrame>
      <p:sp>
        <p:nvSpPr>
          <p:cNvPr id="150" name="Google Shape;150;p5"/>
          <p:cNvSpPr txBox="1"/>
          <p:nvPr/>
        </p:nvSpPr>
        <p:spPr>
          <a:xfrm>
            <a:off x="235692" y="696847"/>
            <a:ext cx="587935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2026-2029</a:t>
            </a:r>
            <a:endParaRPr/>
          </a:p>
        </p:txBody>
      </p:sp>
      <p:cxnSp>
        <p:nvCxnSpPr>
          <p:cNvPr id="151" name="Google Shape;151;p5"/>
          <p:cNvCxnSpPr/>
          <p:nvPr/>
        </p:nvCxnSpPr>
        <p:spPr>
          <a:xfrm flipH="1">
            <a:off x="6119350" y="528631"/>
            <a:ext cx="8400" cy="7275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2" name="Google Shape;152;p5"/>
          <p:cNvSpPr txBox="1"/>
          <p:nvPr/>
        </p:nvSpPr>
        <p:spPr>
          <a:xfrm>
            <a:off x="6175746" y="715164"/>
            <a:ext cx="586794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2022-2025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7" name="Google Shape;157;p6"/>
          <p:cNvCxnSpPr/>
          <p:nvPr/>
        </p:nvCxnSpPr>
        <p:spPr>
          <a:xfrm>
            <a:off x="1622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158" name="Google Shape;15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70379" y="131242"/>
            <a:ext cx="1901129" cy="3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6"/>
          <p:cNvSpPr/>
          <p:nvPr/>
        </p:nvSpPr>
        <p:spPr>
          <a:xfrm>
            <a:off x="152763" y="611669"/>
            <a:ext cx="11880000" cy="588481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78206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0" name="Google Shape;160;p6"/>
          <p:cNvGraphicFramePr/>
          <p:nvPr/>
        </p:nvGraphicFramePr>
        <p:xfrm>
          <a:off x="150994" y="1266825"/>
          <a:ext cx="3000000" cy="3000000"/>
        </p:xfrm>
        <a:graphic>
          <a:graphicData uri="http://schemas.openxmlformats.org/drawingml/2006/table">
            <a:tbl>
              <a:tblPr bandCol="1" bandRow="1" firstRow="1">
                <a:noFill/>
                <a:tableStyleId>{871D9023-E485-4B50-8261-0E352316EF14}</a:tableStyleId>
              </a:tblPr>
              <a:tblGrid>
                <a:gridCol w="5940000"/>
                <a:gridCol w="5940000"/>
              </a:tblGrid>
              <a:tr h="362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PROGRAMA:</a:t>
                      </a:r>
                      <a:br>
                        <a:rPr b="1" lang="pt-BR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9000 - GESTÃO DAS OPERAÇÕES ESPECIAIS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PROGRAMA: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9000 - GESTÃO DAS OPERAÇÕES ESPECIAIS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</a:tr>
              <a:tr h="362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AÇÃO/PRODUTO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AÇÃO/PRODUTO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5031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PROJETO PRÓ-EDUCAÇÃO - LEI MUNICIPAL Nº 2.923/1999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5031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PROJETO PRO-EDUCAÇÃO - LEI No 2.923/99 - OBRAS EM GERAL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5101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DÍVIDA RENEGOCIADA - TÍTULOS DA DÍVIDA PÚBLICA - LEI COMPLEMENTAR 235/2021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5101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DÍVIDA RENEGOCIADA - TÍTULOS DA DÍVIDA PÚBLICA - LEI COMPLEMENTAR 235/2021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</a:tr>
            </a:tbl>
          </a:graphicData>
        </a:graphic>
      </p:graphicFrame>
      <p:sp>
        <p:nvSpPr>
          <p:cNvPr id="161" name="Google Shape;161;p6"/>
          <p:cNvSpPr txBox="1"/>
          <p:nvPr/>
        </p:nvSpPr>
        <p:spPr>
          <a:xfrm>
            <a:off x="292465" y="712695"/>
            <a:ext cx="578894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2026-2029</a:t>
            </a:r>
            <a:endParaRPr/>
          </a:p>
        </p:txBody>
      </p:sp>
      <p:cxnSp>
        <p:nvCxnSpPr>
          <p:cNvPr id="162" name="Google Shape;162;p6"/>
          <p:cNvCxnSpPr/>
          <p:nvPr/>
        </p:nvCxnSpPr>
        <p:spPr>
          <a:xfrm>
            <a:off x="6091766" y="536039"/>
            <a:ext cx="0" cy="66311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3" name="Google Shape;163;p6"/>
          <p:cNvSpPr txBox="1"/>
          <p:nvPr/>
        </p:nvSpPr>
        <p:spPr>
          <a:xfrm>
            <a:off x="6081406" y="738155"/>
            <a:ext cx="594005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2022-2025</a:t>
            </a:r>
            <a:endParaRPr sz="20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8" name="Google Shape;168;p7"/>
          <p:cNvCxnSpPr/>
          <p:nvPr/>
        </p:nvCxnSpPr>
        <p:spPr>
          <a:xfrm>
            <a:off x="155940" y="383308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169" name="Google Shape;16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70379" y="131242"/>
            <a:ext cx="1901129" cy="39421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0" name="Google Shape;170;p7"/>
          <p:cNvGraphicFramePr/>
          <p:nvPr/>
        </p:nvGraphicFramePr>
        <p:xfrm>
          <a:off x="136889" y="1281435"/>
          <a:ext cx="3000000" cy="3000000"/>
        </p:xfrm>
        <a:graphic>
          <a:graphicData uri="http://schemas.openxmlformats.org/drawingml/2006/table">
            <a:tbl>
              <a:tblPr bandCol="1" bandRow="1" firstRow="1">
                <a:noFill/>
                <a:tableStyleId>{871D9023-E485-4B50-8261-0E352316EF14}</a:tableStyleId>
              </a:tblPr>
              <a:tblGrid>
                <a:gridCol w="5943725"/>
                <a:gridCol w="5936275"/>
              </a:tblGrid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PROGRAMA:</a:t>
                      </a:r>
                      <a:br>
                        <a:rPr b="1" lang="pt-BR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9808 - GESTÃO DA MANUTENÇÃO OPERACIONAL ESCOLAR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PROGRAMAS: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0315 - MODERNIZAÇÃO DA GESTÃO E MELHORIA DA INFRAESTRUTURA NA EDUCAÇÃO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0316 - MELHORIA DA QUALIDADE DA EDUCAÇÃO CARIOCA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0381 - GESTÃO ADMINISTRATIVA - IGUALDADE E EQUIDADE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0623 - RENOVAÇÃO DAS ESCOLAS CARIOCAS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0624 - QUALIFICAÇÃO E VALORIZAÇÃO DE PROFISSIONAIS DA EDUCAÇÃO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AÇÃO/PRODUTO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AÇÃO/PRODUTO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0101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FORNECIMENTO DE MERENDA ESCOLAR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1887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REFEIÇÃO SERVIDA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2136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MERENDA ESCOLAR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0328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REFEIÇÃO SERVIDA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8000">
                <a:tc rowSpan="4"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4960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MANUTENÇÃO OPERACIONAL DAS UNIDADES ESCOLARES DA REDE DE ENSINO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2081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MANUTENÇÃO E REVITALIZAÇÃO DAS UNIDADES ESCOLARES DA REDE DE ENSINO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0410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UNIDADE DA REDE ATENDIDA</a:t>
                      </a:r>
                      <a:endParaRPr b="1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</a:tr>
              <a:tr h="288000">
                <a:tc vMerge="1"/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2181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DESCENTRALIZAÇÃO DA GESTÃO PARTICIPATIVA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0412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ESCOLA/CRECHE INCLUIDA NO PROGRAMA DINHEIRO DIRETO NA ESCOLA (ENS. FUNDAMENTAL + EJA)</a:t>
                      </a:r>
                      <a:endParaRPr b="1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1516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COTA DO SISTEMA DESCENTRALIZADO DE PAGAMENTO (ENS. FUNDAMENTAL + EJA)</a:t>
                      </a:r>
                      <a:endParaRPr b="1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</a:tr>
              <a:tr h="2880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2947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CONSERVAÇÃO PREDIAL DAS UNIDADES DA REDE PÚBLICA MUNICIPAL DE ENSINO</a:t>
                      </a:r>
                      <a:endParaRPr/>
                    </a:p>
                    <a:p>
                      <a:pPr indent="0" lvl="1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5103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INTERVENÇÃO DE CONSERVAÇÃO REALIZADA</a:t>
                      </a:r>
                      <a:endParaRPr b="1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</a:tr>
              <a:tr h="288000">
                <a:tc v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2943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GRANDES AQUISIÇÕES (ENS. FUNDAMENTAL + EJA)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4961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OPERACIONALIZAÇÃO DO TRANSPORTE 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1441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ALUNO ATENDIDO COM TRANSPORTE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2986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TRANSPORTE ESCOLAR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5314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ALUNO ATENDIDO COM TRANSPORTE ESCOLAR</a:t>
                      </a:r>
                      <a:endParaRPr b="0" i="0" sz="1100" u="none" cap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4962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MANUTENÇÃO DO CONSELHO MUNICIPAL DE EDUCAÇÃO</a:t>
                      </a:r>
                      <a:endParaRPr sz="1100"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MANUTENÇÃO DO CONSELHO MUNICIPAL DE EDUCAÇÃO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1515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SESSÃO REALIZADA</a:t>
                      </a:r>
                      <a:endParaRPr b="1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4963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QUALIFICAÇÃO DE PROFISSIONAIS DE EDUCAÇÃO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1426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FORMAÇÃO CONTINUADA DOS PROFISSIONAIS DA EDUCAÇÃO REALIZADA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2294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QUALIFICAÇÃO DE PROFISSIONAIS DE EDUCAÇÃO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5120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APOIO SOCIOEMOCIONAL PARA PROFISSIONAIS DA EDUCAÇÃO</a:t>
                      </a:r>
                      <a:endParaRPr b="1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5122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CAPACITAÇÃO EM GESTÃO E LIDERANÇAS EM GERAL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5332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FORMAÇÃO CONTINUADA DE PROFISSIONAIS DA EDUCAÇÃO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71" name="Google Shape;171;p7"/>
          <p:cNvSpPr/>
          <p:nvPr/>
        </p:nvSpPr>
        <p:spPr>
          <a:xfrm>
            <a:off x="135010" y="592407"/>
            <a:ext cx="11880000" cy="637326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8206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" name="Google Shape;172;p7"/>
          <p:cNvSpPr txBox="1"/>
          <p:nvPr/>
        </p:nvSpPr>
        <p:spPr>
          <a:xfrm>
            <a:off x="155940" y="715899"/>
            <a:ext cx="589771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2026-2029</a:t>
            </a:r>
            <a:endParaRPr/>
          </a:p>
        </p:txBody>
      </p:sp>
      <p:sp>
        <p:nvSpPr>
          <p:cNvPr id="173" name="Google Shape;173;p7"/>
          <p:cNvSpPr txBox="1"/>
          <p:nvPr/>
        </p:nvSpPr>
        <p:spPr>
          <a:xfrm>
            <a:off x="6080591" y="703256"/>
            <a:ext cx="59284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2022-2025</a:t>
            </a:r>
            <a:endParaRPr sz="20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4" name="Google Shape;174;p7"/>
          <p:cNvCxnSpPr/>
          <p:nvPr/>
        </p:nvCxnSpPr>
        <p:spPr>
          <a:xfrm>
            <a:off x="6075707" y="582638"/>
            <a:ext cx="0" cy="637326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0" name="Google Shape;180;p8"/>
          <p:cNvCxnSpPr/>
          <p:nvPr/>
        </p:nvCxnSpPr>
        <p:spPr>
          <a:xfrm>
            <a:off x="2511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181" name="Google Shape;18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70379" y="131242"/>
            <a:ext cx="1901129" cy="3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8"/>
          <p:cNvSpPr/>
          <p:nvPr/>
        </p:nvSpPr>
        <p:spPr>
          <a:xfrm>
            <a:off x="165221" y="569662"/>
            <a:ext cx="11878473" cy="617788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78206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3" name="Google Shape;183;p8"/>
          <p:cNvGraphicFramePr/>
          <p:nvPr/>
        </p:nvGraphicFramePr>
        <p:xfrm>
          <a:off x="161648" y="1254125"/>
          <a:ext cx="3000000" cy="3000000"/>
        </p:xfrm>
        <a:graphic>
          <a:graphicData uri="http://schemas.openxmlformats.org/drawingml/2006/table">
            <a:tbl>
              <a:tblPr bandCol="1" bandRow="1" firstRow="1">
                <a:noFill/>
                <a:tableStyleId>{871D9023-E485-4B50-8261-0E352316EF14}</a:tableStyleId>
              </a:tblPr>
              <a:tblGrid>
                <a:gridCol w="5934350"/>
                <a:gridCol w="5934350"/>
              </a:tblGrid>
              <a:tr h="362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PROGRAMA:</a:t>
                      </a:r>
                      <a:br>
                        <a:rPr b="1" lang="pt-BR" sz="11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9807 – EDUCAÇÃO PARA UM FUTURO INSPIRADOR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PROGRAMAS: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0316 - MELHORIA DA QUALIDADE DA EDUCAÇÃO CARIOCA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0621 - APRENDIZAGEM PARA TODOS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0623 - RENOVAÇÃO DAS ESCOLAS CARIOCAS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</a:tr>
              <a:tr h="362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AÇÃO/PRODUTO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AÇÃO/PRODUTO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</a:tr>
              <a:tr h="1080000">
                <a:tc rowSpan="2"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1966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CONSTRUÇÃO, RECONSTRUÇÃO, IMPLANTAÇÃO E REFORMA DE UNIDADES DA EDUCAÇÃO DA REDE PÚBLICA MUNICIPAL DE ENSINO</a:t>
                      </a:r>
                      <a:endParaRPr b="1" i="0" sz="1100" u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1432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OBRA REALIZADA</a:t>
                      </a:r>
                      <a:endParaRPr b="0" i="0" sz="10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1330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CONSTRUÇÃO, RECONSTRUÇÃO, IMPLANTAÇÃO E REFORMA DE UNIDADES DA EDUCAÇÃO INFANTIL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5326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UNIDADE DE EDUCAÇÃO INFANTIL COM OBRAS</a:t>
                      </a:r>
                      <a:endParaRPr b="1" i="0" sz="10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5327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UNIDADE DE EDUCAÇÃO INFANTIL CONSTRUÍDA/AMPLIADA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5328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UNIDADE DE EDUCAÇÃO INFANTIL RECONSTRUÍDA/REFORMADA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80000">
                <a:tc vMerge="1"/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1331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CONSTRUÇÃO, RECONSTRUÇÃO, IMPLANTAÇÃO E REFORMA DE UNIDADES DO ENSINO FUNDAMENTAL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4865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QUADRA COBERTA CONSTRUIDA – OP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5329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UNIDADE DE EDUCAÇÃO FUNDAMENTAL COM OBRAS PONTUAIS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5330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UNIDADE DE EDUCAÇÃO FUNDAMENTAL CONSTRUÍDA/AMPLIADA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5331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UNIDADE DE EDUCAÇÃO FUNDAMENTAL RECONSTRUÍDA/REFORMADA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04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4965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AVALIAÇÃO DO SISTEMA EDUCACIONAL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1445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AVALIAÇÃO DO SISTEMA DE AVALIAÇÃO DA APRENDIZAGEM REALIZADA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2987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AVALIAÇÃO DO SISTEMA EDUCACIONAL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5316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AVALIAÇÃO REALIZADA – SISTEMA DE AVALIAÇÃO DA APRENDIZAGEM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E4F5"/>
                    </a:solidFill>
                  </a:tcPr>
                </a:tc>
              </a:tr>
            </a:tbl>
          </a:graphicData>
        </a:graphic>
      </p:graphicFrame>
      <p:sp>
        <p:nvSpPr>
          <p:cNvPr id="184" name="Google Shape;184;p8"/>
          <p:cNvSpPr txBox="1"/>
          <p:nvPr/>
        </p:nvSpPr>
        <p:spPr>
          <a:xfrm>
            <a:off x="174990" y="693154"/>
            <a:ext cx="593053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PPA 2026-2029</a:t>
            </a:r>
            <a:endParaRPr/>
          </a:p>
        </p:txBody>
      </p:sp>
      <p:cxnSp>
        <p:nvCxnSpPr>
          <p:cNvPr id="185" name="Google Shape;185;p8"/>
          <p:cNvCxnSpPr/>
          <p:nvPr/>
        </p:nvCxnSpPr>
        <p:spPr>
          <a:xfrm>
            <a:off x="6105525" y="407924"/>
            <a:ext cx="0" cy="779526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6" name="Google Shape;186;p8"/>
          <p:cNvSpPr txBox="1"/>
          <p:nvPr/>
        </p:nvSpPr>
        <p:spPr>
          <a:xfrm>
            <a:off x="6103694" y="703801"/>
            <a:ext cx="593053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PPA 2022-2025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1" name="Google Shape;191;p9"/>
          <p:cNvCxnSpPr/>
          <p:nvPr/>
        </p:nvCxnSpPr>
        <p:spPr>
          <a:xfrm>
            <a:off x="2511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192" name="Google Shape;19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70379" y="131242"/>
            <a:ext cx="1901129" cy="39421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3" name="Google Shape;193;p9"/>
          <p:cNvGraphicFramePr/>
          <p:nvPr/>
        </p:nvGraphicFramePr>
        <p:xfrm>
          <a:off x="174990" y="1351485"/>
          <a:ext cx="3000000" cy="3000000"/>
        </p:xfrm>
        <a:graphic>
          <a:graphicData uri="http://schemas.openxmlformats.org/drawingml/2006/table">
            <a:tbl>
              <a:tblPr bandCol="1" bandRow="1" firstRow="1">
                <a:noFill/>
                <a:tableStyleId>{871D9023-E485-4B50-8261-0E352316EF14}</a:tableStyleId>
              </a:tblPr>
              <a:tblGrid>
                <a:gridCol w="5934350"/>
                <a:gridCol w="5934350"/>
              </a:tblGrid>
              <a:tr h="362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PROGRAMA:</a:t>
                      </a:r>
                      <a:b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9807 – EDUCAÇÃO PARA UM FUTURO INSPIRADOR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PROGRAMAS: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0316 - MELHORIA DA QUALIDADE DA EDUCAÇÃO CARIOCA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0621 - APRENDIZAGEM PARA TODOS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0623 - RENOVAÇÃO DAS ESCOLAS CARIOCAS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</a:tr>
              <a:tr h="362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AÇÃO/PRODUTO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AÇÃO/PRODUTO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</a:tr>
              <a:tr h="288000">
                <a:tc rowSpan="2"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4966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DESENVOLVIMENTO DE AÇÕES PEDAGÓGICAS </a:t>
                      </a:r>
                      <a:endParaRPr/>
                    </a:p>
                    <a:p>
                      <a:pPr indent="0" lvl="1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1428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ALUNO ATENDIDO PELO ENSINO FUNDAMENTAL (EF + EJA)</a:t>
                      </a:r>
                      <a:endParaRPr/>
                    </a:p>
                    <a:p>
                      <a:pPr indent="0" lvl="1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1448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MATERIAL PEDAGÓGICO PRODUZIDO/ADQUIRIDO</a:t>
                      </a:r>
                      <a:endParaRPr/>
                    </a:p>
                    <a:p>
                      <a:pPr indent="0" lvl="1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1449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ATIVIDADE DE ESTÍMULO À LEITURA REALIZADA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2988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ENSINO FUNDAMENTAL E EDUCAÇÃO DE JOVENS E ADULTOS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5317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ALUNO ATENDIDO EM TEMPO INTEGRAL</a:t>
                      </a:r>
                      <a:endParaRPr b="1" i="0" sz="10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5318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ALUNO ATENDIDO PELA CORREÇÃO DE FLUXO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5319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ALUNO ATENDIDO PELO ENSINO FUNDAMENTAL E EJA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5320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ALUNO ATENDIDO POR ESTRATÉGIA DE ALFABETIZAÇÃO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5321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CURRÍCULO – MATERIAL PEDAGÓGICO PRODUZIDO/ADQUIRIDO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5322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ESCOLA COM MODELO INOVADOR/TECNOLÓGICO IMPLANTADO</a:t>
                      </a:r>
                      <a:endParaRPr b="1" i="0" sz="10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8000">
                <a:tc vMerge="1"/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2222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PROGRAMA DE ESTÁGIO DA SECRETARIA MUNICIPAL DE EDUCAÇÃO – SME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4770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VOLUNTÁRIO/ESTAGIÁRIO PARTICIPANTE (REFORÇO ESCOLAR)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4967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EXTENSÃO CURRICULAR</a:t>
                      </a:r>
                      <a:endParaRPr/>
                    </a:p>
                    <a:p>
                      <a:pPr indent="0" lvl="1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1429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ALUNO PARTICIPANTE DAS OLIMPÍADAS ACADÊMICAS</a:t>
                      </a:r>
                      <a:endParaRPr/>
                    </a:p>
                    <a:p>
                      <a:pPr indent="0" lvl="1" marL="45720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1450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ATIVIDADE DE EXTENSÃO CURRICULAR REALIZADA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2989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EXTENSÃO CURRICULAR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5323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ATIVIDADE DE EXTENSÃO CURRICULAR REALIZADA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8000">
                <a:tc rowSpan="4"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4968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APOIO E DESENVOLVIMENTO DA EDUCAÇÃO ESPECIAL</a:t>
                      </a:r>
                      <a:endParaRPr b="1" i="0" sz="1100" u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1452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ALUNO INCLUÍDO COM ATENDIMENTO ESPECIALIZADO</a:t>
                      </a:r>
                      <a:endParaRPr b="1" sz="10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2030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EDUCAÇÃO ESPECIAL</a:t>
                      </a:r>
                      <a:endParaRPr b="1" i="0" sz="1100" u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0299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CRIANÇA COM ATENDIMENTO ESPECIALIZADO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5118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SALA DE RECURSOS MULTIFUNCIONAIS IMPLANTADA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</a:tr>
              <a:tr h="288000">
                <a:tc vMerge="1"/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2222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PROGRAMA DE ESTÁGIO DA SECRETARIA MUNICIPAL DE EDUCAÇÃO – SME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4770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VOLUNTÁRIO/ESTAGIÁRIO PARTICIPANTE (EDUCAÇÃO ESPECIAL)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</a:tr>
              <a:tr h="288000">
                <a:tc vMerge="1"/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2943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GRANDES AQUISIÇÕES (ED. ESPECIAL)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</a:tr>
              <a:tr h="288000">
                <a:tc vMerge="1"/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2986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TRANSPORTE ESCOLAR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i="0" lang="pt-BR" sz="105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5315</a:t>
                      </a:r>
                      <a:r>
                        <a:rPr b="0" i="0" lang="pt-BR" sz="105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ALUNO ATENDIDO COM TRANSPORTE ADAPTADO</a:t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</a:tr>
            </a:tbl>
          </a:graphicData>
        </a:graphic>
      </p:graphicFrame>
      <p:cxnSp>
        <p:nvCxnSpPr>
          <p:cNvPr id="194" name="Google Shape;194;p9"/>
          <p:cNvCxnSpPr/>
          <p:nvPr/>
        </p:nvCxnSpPr>
        <p:spPr>
          <a:xfrm flipH="1">
            <a:off x="6132879" y="694162"/>
            <a:ext cx="39077" cy="505988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95" name="Google Shape;195;p9"/>
          <p:cNvSpPr/>
          <p:nvPr/>
        </p:nvSpPr>
        <p:spPr>
          <a:xfrm>
            <a:off x="174990" y="687869"/>
            <a:ext cx="11880000" cy="588481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78206E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6" name="Google Shape;196;p9"/>
          <p:cNvSpPr txBox="1"/>
          <p:nvPr/>
        </p:nvSpPr>
        <p:spPr>
          <a:xfrm>
            <a:off x="174990" y="782054"/>
            <a:ext cx="593053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PPA 2026-2029</a:t>
            </a:r>
            <a:endParaRPr/>
          </a:p>
        </p:txBody>
      </p:sp>
      <p:sp>
        <p:nvSpPr>
          <p:cNvPr id="197" name="Google Shape;197;p9"/>
          <p:cNvSpPr txBox="1"/>
          <p:nvPr/>
        </p:nvSpPr>
        <p:spPr>
          <a:xfrm>
            <a:off x="6103694" y="792701"/>
            <a:ext cx="593053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PPA 2022-2025</a:t>
            </a:r>
            <a:endParaRPr/>
          </a:p>
        </p:txBody>
      </p:sp>
      <p:cxnSp>
        <p:nvCxnSpPr>
          <p:cNvPr id="198" name="Google Shape;198;p9"/>
          <p:cNvCxnSpPr/>
          <p:nvPr/>
        </p:nvCxnSpPr>
        <p:spPr>
          <a:xfrm>
            <a:off x="6095734" y="621715"/>
            <a:ext cx="0" cy="637326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3" name="Google Shape;203;p10"/>
          <p:cNvCxnSpPr/>
          <p:nvPr/>
        </p:nvCxnSpPr>
        <p:spPr>
          <a:xfrm>
            <a:off x="2511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204" name="Google Shape;20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70379" y="131242"/>
            <a:ext cx="1901129" cy="3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0"/>
          <p:cNvSpPr/>
          <p:nvPr/>
        </p:nvSpPr>
        <p:spPr>
          <a:xfrm>
            <a:off x="174988" y="611669"/>
            <a:ext cx="11869200" cy="588481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6" name="Google Shape;206;p10"/>
          <p:cNvGraphicFramePr/>
          <p:nvPr/>
        </p:nvGraphicFramePr>
        <p:xfrm>
          <a:off x="163694" y="1257299"/>
          <a:ext cx="3000000" cy="3000000"/>
        </p:xfrm>
        <a:graphic>
          <a:graphicData uri="http://schemas.openxmlformats.org/drawingml/2006/table">
            <a:tbl>
              <a:tblPr bandCol="1" bandRow="1" firstRow="1">
                <a:noFill/>
                <a:tableStyleId>{871D9023-E485-4B50-8261-0E352316EF14}</a:tableStyleId>
              </a:tblPr>
              <a:tblGrid>
                <a:gridCol w="5934350"/>
                <a:gridCol w="5934350"/>
              </a:tblGrid>
              <a:tr h="947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PROGRAMA:</a:t>
                      </a:r>
                      <a:b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9813 - PRIMEIRA INFÂNCIA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PROGRAMAS: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0316 - MELHORIA DA QUALIDADE DA EDUCAÇÃO CARIOCA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0381 - GESTÃO ADMINISTRATIVA - IGUALDADE E EQUIDADE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0623 - RENOVAÇÃO DAS ESCOLAS CARIOCAS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9000 - GESTÃO DAS OPERAÇÕES ESPECIAIS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</a:tr>
              <a:tr h="369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AÇÃO/PRODUTO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AÇÃO/PRODUTO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F5C99"/>
                    </a:solidFill>
                  </a:tcPr>
                </a:tc>
              </a:tr>
              <a:tr h="491275">
                <a:tc rowSpan="4"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0142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APOIO E DESENVOLVIMENTO DA EDUCAÇÃO INFANTIL</a:t>
                      </a:r>
                      <a:endParaRPr b="1" i="0" sz="1100" u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1960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ALUNO ATENDIDO PELA EDUCAÇÃO INFANTIL</a:t>
                      </a:r>
                      <a:endParaRPr b="1" i="0" sz="10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1961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MATERIAL PEDAGÓGICO PRODUZIDO/ADQUIRIDO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2133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EDUCAÇÃO INFANTIL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4769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UNIDADE DE EDUCAÇÃO INFANTIL MANTIDA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5115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CURRÍCULO – MATERIAL PEDAGOGICO PRODUZIDO/ADQUIRIDO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</a:tr>
              <a:tr h="491275">
                <a:tc vMerge="1"/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2181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DESCENTRALIZAÇÃO DA GESTÃO PARTICIPATIVA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0412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ESCOLA/CRECHE INCLUIDA NO PROGRAMA DINHEIRO DIRETO NA ESCOLA (ED. INFANTIL)</a:t>
                      </a:r>
                      <a:endParaRPr b="1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1516</a:t>
                      </a:r>
                      <a:r>
                        <a:rPr b="0" i="0" lang="pt-BR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COTA DO SISTEMA DESCENTRALIZADO DE PAGAMENTO (ED. INFANTIL)</a:t>
                      </a:r>
                      <a:endParaRPr b="1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</a:tr>
              <a:tr h="396000">
                <a:tc vMerge="1"/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2935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CRECHES</a:t>
                      </a:r>
                      <a:endParaRPr/>
                    </a:p>
                    <a:p>
                      <a:pPr indent="0" lvl="1" marL="45720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5333</a:t>
                      </a:r>
                      <a:r>
                        <a:rPr b="0" i="0" lang="pt-B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VAGA EM CRECHE PARCEIRA DISPONIBILIZADA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</a:tr>
              <a:tr h="396000">
                <a:tc vMerge="1"/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2943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GRANDES AQUISIÇÕES (ED. INFANTIL)</a:t>
                      </a:r>
                      <a:endParaRPr b="0" i="0" sz="11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0143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PNAE - ENTIDADE FILANTRÓPICAS CONVENIADAS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5030</a:t>
                      </a:r>
                      <a:r>
                        <a:rPr b="0" i="0" lang="pt-BR" sz="110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ENTIDADES FILANTRÓPICAS - PROGRAMA NACIONAL DE ALIMENTAÇÃO - FNDE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07" name="Google Shape;207;p10"/>
          <p:cNvSpPr txBox="1"/>
          <p:nvPr/>
        </p:nvSpPr>
        <p:spPr>
          <a:xfrm>
            <a:off x="235692" y="696847"/>
            <a:ext cx="587935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2026-2029</a:t>
            </a:r>
            <a:endParaRPr/>
          </a:p>
        </p:txBody>
      </p:sp>
      <p:cxnSp>
        <p:nvCxnSpPr>
          <p:cNvPr id="208" name="Google Shape;208;p10"/>
          <p:cNvCxnSpPr/>
          <p:nvPr/>
        </p:nvCxnSpPr>
        <p:spPr>
          <a:xfrm>
            <a:off x="6085743" y="544994"/>
            <a:ext cx="0" cy="691604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9" name="Google Shape;209;p10"/>
          <p:cNvSpPr txBox="1"/>
          <p:nvPr/>
        </p:nvSpPr>
        <p:spPr>
          <a:xfrm>
            <a:off x="6175746" y="715164"/>
            <a:ext cx="586794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2022-2025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ntendo Padrão do plano de fundo&#10;&#10;Descrição gerada automaticamente" id="215" name="Google Shape;21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65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8191311" y="4188708"/>
            <a:ext cx="762691" cy="687504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1"/>
          <p:cNvSpPr txBox="1"/>
          <p:nvPr/>
        </p:nvSpPr>
        <p:spPr>
          <a:xfrm>
            <a:off x="1743075" y="2177991"/>
            <a:ext cx="9505948" cy="3414183"/>
          </a:xfrm>
          <a:prstGeom prst="rect">
            <a:avLst/>
          </a:prstGeom>
          <a:noFill/>
          <a:ln>
            <a:noFill/>
          </a:ln>
        </p:spPr>
        <p:txBody>
          <a:bodyPr anchorCtr="0" anchor="t" bIns="44650" lIns="89300" spcFirstLastPara="1" rIns="89300" wrap="square" tIns="446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INDICADORES DE ACOMPANHAMENTO DOS PROGRAMAS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Ícone&#10;&#10;O conteúdo gerado por IA pode estar incorreto." id="218" name="Google Shape;218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02776" y="346219"/>
            <a:ext cx="2684672" cy="558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3" name="Google Shape;223;p12"/>
          <p:cNvCxnSpPr/>
          <p:nvPr/>
        </p:nvCxnSpPr>
        <p:spPr>
          <a:xfrm>
            <a:off x="2511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224" name="Google Shape;22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8533" y="150780"/>
            <a:ext cx="1901129" cy="3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2"/>
          <p:cNvSpPr/>
          <p:nvPr/>
        </p:nvSpPr>
        <p:spPr>
          <a:xfrm>
            <a:off x="243415" y="611669"/>
            <a:ext cx="11664000" cy="1630589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2"/>
          <p:cNvSpPr txBox="1"/>
          <p:nvPr/>
        </p:nvSpPr>
        <p:spPr>
          <a:xfrm>
            <a:off x="251190" y="613917"/>
            <a:ext cx="690752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PROGRAMA: 9807 - EDUCAÇÃO PARA UM FUTURO INSPIRADOR </a:t>
            </a:r>
            <a:endParaRPr/>
          </a:p>
        </p:txBody>
      </p:sp>
      <p:sp>
        <p:nvSpPr>
          <p:cNvPr id="227" name="Google Shape;227;p12"/>
          <p:cNvSpPr txBox="1"/>
          <p:nvPr/>
        </p:nvSpPr>
        <p:spPr>
          <a:xfrm>
            <a:off x="251190" y="1292409"/>
            <a:ext cx="1169471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Objetivo: </a:t>
            </a:r>
            <a:r>
              <a:rPr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Promover uma educação pública de qualidade, inclusiva e inovadora, por meio de ações pedagógicas, formativas e de apoio à aprendizagem que valorizem a diversidade, fortaleçam a permanência escolar e ampliem as oportunidades de desenvolvimento integral dos estudantes da rede municipal.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8" name="Google Shape;228;p12"/>
          <p:cNvGraphicFramePr/>
          <p:nvPr/>
        </p:nvGraphicFramePr>
        <p:xfrm>
          <a:off x="248339" y="23244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6766400"/>
                <a:gridCol w="1224400"/>
                <a:gridCol w="1224400"/>
                <a:gridCol w="1224400"/>
                <a:gridCol w="1224400"/>
              </a:tblGrid>
              <a:tr h="371400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INDICADORES DE ACOMPANHAMENTO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 hMerge="1"/>
                <a:tc hMerge="1"/>
                <a:tc hMerge="1"/>
                <a:tc hMerge="1"/>
              </a:tr>
              <a:tr h="508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CÓDIGO / DESCRIÇÃO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FONTE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UNIDADE DE MEDIDA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ÍNDICE DE REFERÊNCIA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ÍNDICE ESPERADO EM 2029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0691</a:t>
                      </a:r>
                      <a:r>
                        <a:rPr b="0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POSIÇÃO DA REDE MUNICIPAL EM COMPARAÇÃO COM OUTRAS CAPITAIS EM RESULTADO DE IDEB PARA OS ANOS INICIAIS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INEP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CLASSIFICAÇÃO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0748</a:t>
                      </a:r>
                      <a:r>
                        <a:rPr b="0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POSIÇÃO DA REDE MUNICIPAL EM COMPARAÇÃO COM OUTRAS CAPITAIS EM RESULTADO DE IDEB PARA OS ANOS FINAIS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INEP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CLASSIFICAÇÃO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0797</a:t>
                      </a:r>
                      <a:r>
                        <a:rPr b="0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TAXA DE ALUNOS ALFABETIZADOS ATÉ O FINAL DO SEGUNDO ANO NA AVALIAÇÃO ALFABETIZA RJ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SME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PERCENTAGEM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64%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77%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0798</a:t>
                      </a:r>
                      <a:r>
                        <a:rPr b="0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PROPORÇÃO DE ESTUDANTES PÚBLICO-ALVO DA EDUCAÇÃO ESPECIAL POR MEDIADOR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SME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UNIDADE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3,8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0801</a:t>
                      </a:r>
                      <a:r>
                        <a:rPr b="0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TAXA DE MATRÍCULA EM TEMPO INTEGRAL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SME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PERCENTAGEM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50%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70%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0802</a:t>
                      </a:r>
                      <a:r>
                        <a:rPr b="0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NÚMERO DE ESTUDANTES COM ENSINO DE LÓGICA DE PROGRAMAÇÃO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SME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UNIDADE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113.656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200.000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0803</a:t>
                      </a:r>
                      <a:r>
                        <a:rPr b="0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– NÚMERO DE GINÁSIOS EDUCACIONAIS TECNOLÓGICOS IMPLEMENTADOS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SME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UNIDADE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500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CA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Google Shape;233;p13"/>
          <p:cNvCxnSpPr/>
          <p:nvPr/>
        </p:nvCxnSpPr>
        <p:spPr>
          <a:xfrm>
            <a:off x="2511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234" name="Google Shape;23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8533" y="150780"/>
            <a:ext cx="1901129" cy="3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3"/>
          <p:cNvSpPr/>
          <p:nvPr/>
        </p:nvSpPr>
        <p:spPr>
          <a:xfrm>
            <a:off x="251190" y="611669"/>
            <a:ext cx="11664000" cy="1436202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3"/>
          <p:cNvSpPr txBox="1"/>
          <p:nvPr/>
        </p:nvSpPr>
        <p:spPr>
          <a:xfrm>
            <a:off x="251190" y="612512"/>
            <a:ext cx="551074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PROGRAMA: 9813 – PRIMEIRA INFÂNCIA</a:t>
            </a:r>
            <a:endParaRPr/>
          </a:p>
        </p:txBody>
      </p:sp>
      <p:sp>
        <p:nvSpPr>
          <p:cNvPr id="237" name="Google Shape;237;p13"/>
          <p:cNvSpPr txBox="1"/>
          <p:nvPr/>
        </p:nvSpPr>
        <p:spPr>
          <a:xfrm>
            <a:off x="251190" y="1081251"/>
            <a:ext cx="1168352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Objetivo:</a:t>
            </a:r>
            <a:r>
              <a:rPr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Promover o cuidado integral às crianças na primeira infância, desde a gestação até os 6 anos, por meio de ações intersetoriais nas áreas de saúde, educação, assistência social e outros, visando prevenir vulnerabilidades, fortalecer vínculos de proteção e bem-estar para garantir uma infância plena, segura e com equidade no desenvolvimento.</a:t>
            </a:r>
            <a:endParaRPr/>
          </a:p>
        </p:txBody>
      </p:sp>
      <p:graphicFrame>
        <p:nvGraphicFramePr>
          <p:cNvPr id="238" name="Google Shape;238;p13"/>
          <p:cNvGraphicFramePr/>
          <p:nvPr/>
        </p:nvGraphicFramePr>
        <p:xfrm>
          <a:off x="258631" y="211454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6766400"/>
                <a:gridCol w="1224400"/>
                <a:gridCol w="1224400"/>
                <a:gridCol w="1224400"/>
                <a:gridCol w="1224400"/>
              </a:tblGrid>
              <a:tr h="371400">
                <a:tc gridSpan="5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INDICADORES DE ACOMPANHAMENTO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 hMerge="1"/>
                <a:tc hMerge="1"/>
                <a:tc hMerge="1"/>
                <a:tc hMerge="1"/>
              </a:tr>
              <a:tr h="508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CÓDIGO / DESCRIÇÃO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FONTE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UNIDADE DE MEDIDA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ÍNDICE DE REFERÊNCIA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ÍNDICE ESPERADO EM 2029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0888 – NÚMERO DE VAGAS CRIADAS EM CRECHES</a:t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SME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UNIDADE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D3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A1D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11.000</a:t>
                      </a:r>
                      <a:endParaRPr b="1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ntendo Padrão do plano de fundo&#10;&#10;Descrição gerada automaticamente" id="244" name="Google Shape;24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65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8191311" y="4188708"/>
            <a:ext cx="762691" cy="687504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4"/>
          <p:cNvSpPr txBox="1"/>
          <p:nvPr/>
        </p:nvSpPr>
        <p:spPr>
          <a:xfrm>
            <a:off x="1343025" y="2374017"/>
            <a:ext cx="9505948" cy="2583186"/>
          </a:xfrm>
          <a:prstGeom prst="rect">
            <a:avLst/>
          </a:prstGeom>
          <a:noFill/>
          <a:ln>
            <a:noFill/>
          </a:ln>
        </p:spPr>
        <p:txBody>
          <a:bodyPr anchorCtr="0" anchor="t" bIns="44650" lIns="89300" spcFirstLastPara="1" rIns="89300" wrap="square" tIns="446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METAS PPA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PLOA 2026</a:t>
            </a:r>
            <a:endParaRPr/>
          </a:p>
        </p:txBody>
      </p:sp>
      <p:pic>
        <p:nvPicPr>
          <p:cNvPr descr="Ícone&#10;&#10;O conteúdo gerado por IA pode estar incorreto." id="247" name="Google Shape;24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02776" y="346219"/>
            <a:ext cx="2684672" cy="558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2" name="Google Shape;252;p15"/>
          <p:cNvCxnSpPr/>
          <p:nvPr/>
        </p:nvCxnSpPr>
        <p:spPr>
          <a:xfrm>
            <a:off x="2511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253" name="Google Shape;25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8533" y="150780"/>
            <a:ext cx="1901129" cy="3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5"/>
          <p:cNvSpPr/>
          <p:nvPr/>
        </p:nvSpPr>
        <p:spPr>
          <a:xfrm>
            <a:off x="251190" y="611669"/>
            <a:ext cx="11712210" cy="1203718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5"/>
          <p:cNvSpPr txBox="1"/>
          <p:nvPr/>
        </p:nvSpPr>
        <p:spPr>
          <a:xfrm>
            <a:off x="251190" y="641230"/>
            <a:ext cx="681123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PROGRAMA: 0700 - GESTÃO ADMINISTRATIVA E OPERACIONAL </a:t>
            </a:r>
            <a:endParaRPr/>
          </a:p>
        </p:txBody>
      </p:sp>
      <p:sp>
        <p:nvSpPr>
          <p:cNvPr id="256" name="Google Shape;256;p15"/>
          <p:cNvSpPr txBox="1"/>
          <p:nvPr/>
        </p:nvSpPr>
        <p:spPr>
          <a:xfrm>
            <a:off x="251190" y="1097269"/>
            <a:ext cx="1169511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Objetivo:</a:t>
            </a:r>
            <a:r>
              <a:rPr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Prover os recursos humanos e os meios administrativos, operacionais e infraestruturais necessários a realização das atribuições do governo.</a:t>
            </a:r>
            <a:endParaRPr/>
          </a:p>
        </p:txBody>
      </p:sp>
      <p:graphicFrame>
        <p:nvGraphicFramePr>
          <p:cNvPr id="257" name="Google Shape;257;p15"/>
          <p:cNvGraphicFramePr/>
          <p:nvPr/>
        </p:nvGraphicFramePr>
        <p:xfrm>
          <a:off x="868417" y="193287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0153 - GESTÃO E DESENVOLVIMENTO DE TECNOLOGIA DA INFORMAÇÃO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8" name="Google Shape;258;p15"/>
          <p:cNvGraphicFramePr/>
          <p:nvPr/>
        </p:nvGraphicFramePr>
        <p:xfrm>
          <a:off x="5499100" y="21891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836325"/>
                <a:gridCol w="1358350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34.532.255,00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59" name="Google Shape;259;p15"/>
          <p:cNvGraphicFramePr/>
          <p:nvPr/>
        </p:nvGraphicFramePr>
        <p:xfrm>
          <a:off x="868416" y="3145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2990 - DESPESAS OBRIGATÓRIAS E OUTROS CUSTEIOS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0" name="Google Shape;260;p15"/>
          <p:cNvGraphicFramePr/>
          <p:nvPr/>
        </p:nvGraphicFramePr>
        <p:xfrm>
          <a:off x="5397501" y="34020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941850"/>
                <a:gridCol w="140887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318.768.527,00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61" name="Google Shape;261;p15"/>
          <p:cNvGraphicFramePr/>
          <p:nvPr/>
        </p:nvGraphicFramePr>
        <p:xfrm>
          <a:off x="868415" y="4349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2991 - APOIO ADMINISTRATIVO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2" name="Google Shape;262;p15"/>
          <p:cNvGraphicFramePr/>
          <p:nvPr/>
        </p:nvGraphicFramePr>
        <p:xfrm>
          <a:off x="5397501" y="46053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941850"/>
                <a:gridCol w="140887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47.480.407,00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63" name="Google Shape;263;p15"/>
          <p:cNvGraphicFramePr/>
          <p:nvPr/>
        </p:nvGraphicFramePr>
        <p:xfrm>
          <a:off x="868415" y="55028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2992 - CONCESSIONÁRIAS DE SERVIÇOS PÚBLICOS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4" name="Google Shape;264;p15"/>
          <p:cNvGraphicFramePr/>
          <p:nvPr/>
        </p:nvGraphicFramePr>
        <p:xfrm>
          <a:off x="5397501" y="57591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941850"/>
                <a:gridCol w="140887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64.494.084,00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9" name="Google Shape;269;p16"/>
          <p:cNvCxnSpPr/>
          <p:nvPr/>
        </p:nvCxnSpPr>
        <p:spPr>
          <a:xfrm>
            <a:off x="2511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270" name="Google Shape;27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8533" y="150780"/>
            <a:ext cx="1901129" cy="3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16"/>
          <p:cNvSpPr/>
          <p:nvPr/>
        </p:nvSpPr>
        <p:spPr>
          <a:xfrm>
            <a:off x="251190" y="611669"/>
            <a:ext cx="11712210" cy="1203718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6"/>
          <p:cNvSpPr txBox="1"/>
          <p:nvPr/>
        </p:nvSpPr>
        <p:spPr>
          <a:xfrm>
            <a:off x="251190" y="641230"/>
            <a:ext cx="681123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PROGRAMA: 0700 - GESTÃO ADMINISTRATIVA E OPERACIONAL </a:t>
            </a:r>
            <a:endParaRPr/>
          </a:p>
        </p:txBody>
      </p:sp>
      <p:sp>
        <p:nvSpPr>
          <p:cNvPr id="273" name="Google Shape;273;p16"/>
          <p:cNvSpPr txBox="1"/>
          <p:nvPr/>
        </p:nvSpPr>
        <p:spPr>
          <a:xfrm>
            <a:off x="251190" y="1097269"/>
            <a:ext cx="1169511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Objetivo:</a:t>
            </a:r>
            <a:r>
              <a:rPr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Prover os recursos humanos e os meios administrativos, operacionais e infraestruturais necessários a realização das atribuições do governo.</a:t>
            </a:r>
            <a:endParaRPr/>
          </a:p>
        </p:txBody>
      </p:sp>
      <p:graphicFrame>
        <p:nvGraphicFramePr>
          <p:cNvPr id="274" name="Google Shape;274;p16"/>
          <p:cNvGraphicFramePr/>
          <p:nvPr/>
        </p:nvGraphicFramePr>
        <p:xfrm>
          <a:off x="792217" y="193287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2993 - CONCESSIONÁRIAS DE SERVIÇOS PÚBLICOS DE ENERGIA ELÉTRICA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5" name="Google Shape;275;p16"/>
          <p:cNvGraphicFramePr/>
          <p:nvPr/>
        </p:nvGraphicFramePr>
        <p:xfrm>
          <a:off x="4775200" y="21891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3311100"/>
                <a:gridCol w="1585725"/>
              </a:tblGrid>
              <a:tr h="1397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69.630.628,00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76" name="Google Shape;276;p16"/>
          <p:cNvGraphicFramePr/>
          <p:nvPr/>
        </p:nvGraphicFramePr>
        <p:xfrm>
          <a:off x="792216" y="3145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2994 - PROVISÃO DE GASTOS COM PESSOAL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7" name="Google Shape;277;p16"/>
          <p:cNvGraphicFramePr/>
          <p:nvPr/>
        </p:nvGraphicFramePr>
        <p:xfrm>
          <a:off x="4775200" y="34020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3311100"/>
                <a:gridCol w="158572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928.103.000,00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78" name="Google Shape;278;p16"/>
          <p:cNvGraphicFramePr/>
          <p:nvPr/>
        </p:nvGraphicFramePr>
        <p:xfrm>
          <a:off x="792215" y="4349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2998 - GASTOS COM PESSOAL - OBRIGAÇÕES PATRONAIS E OUTROS BENEFÍCIOS - PESSOAL DA EDUCAÇÃO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9" name="Google Shape;279;p16"/>
          <p:cNvGraphicFramePr/>
          <p:nvPr/>
        </p:nvGraphicFramePr>
        <p:xfrm>
          <a:off x="4775200" y="46053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3311100"/>
                <a:gridCol w="158572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3.300.202.000,00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80" name="Google Shape;280;p16"/>
          <p:cNvGraphicFramePr/>
          <p:nvPr/>
        </p:nvGraphicFramePr>
        <p:xfrm>
          <a:off x="792215" y="55028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4925 - PESSOAL DAS UNIDADES ESCOLARES - EDUCAÇÃO DE JOVENS E ADULTOS NO ENSINO FUNDAMENTAL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1" name="Google Shape;281;p16"/>
          <p:cNvGraphicFramePr/>
          <p:nvPr/>
        </p:nvGraphicFramePr>
        <p:xfrm>
          <a:off x="4914900" y="57591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3216625"/>
                <a:gridCol w="1540475"/>
              </a:tblGrid>
              <a:tr h="2126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88.521.000,00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6" name="Google Shape;286;p17"/>
          <p:cNvCxnSpPr/>
          <p:nvPr/>
        </p:nvCxnSpPr>
        <p:spPr>
          <a:xfrm>
            <a:off x="2511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287" name="Google Shape;28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8533" y="150780"/>
            <a:ext cx="1901129" cy="3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17"/>
          <p:cNvSpPr/>
          <p:nvPr/>
        </p:nvSpPr>
        <p:spPr>
          <a:xfrm>
            <a:off x="251190" y="611669"/>
            <a:ext cx="11712210" cy="1203718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7"/>
          <p:cNvSpPr txBox="1"/>
          <p:nvPr/>
        </p:nvSpPr>
        <p:spPr>
          <a:xfrm>
            <a:off x="251190" y="641230"/>
            <a:ext cx="681123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PROGRAMA: 0700 - GESTÃO ADMINISTRATIVA E OPERACIONAL </a:t>
            </a:r>
            <a:endParaRPr/>
          </a:p>
        </p:txBody>
      </p:sp>
      <p:sp>
        <p:nvSpPr>
          <p:cNvPr id="290" name="Google Shape;290;p17"/>
          <p:cNvSpPr txBox="1"/>
          <p:nvPr/>
        </p:nvSpPr>
        <p:spPr>
          <a:xfrm>
            <a:off x="251190" y="1097269"/>
            <a:ext cx="1169511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Objetivo:</a:t>
            </a:r>
            <a:r>
              <a:rPr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Prover os recursos humanos e os meios administrativos, operacionais e infraestruturais necessários a realização das atribuições do governo.</a:t>
            </a:r>
            <a:endParaRPr/>
          </a:p>
        </p:txBody>
      </p:sp>
      <p:graphicFrame>
        <p:nvGraphicFramePr>
          <p:cNvPr id="291" name="Google Shape;291;p17"/>
          <p:cNvGraphicFramePr/>
          <p:nvPr/>
        </p:nvGraphicFramePr>
        <p:xfrm>
          <a:off x="935092" y="193287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4926 - PESSOAL DAS UNIDADES ESCOLARES - EDUCAÇÃO ESPECIAL NA EDUCAÇÃO BÁSICA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2" name="Google Shape;292;p17"/>
          <p:cNvGraphicFramePr/>
          <p:nvPr/>
        </p:nvGraphicFramePr>
        <p:xfrm>
          <a:off x="5384800" y="21891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995500"/>
                <a:gridCol w="143457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111.856.000,00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93" name="Google Shape;293;p17"/>
          <p:cNvGraphicFramePr/>
          <p:nvPr/>
        </p:nvGraphicFramePr>
        <p:xfrm>
          <a:off x="935091" y="3145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4927 - PESSOAL DAS UNIDADES ESCOLARES - EDUCAÇÃO INFANTIL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4" name="Google Shape;294;p17"/>
          <p:cNvGraphicFramePr/>
          <p:nvPr/>
        </p:nvGraphicFramePr>
        <p:xfrm>
          <a:off x="5384800" y="34020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995500"/>
                <a:gridCol w="143457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705.774.000,00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95" name="Google Shape;295;p17"/>
          <p:cNvGraphicFramePr/>
          <p:nvPr/>
        </p:nvGraphicFramePr>
        <p:xfrm>
          <a:off x="935090" y="4349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4928 - PESSOAL DAS UNIDADES ESCOLARES - ENSINO FUNDAMENTAL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6" name="Google Shape;296;p17"/>
          <p:cNvGraphicFramePr/>
          <p:nvPr/>
        </p:nvGraphicFramePr>
        <p:xfrm>
          <a:off x="5384800" y="46053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995500"/>
                <a:gridCol w="143457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1.466.014.991,00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97" name="Google Shape;297;p17"/>
          <p:cNvGraphicFramePr/>
          <p:nvPr/>
        </p:nvGraphicFramePr>
        <p:xfrm>
          <a:off x="935090" y="55028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4930 - PESSOAL DE APOIO DAS UNIDADES ESCOLARES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8" name="Google Shape;298;p17"/>
          <p:cNvGraphicFramePr/>
          <p:nvPr/>
        </p:nvGraphicFramePr>
        <p:xfrm>
          <a:off x="5384800" y="57591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995500"/>
                <a:gridCol w="143457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1.729.186.684,00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3" name="Google Shape;303;p18"/>
          <p:cNvCxnSpPr/>
          <p:nvPr/>
        </p:nvCxnSpPr>
        <p:spPr>
          <a:xfrm>
            <a:off x="2511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304" name="Google Shape;30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8533" y="150780"/>
            <a:ext cx="1901129" cy="3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18"/>
          <p:cNvSpPr/>
          <p:nvPr/>
        </p:nvSpPr>
        <p:spPr>
          <a:xfrm>
            <a:off x="251190" y="611669"/>
            <a:ext cx="11712210" cy="1203718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18"/>
          <p:cNvSpPr txBox="1"/>
          <p:nvPr/>
        </p:nvSpPr>
        <p:spPr>
          <a:xfrm>
            <a:off x="251190" y="641230"/>
            <a:ext cx="681123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PROGRAMA: 0700 - GESTÃO ADMINISTRATIVA E OPERACIONAL </a:t>
            </a:r>
            <a:endParaRPr/>
          </a:p>
        </p:txBody>
      </p:sp>
      <p:sp>
        <p:nvSpPr>
          <p:cNvPr id="307" name="Google Shape;307;p18"/>
          <p:cNvSpPr txBox="1"/>
          <p:nvPr/>
        </p:nvSpPr>
        <p:spPr>
          <a:xfrm>
            <a:off x="251190" y="1097269"/>
            <a:ext cx="1169511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Objetivo:</a:t>
            </a:r>
            <a:r>
              <a:rPr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Prover os recursos humanos e os meios administrativos, operacionais e infraestruturais necessários a realização das atribuições do governo.</a:t>
            </a:r>
            <a:endParaRPr/>
          </a:p>
        </p:txBody>
      </p:sp>
      <p:graphicFrame>
        <p:nvGraphicFramePr>
          <p:cNvPr id="308" name="Google Shape;308;p18"/>
          <p:cNvGraphicFramePr/>
          <p:nvPr/>
        </p:nvGraphicFramePr>
        <p:xfrm>
          <a:off x="849367" y="193287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4933 - DESPESAS COMPLEMENTARES COM PESSOAL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9" name="Google Shape;309;p18"/>
          <p:cNvGraphicFramePr/>
          <p:nvPr/>
        </p:nvGraphicFramePr>
        <p:xfrm>
          <a:off x="5568696" y="21891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813200"/>
                <a:gridCol w="134727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114.997.000,00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10" name="Google Shape;310;p18"/>
          <p:cNvGraphicFramePr/>
          <p:nvPr/>
        </p:nvGraphicFramePr>
        <p:xfrm>
          <a:off x="849366" y="32790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4983 - EXECUÇÃO DE DESPESAS NÃO VINCULADAS AO MDE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1" name="Google Shape;311;p18"/>
          <p:cNvGraphicFramePr/>
          <p:nvPr/>
        </p:nvGraphicFramePr>
        <p:xfrm>
          <a:off x="5568696" y="353535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813200"/>
                <a:gridCol w="134727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6.110.360,00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6" name="Google Shape;316;p19"/>
          <p:cNvCxnSpPr/>
          <p:nvPr/>
        </p:nvCxnSpPr>
        <p:spPr>
          <a:xfrm>
            <a:off x="2511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317" name="Google Shape;31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8533" y="150780"/>
            <a:ext cx="1901129" cy="3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19"/>
          <p:cNvSpPr/>
          <p:nvPr/>
        </p:nvSpPr>
        <p:spPr>
          <a:xfrm>
            <a:off x="251190" y="611669"/>
            <a:ext cx="11712210" cy="1436202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9"/>
          <p:cNvSpPr txBox="1"/>
          <p:nvPr/>
        </p:nvSpPr>
        <p:spPr>
          <a:xfrm>
            <a:off x="251190" y="621692"/>
            <a:ext cx="768086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PROGRAMA: 9808 - GESTÃO DA MANUTENÇÃO OPERACIONAL ESCOLAR</a:t>
            </a:r>
            <a:endParaRPr/>
          </a:p>
        </p:txBody>
      </p:sp>
      <p:sp>
        <p:nvSpPr>
          <p:cNvPr id="320" name="Google Shape;320;p19"/>
          <p:cNvSpPr txBox="1"/>
          <p:nvPr/>
        </p:nvSpPr>
        <p:spPr>
          <a:xfrm>
            <a:off x="251190" y="1292409"/>
            <a:ext cx="1171221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Objetivo:</a:t>
            </a:r>
            <a:r>
              <a:rPr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Assegurar as condições operacionais necessárias ao pleno funcionamento da rede pública municipal de ensino, por meio da execução integrada de ações voltadas aos serviços essenciais do cotidiano das unidades escolares.</a:t>
            </a:r>
            <a:endParaRPr/>
          </a:p>
        </p:txBody>
      </p:sp>
      <p:graphicFrame>
        <p:nvGraphicFramePr>
          <p:cNvPr id="321" name="Google Shape;321;p19"/>
          <p:cNvGraphicFramePr/>
          <p:nvPr/>
        </p:nvGraphicFramePr>
        <p:xfrm>
          <a:off x="935092" y="215264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0101 - FORNECIMENTO DE MERENDA ESCOLAR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2" name="Google Shape;322;p19"/>
          <p:cNvGraphicFramePr/>
          <p:nvPr/>
        </p:nvGraphicFramePr>
        <p:xfrm>
          <a:off x="5613402" y="24089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840925"/>
                <a:gridCol w="1360550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402.349.145,00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23" name="Google Shape;323;p19"/>
          <p:cNvGraphicFramePr/>
          <p:nvPr/>
        </p:nvGraphicFramePr>
        <p:xfrm>
          <a:off x="880631" y="272887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3600000"/>
                <a:gridCol w="1620000"/>
                <a:gridCol w="1620000"/>
                <a:gridCol w="1620000"/>
                <a:gridCol w="1620000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Metas PPA</a:t>
                      </a:r>
                      <a:endParaRPr/>
                    </a:p>
                  </a:txBody>
                  <a:tcPr marT="45725" marB="45725" marR="91450" marL="91450" anchor="b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2027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2028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2029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</a:tr>
              <a:tr h="1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1887 – REFEIÇÃO SERVIDA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243.698.914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248.536.914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253.374.914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258.212.914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4" name="Google Shape;324;p19"/>
          <p:cNvGraphicFramePr/>
          <p:nvPr/>
        </p:nvGraphicFramePr>
        <p:xfrm>
          <a:off x="935092" y="35727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4960 - MANUTENÇÃO OPERACIONAL DAS UNIDADES ESCOLARES DA REDE DE ENSINO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5" name="Google Shape;325;p19"/>
          <p:cNvGraphicFramePr/>
          <p:nvPr/>
        </p:nvGraphicFramePr>
        <p:xfrm>
          <a:off x="5613401" y="38289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840925"/>
                <a:gridCol w="1360550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370.374.666,00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26" name="Google Shape;326;p19"/>
          <p:cNvGraphicFramePr/>
          <p:nvPr/>
        </p:nvGraphicFramePr>
        <p:xfrm>
          <a:off x="935090" y="491945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4961 - OPERACIONALIZAÇÃO DO TRANSPORTE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7" name="Google Shape;327;p19"/>
          <p:cNvGraphicFramePr/>
          <p:nvPr/>
        </p:nvGraphicFramePr>
        <p:xfrm>
          <a:off x="5499101" y="51757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918225"/>
                <a:gridCol w="139757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</a:rPr>
                        <a:t> 290.992.678,00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28" name="Google Shape;328;p19"/>
          <p:cNvGraphicFramePr/>
          <p:nvPr/>
        </p:nvGraphicFramePr>
        <p:xfrm>
          <a:off x="880629" y="549568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3600000"/>
                <a:gridCol w="1620000"/>
                <a:gridCol w="1620000"/>
                <a:gridCol w="1620000"/>
                <a:gridCol w="1620000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Metas PPA</a:t>
                      </a:r>
                      <a:endParaRPr/>
                    </a:p>
                  </a:txBody>
                  <a:tcPr marT="45725" marB="45725" marR="91450" marL="91450" anchor="b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2027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2028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2029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</a:tr>
              <a:tr h="1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1441 - ALUNO ATENDIDO COM TRANSPORTE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129.624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142.587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156.845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172.529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3" name="Google Shape;333;p20"/>
          <p:cNvCxnSpPr/>
          <p:nvPr/>
        </p:nvCxnSpPr>
        <p:spPr>
          <a:xfrm>
            <a:off x="2511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334" name="Google Shape;33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8533" y="150780"/>
            <a:ext cx="1901129" cy="3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0"/>
          <p:cNvSpPr/>
          <p:nvPr/>
        </p:nvSpPr>
        <p:spPr>
          <a:xfrm>
            <a:off x="251190" y="611669"/>
            <a:ext cx="11712210" cy="1436202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20"/>
          <p:cNvSpPr txBox="1"/>
          <p:nvPr/>
        </p:nvSpPr>
        <p:spPr>
          <a:xfrm>
            <a:off x="251190" y="621692"/>
            <a:ext cx="768086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PROGRAMA: 9808 - GESTÃO DA MANUTENÇÃO OPERACIONAL ESCOLAR</a:t>
            </a:r>
            <a:endParaRPr/>
          </a:p>
        </p:txBody>
      </p:sp>
      <p:sp>
        <p:nvSpPr>
          <p:cNvPr id="337" name="Google Shape;337;p20"/>
          <p:cNvSpPr txBox="1"/>
          <p:nvPr/>
        </p:nvSpPr>
        <p:spPr>
          <a:xfrm>
            <a:off x="251190" y="1292409"/>
            <a:ext cx="1171221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Objetivo:</a:t>
            </a:r>
            <a:r>
              <a:rPr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Assegurar as condições operacionais necessárias ao pleno funcionamento da rede pública municipal de ensino, por meio da execução integrada de ações voltadas aos serviços essenciais do cotidiano das unidades escolares.</a:t>
            </a:r>
            <a:endParaRPr/>
          </a:p>
        </p:txBody>
      </p:sp>
      <p:graphicFrame>
        <p:nvGraphicFramePr>
          <p:cNvPr id="338" name="Google Shape;338;p20"/>
          <p:cNvGraphicFramePr/>
          <p:nvPr/>
        </p:nvGraphicFramePr>
        <p:xfrm>
          <a:off x="916042" y="211454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4962 - MANUTENÇÃO DO CONSELHO MUNICIPAL DE EDUCAÇÃO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9" name="Google Shape;339;p20"/>
          <p:cNvGraphicFramePr/>
          <p:nvPr/>
        </p:nvGraphicFramePr>
        <p:xfrm>
          <a:off x="6048375" y="23708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533950"/>
                <a:gridCol w="121352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10.000,00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40" name="Google Shape;340;p20"/>
          <p:cNvGraphicFramePr/>
          <p:nvPr/>
        </p:nvGraphicFramePr>
        <p:xfrm>
          <a:off x="916042" y="35346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4963 - QUALIFICAÇÃO DE PROFISSIONAIS DE EDUCAÇÃO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1" name="Google Shape;341;p20"/>
          <p:cNvGraphicFramePr/>
          <p:nvPr/>
        </p:nvGraphicFramePr>
        <p:xfrm>
          <a:off x="6048375" y="37908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533950"/>
                <a:gridCol w="121352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2.091.346,00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42" name="Google Shape;342;p20"/>
          <p:cNvGraphicFramePr/>
          <p:nvPr/>
        </p:nvGraphicFramePr>
        <p:xfrm>
          <a:off x="861581" y="411085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3600000"/>
                <a:gridCol w="1620000"/>
                <a:gridCol w="1620000"/>
                <a:gridCol w="1620000"/>
                <a:gridCol w="1620000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Metas PPA</a:t>
                      </a:r>
                      <a:endParaRPr/>
                    </a:p>
                  </a:txBody>
                  <a:tcPr marT="45725" marB="45725" marR="91450" marL="91450" anchor="b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2027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2028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2029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</a:tr>
              <a:tr h="1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1426 - FORMAÇÃO CONTINUADA DOS PROFISSIONAIS DA EDUCAÇÃO REALIZADA</a:t>
                      </a:r>
                      <a:endParaRPr b="1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7" name="Google Shape;347;p21"/>
          <p:cNvCxnSpPr/>
          <p:nvPr/>
        </p:nvCxnSpPr>
        <p:spPr>
          <a:xfrm>
            <a:off x="2511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348" name="Google Shape;34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8533" y="150780"/>
            <a:ext cx="1901129" cy="3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21"/>
          <p:cNvSpPr/>
          <p:nvPr/>
        </p:nvSpPr>
        <p:spPr>
          <a:xfrm>
            <a:off x="251190" y="611669"/>
            <a:ext cx="11712210" cy="1436202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21"/>
          <p:cNvSpPr txBox="1"/>
          <p:nvPr/>
        </p:nvSpPr>
        <p:spPr>
          <a:xfrm>
            <a:off x="251190" y="611923"/>
            <a:ext cx="619576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PROGRAMA: 9000 - GESTÃO DAS OPERAÇÕES ESPECIAIS</a:t>
            </a:r>
            <a:endParaRPr/>
          </a:p>
        </p:txBody>
      </p:sp>
      <p:sp>
        <p:nvSpPr>
          <p:cNvPr id="351" name="Google Shape;351;p21"/>
          <p:cNvSpPr txBox="1"/>
          <p:nvPr/>
        </p:nvSpPr>
        <p:spPr>
          <a:xfrm>
            <a:off x="251190" y="1311947"/>
            <a:ext cx="1169511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Objetivo: </a:t>
            </a:r>
            <a:r>
              <a:rPr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Efetuar o pagamento de despesas que não geram produtos nem contraprestação direta na forma de bens ou serviços.</a:t>
            </a:r>
            <a:endParaRPr/>
          </a:p>
        </p:txBody>
      </p:sp>
      <p:graphicFrame>
        <p:nvGraphicFramePr>
          <p:cNvPr id="352" name="Google Shape;352;p21"/>
          <p:cNvGraphicFramePr/>
          <p:nvPr/>
        </p:nvGraphicFramePr>
        <p:xfrm>
          <a:off x="839842" y="211454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5031 - PROJETO PRÓ-EDUCAÇÃO - LEI MUNICIPAL Nº 2.923/1999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3" name="Google Shape;353;p21"/>
          <p:cNvGraphicFramePr/>
          <p:nvPr/>
        </p:nvGraphicFramePr>
        <p:xfrm>
          <a:off x="5972175" y="23708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533950"/>
                <a:gridCol w="121352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3.491.300,00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54" name="Google Shape;354;p21"/>
          <p:cNvGraphicFramePr/>
          <p:nvPr/>
        </p:nvGraphicFramePr>
        <p:xfrm>
          <a:off x="839842" y="35346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5101 - DÍVIDA RENEGOCIADA - TÍTULOS DA DÍVIDA PÚBLICA - LEI COMPLEMENTAR 235/2021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5" name="Google Shape;355;p21"/>
          <p:cNvGraphicFramePr/>
          <p:nvPr/>
        </p:nvGraphicFramePr>
        <p:xfrm>
          <a:off x="5972175" y="37908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533950"/>
                <a:gridCol w="121352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000"/>
                        <a:buFont typeface="Arial"/>
                        <a:buNone/>
                      </a:pPr>
                      <a:r>
                        <a:rPr b="0" lang="pt-BR" sz="10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ORÇAMENTÁRIA</a:t>
                      </a:r>
                      <a:r>
                        <a:rPr b="0" lang="pt-BR" sz="10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000"/>
                        <a:buFont typeface="Arial"/>
                        <a:buNone/>
                      </a:pPr>
                      <a:r>
                        <a:rPr b="0" lang="pt-BR" sz="10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0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5.403.266,00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0" name="Google Shape;360;p22"/>
          <p:cNvCxnSpPr/>
          <p:nvPr/>
        </p:nvCxnSpPr>
        <p:spPr>
          <a:xfrm>
            <a:off x="251190" y="262658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361" name="Google Shape;36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57714" y="41988"/>
            <a:ext cx="1901129" cy="3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2"/>
          <p:cNvSpPr/>
          <p:nvPr/>
        </p:nvSpPr>
        <p:spPr>
          <a:xfrm>
            <a:off x="251190" y="496950"/>
            <a:ext cx="11684668" cy="1255402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22"/>
          <p:cNvSpPr txBox="1"/>
          <p:nvPr/>
        </p:nvSpPr>
        <p:spPr>
          <a:xfrm>
            <a:off x="251190" y="499196"/>
            <a:ext cx="694930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PROGRAMA: 9807 - EDUCAÇÃO PARA UM FUTURO INSPIRADOR </a:t>
            </a:r>
            <a:endParaRPr/>
          </a:p>
        </p:txBody>
      </p:sp>
      <p:sp>
        <p:nvSpPr>
          <p:cNvPr id="364" name="Google Shape;364;p22"/>
          <p:cNvSpPr txBox="1"/>
          <p:nvPr/>
        </p:nvSpPr>
        <p:spPr>
          <a:xfrm>
            <a:off x="248919" y="929238"/>
            <a:ext cx="1168693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Objetivo:</a:t>
            </a:r>
            <a:r>
              <a:rPr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Promover uma educação pública de qualidade, inclusiva e inovadora, por meio de ações pedagógicas, formativas e de apoio à aprendizagem que valorizem a diversidade, fortaleçam a permanência escolar e ampliem as oportunidades de desenvolvimento integral dos estudantes da rede municipal.</a:t>
            </a:r>
            <a:endParaRPr/>
          </a:p>
        </p:txBody>
      </p:sp>
      <p:graphicFrame>
        <p:nvGraphicFramePr>
          <p:cNvPr id="365" name="Google Shape;365;p22"/>
          <p:cNvGraphicFramePr/>
          <p:nvPr/>
        </p:nvGraphicFramePr>
        <p:xfrm>
          <a:off x="858892" y="181609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1966</a:t>
                      </a:r>
                      <a:r>
                        <a:rPr b="1" lang="pt-BR" sz="107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- CONSTRUÇÃO, </a:t>
                      </a: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RECONSTRUÇÃO</a:t>
                      </a:r>
                      <a:r>
                        <a:rPr b="1" lang="pt-BR" sz="107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IMPLANTAÇÃO E REFORMA DE UNIDADES DA EDUCAÇÃO DA REDE PÚBLICA MUNICIPAL DE ENSINO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6" name="Google Shape;366;p22"/>
          <p:cNvGraphicFramePr/>
          <p:nvPr/>
        </p:nvGraphicFramePr>
        <p:xfrm>
          <a:off x="5641849" y="207236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770175"/>
                <a:gridCol w="132667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150.191.643,00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67" name="Google Shape;367;p22"/>
          <p:cNvGraphicFramePr/>
          <p:nvPr/>
        </p:nvGraphicFramePr>
        <p:xfrm>
          <a:off x="804431" y="23923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3600000"/>
                <a:gridCol w="1620000"/>
                <a:gridCol w="1620000"/>
                <a:gridCol w="1620000"/>
                <a:gridCol w="1620000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Metas PPA</a:t>
                      </a:r>
                      <a:endParaRPr/>
                    </a:p>
                  </a:txBody>
                  <a:tcPr marT="45725" marB="45725" marR="91450" marL="91450" anchor="b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2027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2028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2029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</a:tr>
              <a:tr h="1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1432 – OBRA REALIZADA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133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141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141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8" name="Google Shape;368;p22"/>
          <p:cNvGraphicFramePr/>
          <p:nvPr/>
        </p:nvGraphicFramePr>
        <p:xfrm>
          <a:off x="858892" y="308377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4965 - AVALIAÇÃO DO SISTEMA EDUCACIONAL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9" name="Google Shape;369;p22"/>
          <p:cNvGraphicFramePr/>
          <p:nvPr/>
        </p:nvGraphicFramePr>
        <p:xfrm>
          <a:off x="5824729" y="334004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646525"/>
                <a:gridCol w="1267450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23.018.202,00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70" name="Google Shape;370;p22"/>
          <p:cNvGraphicFramePr/>
          <p:nvPr/>
        </p:nvGraphicFramePr>
        <p:xfrm>
          <a:off x="804431" y="366000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3600000"/>
                <a:gridCol w="1620000"/>
                <a:gridCol w="1620000"/>
                <a:gridCol w="1620000"/>
                <a:gridCol w="1620000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Metas PPA</a:t>
                      </a:r>
                      <a:endParaRPr/>
                    </a:p>
                  </a:txBody>
                  <a:tcPr marT="45725" marB="45725" marR="91450" marL="91450" anchor="b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2027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2028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2029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</a:tr>
              <a:tr h="1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1445 - AVALIAÇÃO DO SISTEMA DE AVALIAÇÃO DA APRENDIZAGEM REALIZADA</a:t>
                      </a:r>
                      <a:endParaRPr b="1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1" name="Google Shape;371;p22"/>
          <p:cNvGraphicFramePr/>
          <p:nvPr/>
        </p:nvGraphicFramePr>
        <p:xfrm>
          <a:off x="858890" y="443050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4966 - DESENVOLVIMENTO DE AÇÕES PEDAGÓGICAS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2" name="Google Shape;372;p22"/>
          <p:cNvGraphicFramePr/>
          <p:nvPr/>
        </p:nvGraphicFramePr>
        <p:xfrm>
          <a:off x="5888737" y="468677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603250"/>
                <a:gridCol w="124672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31.845.610,00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73" name="Google Shape;373;p22"/>
          <p:cNvGraphicFramePr/>
          <p:nvPr/>
        </p:nvGraphicFramePr>
        <p:xfrm>
          <a:off x="804429" y="50067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3600000"/>
                <a:gridCol w="1620000"/>
                <a:gridCol w="1620000"/>
                <a:gridCol w="1620000"/>
                <a:gridCol w="1620000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Metas PPA</a:t>
                      </a:r>
                      <a:endParaRPr/>
                    </a:p>
                  </a:txBody>
                  <a:tcPr marT="45725" marB="45725" marR="91450" marL="91450" anchor="b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2027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2028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2029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</a:tr>
              <a:tr h="1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1428 - ALUNO ATENDIDO PELO ENSINO FUNDAMENTAL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437.913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434.369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433.823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427.190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1448 - MATERIAL PEDAGÓGICO PRODUZIDO/ADQUIRIDO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466.300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466.300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466.300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466.300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1449 - ATIVIDADE DE ESTÍMULO À LEITURA REALIZADA</a:t>
                      </a:r>
                      <a:endParaRPr b="1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8" name="Google Shape;378;p23"/>
          <p:cNvCxnSpPr/>
          <p:nvPr/>
        </p:nvCxnSpPr>
        <p:spPr>
          <a:xfrm>
            <a:off x="251190" y="418233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379" name="Google Shape;37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57714" y="92788"/>
            <a:ext cx="1901129" cy="3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23"/>
          <p:cNvSpPr/>
          <p:nvPr/>
        </p:nvSpPr>
        <p:spPr>
          <a:xfrm>
            <a:off x="251190" y="627123"/>
            <a:ext cx="11684668" cy="1509089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23"/>
          <p:cNvSpPr txBox="1"/>
          <p:nvPr/>
        </p:nvSpPr>
        <p:spPr>
          <a:xfrm>
            <a:off x="251190" y="629371"/>
            <a:ext cx="694930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PROGRAMA: 9807 - EDUCAÇÃO PARA UM FUTURO INSPIRADOR </a:t>
            </a:r>
            <a:endParaRPr/>
          </a:p>
        </p:txBody>
      </p:sp>
      <p:sp>
        <p:nvSpPr>
          <p:cNvPr id="382" name="Google Shape;382;p23"/>
          <p:cNvSpPr txBox="1"/>
          <p:nvPr/>
        </p:nvSpPr>
        <p:spPr>
          <a:xfrm>
            <a:off x="251190" y="1300088"/>
            <a:ext cx="1168693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Objetivo:</a:t>
            </a:r>
            <a:r>
              <a:rPr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Promover uma educação pública de qualidade, inclusiva e inovadora, por meio de ações pedagógicas, formativas e de apoio à aprendizagem que valorizem a diversidade, fortaleçam a permanência escolar e ampliem as oportunidades de desenvolvimento integral dos estudantes da rede municipal.</a:t>
            </a:r>
            <a:endParaRPr/>
          </a:p>
        </p:txBody>
      </p:sp>
      <p:graphicFrame>
        <p:nvGraphicFramePr>
          <p:cNvPr id="383" name="Google Shape;383;p23"/>
          <p:cNvGraphicFramePr/>
          <p:nvPr/>
        </p:nvGraphicFramePr>
        <p:xfrm>
          <a:off x="963667" y="222249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070"/>
                        <a:buFont typeface="Arial"/>
                        <a:buNone/>
                      </a:pPr>
                      <a:r>
                        <a:rPr b="1" lang="pt-BR" sz="107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4967 - EXTENSÃO </a:t>
                      </a: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CURRICULAR</a:t>
                      </a:r>
                      <a:r>
                        <a:rPr b="1" lang="pt-BR" sz="107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4" name="Google Shape;384;p23"/>
          <p:cNvGraphicFramePr/>
          <p:nvPr/>
        </p:nvGraphicFramePr>
        <p:xfrm>
          <a:off x="6096000" y="247876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533950"/>
                <a:gridCol w="121352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</a:rPr>
                        <a:t> 34.204.633,00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85" name="Google Shape;385;p23"/>
          <p:cNvGraphicFramePr/>
          <p:nvPr/>
        </p:nvGraphicFramePr>
        <p:xfrm>
          <a:off x="909206" y="27987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3600000"/>
                <a:gridCol w="1620000"/>
                <a:gridCol w="1620000"/>
                <a:gridCol w="1620000"/>
                <a:gridCol w="1620000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Metas PPA</a:t>
                      </a:r>
                      <a:endParaRPr/>
                    </a:p>
                  </a:txBody>
                  <a:tcPr marT="45725" marB="45725" marR="91450" marL="91450" anchor="b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2027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2028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2029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</a:tr>
              <a:tr h="1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1429 - ALUNO PARTICIPANTE DAS OLIMPÍADAS ACADÊMICAS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437.913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434.369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433.823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427.190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1450 - ATIVIDADE DE EXTENSÃO CURRICULAR REALIZADA</a:t>
                      </a:r>
                      <a:endParaRPr b="1" i="0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>
                        <a:solidFill>
                          <a:srgbClr val="13335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>
                        <a:solidFill>
                          <a:srgbClr val="13335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>
                        <a:solidFill>
                          <a:srgbClr val="13335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>
                        <a:solidFill>
                          <a:srgbClr val="13335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>
                        <a:solidFill>
                          <a:srgbClr val="13335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6" name="Google Shape;386;p23"/>
          <p:cNvGraphicFramePr/>
          <p:nvPr/>
        </p:nvGraphicFramePr>
        <p:xfrm>
          <a:off x="963665" y="414740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4968 - APOIO E DESENVOLVIMENTO DA EDUCAÇÃO ESPECIAL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7" name="Google Shape;387;p23"/>
          <p:cNvGraphicFramePr/>
          <p:nvPr/>
        </p:nvGraphicFramePr>
        <p:xfrm>
          <a:off x="5934456" y="44036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643175"/>
                <a:gridCol w="1265850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58.902.535,00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2" name="Google Shape;392;p24"/>
          <p:cNvCxnSpPr/>
          <p:nvPr/>
        </p:nvCxnSpPr>
        <p:spPr>
          <a:xfrm>
            <a:off x="2511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rgbClr val="004E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Descrição gerada automaticamente" id="393" name="Google Shape;39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8533" y="150780"/>
            <a:ext cx="1901129" cy="394214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24"/>
          <p:cNvSpPr/>
          <p:nvPr/>
        </p:nvSpPr>
        <p:spPr>
          <a:xfrm>
            <a:off x="251190" y="611669"/>
            <a:ext cx="11808000" cy="1436202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24"/>
          <p:cNvSpPr txBox="1"/>
          <p:nvPr/>
        </p:nvSpPr>
        <p:spPr>
          <a:xfrm>
            <a:off x="251190" y="612512"/>
            <a:ext cx="558419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PROGRAMA: 9813 – PRIMEIRA INFÂNCIA</a:t>
            </a:r>
            <a:endParaRPr/>
          </a:p>
        </p:txBody>
      </p:sp>
      <p:sp>
        <p:nvSpPr>
          <p:cNvPr id="396" name="Google Shape;396;p24"/>
          <p:cNvSpPr txBox="1"/>
          <p:nvPr/>
        </p:nvSpPr>
        <p:spPr>
          <a:xfrm>
            <a:off x="251190" y="1154698"/>
            <a:ext cx="1179847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Objetivo:</a:t>
            </a:r>
            <a:r>
              <a:rPr lang="pt-B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Promover o cuidado integral às crianças na primeira infância, desde a gestação até os 6 anos, por meio de ações intersetoriais nas áreas de saúde, educação, assistência social e outros, visando prevenir vulnerabilidades, fortalecer vínculos de proteção e bem-estar para garantir uma infância plena, segura e com equidade no desenvolvimento.</a:t>
            </a:r>
            <a:endParaRPr/>
          </a:p>
        </p:txBody>
      </p:sp>
      <p:graphicFrame>
        <p:nvGraphicFramePr>
          <p:cNvPr id="397" name="Google Shape;397;p24"/>
          <p:cNvGraphicFramePr/>
          <p:nvPr/>
        </p:nvGraphicFramePr>
        <p:xfrm>
          <a:off x="763642" y="218122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0142 - APOIO E DESENVOLVIMENTO DA EDUCAÇÃO INFANTIL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8" name="Google Shape;398;p24"/>
          <p:cNvGraphicFramePr/>
          <p:nvPr/>
        </p:nvGraphicFramePr>
        <p:xfrm>
          <a:off x="5895975" y="24374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533950"/>
                <a:gridCol w="1213525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468.966.794,00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99" name="Google Shape;399;p24"/>
          <p:cNvGraphicFramePr/>
          <p:nvPr/>
        </p:nvGraphicFramePr>
        <p:xfrm>
          <a:off x="709181" y="275744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3600000"/>
                <a:gridCol w="1620000"/>
                <a:gridCol w="1620000"/>
                <a:gridCol w="1620000"/>
                <a:gridCol w="1620000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i="0" lang="pt-BR" sz="1100" u="none" cap="none" strike="noStrike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Metas PPA</a:t>
                      </a:r>
                      <a:endParaRPr/>
                    </a:p>
                  </a:txBody>
                  <a:tcPr marT="45725" marB="45725" marR="91450" marL="91450" anchor="b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2027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2028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2029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E2F3"/>
                    </a:solidFill>
                  </a:tcPr>
                </a:tc>
              </a:tr>
              <a:tr h="1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1960 -ALUNO ATENDIDO PELA EDUCAÇÃO INFANTIL</a:t>
                      </a:r>
                      <a:endParaRPr b="1" i="0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180.565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184.032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187.498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190.964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1961 - MATERIAL PEDAGÓGICO PRODUZIDO/ ADQUIRIDO</a:t>
                      </a:r>
                      <a:endParaRPr b="1" i="0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298.153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321.168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346.484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374.332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9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>
                        <a:solidFill>
                          <a:srgbClr val="13335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>
                        <a:solidFill>
                          <a:srgbClr val="13335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>
                        <a:solidFill>
                          <a:srgbClr val="13335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>
                        <a:solidFill>
                          <a:srgbClr val="13335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>
                        <a:solidFill>
                          <a:srgbClr val="13335A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0" name="Google Shape;400;p24"/>
          <p:cNvGraphicFramePr/>
          <p:nvPr/>
        </p:nvGraphicFramePr>
        <p:xfrm>
          <a:off x="763640" y="402040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8879800"/>
              </a:tblGrid>
              <a:tr h="256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0143 - PNAE - ENTIDADE FILANTRÓPICAS CONVENIADAS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A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1" name="Google Shape;401;p24"/>
          <p:cNvGraphicFramePr/>
          <p:nvPr/>
        </p:nvGraphicFramePr>
        <p:xfrm>
          <a:off x="5499101" y="42766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2802300"/>
                <a:gridCol w="1342050"/>
              </a:tblGrid>
              <a:tr h="1763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PREVISÃO ORÇAMENTÁRIA PLOA 2026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R$</a:t>
                      </a: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11.840.568,00 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ntendo Padrão do plano de fundo&#10;&#10;Descrição gerada automaticamente" id="407" name="Google Shape;40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6865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8191311" y="4188708"/>
            <a:ext cx="762691" cy="687504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25"/>
          <p:cNvSpPr txBox="1"/>
          <p:nvPr/>
        </p:nvSpPr>
        <p:spPr>
          <a:xfrm>
            <a:off x="1724025" y="2374017"/>
            <a:ext cx="9505948" cy="2583186"/>
          </a:xfrm>
          <a:prstGeom prst="rect">
            <a:avLst/>
          </a:prstGeom>
          <a:noFill/>
          <a:ln>
            <a:noFill/>
          </a:ln>
        </p:spPr>
        <p:txBody>
          <a:bodyPr anchorCtr="0" anchor="t" bIns="44650" lIns="89300" spcFirstLastPara="1" rIns="89300" wrap="square" tIns="446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EXECUÇÃO ORÇAMENTÁRIA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2° QUADRIMESTRE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 2025</a:t>
            </a:r>
            <a:endParaRPr/>
          </a:p>
        </p:txBody>
      </p:sp>
      <p:pic>
        <p:nvPicPr>
          <p:cNvPr descr="Ícone&#10;&#10;O conteúdo gerado por IA pode estar incorreto." id="410" name="Google Shape;410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02776" y="346219"/>
            <a:ext cx="2684672" cy="558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5" name="Google Shape;415;p26"/>
          <p:cNvGraphicFramePr/>
          <p:nvPr/>
        </p:nvGraphicFramePr>
        <p:xfrm>
          <a:off x="326998" y="193350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7275800"/>
                <a:gridCol w="1414725"/>
                <a:gridCol w="1414725"/>
                <a:gridCol w="1414725"/>
              </a:tblGrid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PROGRAMA 0315 - MODERNIZAÇÃO DA GESTÃO E MELHORIA DA INFRAESTRUTURA NA EDUCAÇÃO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EXECUTADO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2081 - MANUTENCAO E REVITALIZACAO DAS UNIDADES ESCOLARES DA REDE DE ENSINO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341.612.672,15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2136 - MERENDA ESCOLAR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354.212.813,61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2181 - DESCENTRALIZACAO DA GESTAO PARTICIPATIVA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29.904.920,78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2986 - TRANSPORTE ESCOLAR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124.551.388,99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850.281.795,53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descr="Ícone&#10;&#10;O conteúdo gerado por IA pode estar incorreto." id="416" name="Google Shape;41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58277" y="150118"/>
            <a:ext cx="1901129" cy="39553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17" name="Google Shape;417;p26"/>
          <p:cNvGraphicFramePr/>
          <p:nvPr/>
        </p:nvGraphicFramePr>
        <p:xfrm>
          <a:off x="326998" y="439087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7275800"/>
                <a:gridCol w="1414725"/>
                <a:gridCol w="1414725"/>
                <a:gridCol w="1414725"/>
              </a:tblGrid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0316 - MELHORIA DA QUALIDADE DA EDUCAÇÃO CARIOCA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EXECUTADO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	MANUTENCAO DO CONSELHO MUNICIPAL DE EDUCACAO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0,00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2222	PROGRAMA DE ESTAGIO DA SECRETARIA MUNICIPAL DE EDUCACAO - SME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28.541.786,13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2511	ACAO PREVENTIVA ORIENTADA PARA SEGURANCA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3.960.614,15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32.502.400,28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18" name="Google Shape;418;p26"/>
          <p:cNvSpPr/>
          <p:nvPr/>
        </p:nvSpPr>
        <p:spPr>
          <a:xfrm>
            <a:off x="-2795" y="-18744"/>
            <a:ext cx="12213464" cy="1436202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26"/>
          <p:cNvSpPr txBox="1"/>
          <p:nvPr/>
        </p:nvSpPr>
        <p:spPr>
          <a:xfrm>
            <a:off x="231951" y="376462"/>
            <a:ext cx="654710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EXECUÇÃO ORÇAMENTÁRIA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2022-2025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2° Quadrimestre de 2025</a:t>
            </a:r>
            <a:endParaRPr/>
          </a:p>
        </p:txBody>
      </p:sp>
      <p:cxnSp>
        <p:nvCxnSpPr>
          <p:cNvPr id="420" name="Google Shape;420;p26"/>
          <p:cNvCxnSpPr/>
          <p:nvPr/>
        </p:nvCxnSpPr>
        <p:spPr>
          <a:xfrm>
            <a:off x="260715" y="357908"/>
            <a:ext cx="968644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O conteúdo gerado por IA pode estar incorreto." id="421" name="Google Shape;42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67802" y="178693"/>
            <a:ext cx="1901129" cy="395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7"/>
          <p:cNvSpPr/>
          <p:nvPr/>
        </p:nvSpPr>
        <p:spPr>
          <a:xfrm>
            <a:off x="-12320" y="-21919"/>
            <a:ext cx="12213464" cy="1436202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27"/>
          <p:cNvSpPr txBox="1"/>
          <p:nvPr/>
        </p:nvSpPr>
        <p:spPr>
          <a:xfrm>
            <a:off x="222426" y="347887"/>
            <a:ext cx="654710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EXECUÇÃO ORÇAMENTÁRIA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2022-2025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2° Quadrimestre de 2025</a:t>
            </a:r>
            <a:endParaRPr/>
          </a:p>
        </p:txBody>
      </p:sp>
      <p:graphicFrame>
        <p:nvGraphicFramePr>
          <p:cNvPr id="428" name="Google Shape;428;p27"/>
          <p:cNvGraphicFramePr/>
          <p:nvPr/>
        </p:nvGraphicFramePr>
        <p:xfrm>
          <a:off x="329274" y="17333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7282275"/>
                <a:gridCol w="1416000"/>
                <a:gridCol w="1416000"/>
                <a:gridCol w="1416000"/>
              </a:tblGrid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0381 - GESTÃO ADMINISTRATIVA - IGUALDADE E EQUIDADE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EXECUTADO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2161 - APOIO ADMINISTRATIVO - IGUALDADE E EQUIDADE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65.737.207,15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2341 - DESPESAS OBRIGATORIAS E OUTROS CUSTEIOS DA ADMINISTRACAO DIRETA - IGUALDADE E EQUIDADE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146.591.325,20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2381 - GASTOS COM PESSOAL - OBRIGACOES PATRONAIS E OUTROS BENEFICIOS - IGUALDADE E EQUIDADE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3.127.567.691,08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2411 - CONCESSIONARIAS DE SERVICOS PUBLICOS - ADM. DIRETA - IGUALDADE E EQUIDADE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91.052.676,55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2421 - CONCESSIONARIAS DE SERVICOS PUBLICOS DE ENERGIA ELETRICA - ADM. DIRETA - IGUALDADE E EQUIDADE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106.733.369,02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2508 - PESSOAL DE APOIO DAS UNIDADES ESCOLARES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917.037.864,60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2521 - PROVISAO DE GASTOS COM PESSOAL - IGUALDADE E EQUIDADE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495.845.801,93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2562 - PESSOAL DAS UNIDADES ESCOLARES - ENSINO FUNDAMENTAL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814.786.863,33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2567 - PESSOAL DAS UNIDADES ESCOLARES - EDUCACAO INFANTIL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418.638.300,23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2569 - PESSOAL DAS UNIDADES ESCOLARES - EDUCACAO DE JOVENS E ADULTOS NO ENSINO FUNDAMENTAL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49.389.251,23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2570 - PESSOAL DAS UNIDADES ESCOLARES - EDUCACAO ESPECIAL NA EDUCACAO BASICA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66.167.254,03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2791 - MANUTENCAO E DESENVOLVIMENTO DA INFORMATICA - ADM. DIRETA - IGUALDADE E EQUIDADE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27.189.801,81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2943 - GRANDES AQUISICOES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60.739.779,87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2972 - DESPESAS NAO PERTINENTES AO MDE - LDB ARTIGO 71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14.920.970,08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92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6.402.398.156,11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FF7"/>
                    </a:solidFill>
                  </a:tcPr>
                </a:tc>
              </a:tr>
            </a:tbl>
          </a:graphicData>
        </a:graphic>
      </p:graphicFrame>
      <p:cxnSp>
        <p:nvCxnSpPr>
          <p:cNvPr id="429" name="Google Shape;429;p27"/>
          <p:cNvCxnSpPr/>
          <p:nvPr/>
        </p:nvCxnSpPr>
        <p:spPr>
          <a:xfrm>
            <a:off x="2511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O conteúdo gerado por IA pode estar incorreto." id="430" name="Google Shape;43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58277" y="150118"/>
            <a:ext cx="1901129" cy="395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8"/>
          <p:cNvSpPr/>
          <p:nvPr/>
        </p:nvSpPr>
        <p:spPr>
          <a:xfrm>
            <a:off x="-12320" y="-21919"/>
            <a:ext cx="12213464" cy="1436202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28"/>
          <p:cNvSpPr txBox="1"/>
          <p:nvPr/>
        </p:nvSpPr>
        <p:spPr>
          <a:xfrm>
            <a:off x="222426" y="347887"/>
            <a:ext cx="654710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EXECUÇÃO ORÇAMENTÁRIA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2022-2025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2° Quadrimestre de 2025</a:t>
            </a:r>
            <a:endParaRPr/>
          </a:p>
        </p:txBody>
      </p:sp>
      <p:graphicFrame>
        <p:nvGraphicFramePr>
          <p:cNvPr id="437" name="Google Shape;437;p28"/>
          <p:cNvGraphicFramePr/>
          <p:nvPr/>
        </p:nvGraphicFramePr>
        <p:xfrm>
          <a:off x="309299" y="160057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7312350"/>
                <a:gridCol w="1421850"/>
                <a:gridCol w="1421850"/>
                <a:gridCol w="1421850"/>
              </a:tblGrid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0389 - GESTÃO ADMINISTRATIVA - GOVERNANÇA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EXECUTADO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2384 - DESPESAS COMPLEMENTARES COM PESSOAL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51.188.910,74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51.188.910,74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cxnSp>
        <p:nvCxnSpPr>
          <p:cNvPr id="438" name="Google Shape;438;p28"/>
          <p:cNvCxnSpPr/>
          <p:nvPr/>
        </p:nvCxnSpPr>
        <p:spPr>
          <a:xfrm>
            <a:off x="2511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O conteúdo gerado por IA pode estar incorreto." id="439" name="Google Shape;43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58277" y="150118"/>
            <a:ext cx="1901129" cy="39553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40" name="Google Shape;440;p28"/>
          <p:cNvGraphicFramePr/>
          <p:nvPr/>
        </p:nvGraphicFramePr>
        <p:xfrm>
          <a:off x="309298" y="29119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7312350"/>
                <a:gridCol w="1421850"/>
                <a:gridCol w="1421850"/>
                <a:gridCol w="1421850"/>
              </a:tblGrid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0621 - APRENDIZAGEM PARA TODOS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EXECUTADO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2030 - EDUCACAO ESPECIAL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5.637.713,22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2133 - EDUCACAO INFANTIL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87.538.834,96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2987 - AVALIACAO DO SISTEMA EDUCACIONAL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11.736.706,44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2988 - ENSINO FUNDAMENTAL E EDUCACAO DE JOVENS E ADULTOS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5.419.548,00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2989 - EXTENSAO CURRICULAR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19.576.229,64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129.909.032,26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1" name="Google Shape;441;p28"/>
          <p:cNvGraphicFramePr/>
          <p:nvPr/>
        </p:nvGraphicFramePr>
        <p:xfrm>
          <a:off x="317472" y="500340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7307200"/>
                <a:gridCol w="1420850"/>
                <a:gridCol w="1420850"/>
                <a:gridCol w="1420850"/>
              </a:tblGrid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0622 - CONEXÃO ESCOLA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EXECUTADO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2941 - CONECTIVIDADE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76.473,00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2942 - TRANSFORMACAO DIGITAL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3.087.748,64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3.164.221,64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F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29"/>
          <p:cNvSpPr/>
          <p:nvPr/>
        </p:nvSpPr>
        <p:spPr>
          <a:xfrm>
            <a:off x="-12320" y="-21919"/>
            <a:ext cx="12213464" cy="1436202"/>
          </a:xfrm>
          <a:prstGeom prst="rect">
            <a:avLst/>
          </a:prstGeom>
          <a:gradFill>
            <a:gsLst>
              <a:gs pos="0">
                <a:srgbClr val="0B355D"/>
              </a:gs>
              <a:gs pos="50000">
                <a:srgbClr val="114C86"/>
              </a:gs>
              <a:gs pos="100000">
                <a:srgbClr val="155CA2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78206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29"/>
          <p:cNvSpPr txBox="1"/>
          <p:nvPr/>
        </p:nvSpPr>
        <p:spPr>
          <a:xfrm>
            <a:off x="222426" y="347887"/>
            <a:ext cx="654710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EXECUÇÃO ORÇAMENTÁRIA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PPA 2022-2025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2° Quadrimestre de 2025</a:t>
            </a:r>
            <a:endParaRPr/>
          </a:p>
        </p:txBody>
      </p:sp>
      <p:cxnSp>
        <p:nvCxnSpPr>
          <p:cNvPr id="448" name="Google Shape;448;p29"/>
          <p:cNvCxnSpPr/>
          <p:nvPr/>
        </p:nvCxnSpPr>
        <p:spPr>
          <a:xfrm>
            <a:off x="251190" y="329333"/>
            <a:ext cx="968644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Ícone&#10;&#10;O conteúdo gerado por IA pode estar incorreto." id="449" name="Google Shape;44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58277" y="150118"/>
            <a:ext cx="1901129" cy="39553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50" name="Google Shape;450;p29"/>
          <p:cNvGraphicFramePr/>
          <p:nvPr/>
        </p:nvGraphicFramePr>
        <p:xfrm>
          <a:off x="328349" y="1590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7308350"/>
                <a:gridCol w="1421075"/>
                <a:gridCol w="1421075"/>
                <a:gridCol w="1421075"/>
              </a:tblGrid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0623 - RENOVAÇÃO DAS ESCOLAS CARIOCAS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EXECUTADO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1330 - CONSTRUCAO, RECONSTRUCAO, IMPLANTACAO E REFORMA DE UNIDADES DA EDUCACAO INFANTIL DA REDE PUBLICA MUNICIPAL DE ENSINO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11.821.888,34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1331 - CONSTRUCAO, RECONSTRUCAO, IMPLANTACAO E REFORMA DE UNIDADES DO ENSINO FUNDAMENTAL DA REDE PUBLICA MUNICIPAL DE ENSINO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19.871.005,00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2935 - CRECHES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289.930.782,79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2947 - CONSERVACAO PREDIAL DAS UNIDADES DA REDE PUBLICA MUNICIPAL DE ENSINO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21.035.971,53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342.659.647,66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EFF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1" name="Google Shape;451;p29"/>
          <p:cNvGraphicFramePr/>
          <p:nvPr/>
        </p:nvGraphicFramePr>
        <p:xfrm>
          <a:off x="328349" y="383863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7308350"/>
                <a:gridCol w="1421075"/>
                <a:gridCol w="1421075"/>
                <a:gridCol w="1421075"/>
              </a:tblGrid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0624 - QUALIFICAÇÃO E VALORIZAÇÃO DE PROFISSIONAIS DA EDUCAÇÃO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EXECUTADO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2294 - QUALIFICACAO DE PROFISSIONAIS DE EDUCACAO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206.634,04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18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206.634,04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2" name="Google Shape;452;p29"/>
          <p:cNvGraphicFramePr/>
          <p:nvPr/>
        </p:nvGraphicFramePr>
        <p:xfrm>
          <a:off x="328348" y="5019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{8C6B9796-A959-4244-A60B-1167E5B229C3}</a:tableStyleId>
              </a:tblPr>
              <a:tblGrid>
                <a:gridCol w="7308350"/>
                <a:gridCol w="1421075"/>
                <a:gridCol w="1421075"/>
                <a:gridCol w="1421075"/>
              </a:tblGrid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9000 - GESTÃO DAS OPERAÇÕES ESPECIAIS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1" sz="110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1" lang="pt-BR" sz="1100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EXECUTADO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5030 - ENTIDADES FILANTROPICAS - PROGRAMA NACIONAL DE ALIMENTACAO - FNDE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11.568.900,00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27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5031 - PROJETO PRO-EDUCACAO - LEI No 2.923/99 - OBRAS EM GERAL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0,00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14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5101 - DIVIDA RENEGOCIADA - TITULOS DA DIVIDA PUBLICA - LEI COMPLEMENTAR 235/2021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3.749.303,94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FF7"/>
                    </a:solidFill>
                  </a:tcPr>
                </a:tc>
              </a:tr>
              <a:tr h="12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3335A"/>
                        </a:buClr>
                        <a:buSzPts val="1100"/>
                        <a:buFont typeface="Arial"/>
                        <a:buNone/>
                      </a:pPr>
                      <a:r>
                        <a:rPr b="0" lang="pt-BR" sz="1100">
                          <a:solidFill>
                            <a:srgbClr val="13335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pt-BR" sz="1100" u="none" cap="none" strike="noStrike">
                          <a:solidFill>
                            <a:srgbClr val="00206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15.318.203,94</a:t>
                      </a:r>
                      <a:endParaRPr/>
                    </a:p>
                  </a:txBody>
                  <a:tcPr marT="9525" marB="0" marR="9525" marL="95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961292"/>
            <a:ext cx="12192000" cy="813816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45"/>
          <p:cNvSpPr/>
          <p:nvPr/>
        </p:nvSpPr>
        <p:spPr>
          <a:xfrm>
            <a:off x="-1" y="191937"/>
            <a:ext cx="6180881" cy="688171"/>
          </a:xfrm>
          <a:prstGeom prst="rect">
            <a:avLst/>
          </a:prstGeom>
          <a:solidFill>
            <a:srgbClr val="00498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45"/>
          <p:cNvSpPr txBox="1"/>
          <p:nvPr>
            <p:ph type="title"/>
          </p:nvPr>
        </p:nvSpPr>
        <p:spPr>
          <a:xfrm>
            <a:off x="317339" y="226228"/>
            <a:ext cx="7865962" cy="688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lang="pt-BR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Ginásio Educacional Tecnológico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68"/>
            <a:ext cx="12192000" cy="6854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oogle Shape;46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196216"/>
            <a:ext cx="12192000" cy="9252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39"/>
          <p:cNvSpPr/>
          <p:nvPr/>
        </p:nvSpPr>
        <p:spPr>
          <a:xfrm>
            <a:off x="0" y="191937"/>
            <a:ext cx="6504972" cy="688171"/>
          </a:xfrm>
          <a:prstGeom prst="rect">
            <a:avLst/>
          </a:prstGeom>
          <a:solidFill>
            <a:srgbClr val="00498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39"/>
          <p:cNvSpPr txBox="1"/>
          <p:nvPr>
            <p:ph type="title"/>
          </p:nvPr>
        </p:nvSpPr>
        <p:spPr>
          <a:xfrm>
            <a:off x="317339" y="226228"/>
            <a:ext cx="7865962" cy="688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lang="pt-BR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Olimpíada Carioca de Matemática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4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85677" y="0"/>
            <a:ext cx="385762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34375" y="0"/>
            <a:ext cx="38576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Google Shape;48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96925" y="-22051"/>
            <a:ext cx="6298497" cy="386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40725" y="-22051"/>
            <a:ext cx="6451278" cy="3958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40725" y="3778535"/>
            <a:ext cx="6451278" cy="3629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698299" y="3807550"/>
            <a:ext cx="6451278" cy="372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51"/>
          <p:cNvSpPr/>
          <p:nvPr/>
        </p:nvSpPr>
        <p:spPr>
          <a:xfrm>
            <a:off x="0" y="191937"/>
            <a:ext cx="3044142" cy="688171"/>
          </a:xfrm>
          <a:prstGeom prst="rect">
            <a:avLst/>
          </a:prstGeom>
          <a:solidFill>
            <a:srgbClr val="00498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51"/>
          <p:cNvSpPr txBox="1"/>
          <p:nvPr>
            <p:ph type="title"/>
          </p:nvPr>
        </p:nvSpPr>
        <p:spPr>
          <a:xfrm>
            <a:off x="317339" y="226228"/>
            <a:ext cx="7865962" cy="688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lang="pt-BR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Almoxarifado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635000"/>
            <a:ext cx="12191999" cy="8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57"/>
          <p:cNvSpPr/>
          <p:nvPr/>
        </p:nvSpPr>
        <p:spPr>
          <a:xfrm>
            <a:off x="0" y="191937"/>
            <a:ext cx="5231700" cy="688200"/>
          </a:xfrm>
          <a:prstGeom prst="rect">
            <a:avLst/>
          </a:prstGeom>
          <a:solidFill>
            <a:srgbClr val="00498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57"/>
          <p:cNvSpPr txBox="1"/>
          <p:nvPr>
            <p:ph type="title"/>
          </p:nvPr>
        </p:nvSpPr>
        <p:spPr>
          <a:xfrm>
            <a:off x="317339" y="226228"/>
            <a:ext cx="7866000" cy="68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lang="pt-BR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Kits Escolares e Uniformes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490113" y="868490"/>
            <a:ext cx="9062747" cy="6341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-1486402" y="114802"/>
            <a:ext cx="8915399" cy="5942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" name="Google Shape;516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269999"/>
            <a:ext cx="12191999" cy="812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Google Shape;52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30"/>
          <p:cNvSpPr/>
          <p:nvPr/>
        </p:nvSpPr>
        <p:spPr>
          <a:xfrm>
            <a:off x="0" y="191937"/>
            <a:ext cx="3577590" cy="688171"/>
          </a:xfrm>
          <a:prstGeom prst="rect">
            <a:avLst/>
          </a:prstGeom>
          <a:solidFill>
            <a:srgbClr val="00498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30"/>
          <p:cNvSpPr txBox="1"/>
          <p:nvPr>
            <p:ph type="title"/>
          </p:nvPr>
        </p:nvSpPr>
        <p:spPr>
          <a:xfrm>
            <a:off x="317339" y="226228"/>
            <a:ext cx="7865962" cy="688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lang="pt-BR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Merenda Escolar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52050" y="0"/>
            <a:ext cx="1218838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459486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" name="Google Shape;53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270000"/>
            <a:ext cx="6096000" cy="8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-1270000"/>
            <a:ext cx="6096000" cy="812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66"/>
          <p:cNvSpPr/>
          <p:nvPr/>
        </p:nvSpPr>
        <p:spPr>
          <a:xfrm>
            <a:off x="-169682" y="-94267"/>
            <a:ext cx="12481088" cy="7032396"/>
          </a:xfrm>
          <a:prstGeom prst="rect">
            <a:avLst/>
          </a:prstGeom>
          <a:solidFill>
            <a:srgbClr val="00498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1" name="Google Shape;541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88653" y="2969758"/>
            <a:ext cx="3214694" cy="918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2025-09-26T12:41:55Z</dcterms:created>
  <dc:creator>DEBORAH REGINA ABREU DOS SANTOS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0x0101006D08BAAD53E28741964AFB5225FCAC84</vt:lpwstr>
  </property>
</Properties>
</file>