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71" r:id="rId11"/>
    <p:sldId id="267" r:id="rId12"/>
    <p:sldId id="265" r:id="rId13"/>
    <p:sldId id="273" r:id="rId14"/>
    <p:sldId id="274" r:id="rId15"/>
    <p:sldId id="275" r:id="rId16"/>
    <p:sldId id="276" r:id="rId17"/>
    <p:sldId id="277" r:id="rId1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D18AA-20D8-4C0C-B7BB-9DB18DE0D44A}" v="1" dt="2023-11-08T21:55:27.433"/>
  </p1510:revLst>
</p1510:revInfo>
</file>

<file path=ppt/tableStyles.xml><?xml version="1.0" encoding="utf-8"?>
<a:tblStyleLst xmlns:a="http://schemas.openxmlformats.org/drawingml/2006/main" def="{8BC72C79-F3D7-46BC-B789-B82F8DE49062}">
  <a:tblStyle styleId="{8BC72C79-F3D7-46BC-B789-B82F8DE490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6" d="100"/>
          <a:sy n="156" d="100"/>
        </p:scale>
        <p:origin x="-324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Ribas da Silva" userId="8dadee371c899fef" providerId="LiveId" clId="{783D18AA-20D8-4C0C-B7BB-9DB18DE0D44A}"/>
    <pc:docChg chg="undo custSel delSld modSld">
      <pc:chgData name="Mariana Ribas da Silva" userId="8dadee371c899fef" providerId="LiveId" clId="{783D18AA-20D8-4C0C-B7BB-9DB18DE0D44A}" dt="2023-11-08T21:57:35.745" v="270" actId="20577"/>
      <pc:docMkLst>
        <pc:docMk/>
      </pc:docMkLst>
      <pc:sldChg chg="modSp mod">
        <pc:chgData name="Mariana Ribas da Silva" userId="8dadee371c899fef" providerId="LiveId" clId="{783D18AA-20D8-4C0C-B7BB-9DB18DE0D44A}" dt="2023-11-08T21:43:29.934" v="107" actId="5793"/>
        <pc:sldMkLst>
          <pc:docMk/>
          <pc:sldMk cId="0" sldId="260"/>
        </pc:sldMkLst>
        <pc:spChg chg="mod">
          <ac:chgData name="Mariana Ribas da Silva" userId="8dadee371c899fef" providerId="LiveId" clId="{783D18AA-20D8-4C0C-B7BB-9DB18DE0D44A}" dt="2023-11-08T21:43:29.934" v="107" actId="5793"/>
          <ac:spMkLst>
            <pc:docMk/>
            <pc:sldMk cId="0" sldId="260"/>
            <ac:spMk id="111" creationId="{00000000-0000-0000-0000-000000000000}"/>
          </ac:spMkLst>
        </pc:spChg>
      </pc:sldChg>
      <pc:sldChg chg="modSp mod">
        <pc:chgData name="Mariana Ribas da Silva" userId="8dadee371c899fef" providerId="LiveId" clId="{783D18AA-20D8-4C0C-B7BB-9DB18DE0D44A}" dt="2023-11-08T21:57:35.745" v="270" actId="20577"/>
        <pc:sldMkLst>
          <pc:docMk/>
          <pc:sldMk cId="0" sldId="265"/>
        </pc:sldMkLst>
        <pc:graphicFrameChg chg="mod modGraphic">
          <ac:chgData name="Mariana Ribas da Silva" userId="8dadee371c899fef" providerId="LiveId" clId="{783D18AA-20D8-4C0C-B7BB-9DB18DE0D44A}" dt="2023-11-08T21:57:35.745" v="270" actId="20577"/>
          <ac:graphicFrameMkLst>
            <pc:docMk/>
            <pc:sldMk cId="0" sldId="265"/>
            <ac:graphicFrameMk id="143" creationId="{00000000-0000-0000-0000-000000000000}"/>
          </ac:graphicFrameMkLst>
        </pc:graphicFrameChg>
      </pc:sldChg>
      <pc:sldChg chg="modSp mod">
        <pc:chgData name="Mariana Ribas da Silva" userId="8dadee371c899fef" providerId="LiveId" clId="{783D18AA-20D8-4C0C-B7BB-9DB18DE0D44A}" dt="2023-11-08T21:48:25.403" v="115" actId="20577"/>
        <pc:sldMkLst>
          <pc:docMk/>
          <pc:sldMk cId="1208984051" sldId="269"/>
        </pc:sldMkLst>
        <pc:spChg chg="mod">
          <ac:chgData name="Mariana Ribas da Silva" userId="8dadee371c899fef" providerId="LiveId" clId="{783D18AA-20D8-4C0C-B7BB-9DB18DE0D44A}" dt="2023-11-08T21:48:25.403" v="115" actId="20577"/>
          <ac:spMkLst>
            <pc:docMk/>
            <pc:sldMk cId="1208984051" sldId="269"/>
            <ac:spMk id="116" creationId="{00000000-0000-0000-0000-000000000000}"/>
          </ac:spMkLst>
        </pc:spChg>
        <pc:spChg chg="mod">
          <ac:chgData name="Mariana Ribas da Silva" userId="8dadee371c899fef" providerId="LiveId" clId="{783D18AA-20D8-4C0C-B7BB-9DB18DE0D44A}" dt="2023-11-08T21:47:10.244" v="111" actId="20577"/>
          <ac:spMkLst>
            <pc:docMk/>
            <pc:sldMk cId="1208984051" sldId="269"/>
            <ac:spMk id="117" creationId="{00000000-0000-0000-0000-000000000000}"/>
          </ac:spMkLst>
        </pc:spChg>
      </pc:sldChg>
      <pc:sldChg chg="delSp modSp mod">
        <pc:chgData name="Mariana Ribas da Silva" userId="8dadee371c899fef" providerId="LiveId" clId="{783D18AA-20D8-4C0C-B7BB-9DB18DE0D44A}" dt="2023-11-08T21:54:38.300" v="253" actId="20577"/>
        <pc:sldMkLst>
          <pc:docMk/>
          <pc:sldMk cId="2398481831" sldId="271"/>
        </pc:sldMkLst>
        <pc:spChg chg="mod">
          <ac:chgData name="Mariana Ribas da Silva" userId="8dadee371c899fef" providerId="LiveId" clId="{783D18AA-20D8-4C0C-B7BB-9DB18DE0D44A}" dt="2023-11-08T21:52:44.257" v="210" actId="20577"/>
          <ac:spMkLst>
            <pc:docMk/>
            <pc:sldMk cId="2398481831" sldId="271"/>
            <ac:spMk id="109" creationId="{00000000-0000-0000-0000-000000000000}"/>
          </ac:spMkLst>
        </pc:spChg>
        <pc:spChg chg="mod">
          <ac:chgData name="Mariana Ribas da Silva" userId="8dadee371c899fef" providerId="LiveId" clId="{783D18AA-20D8-4C0C-B7BB-9DB18DE0D44A}" dt="2023-11-08T21:54:38.300" v="253" actId="20577"/>
          <ac:spMkLst>
            <pc:docMk/>
            <pc:sldMk cId="2398481831" sldId="271"/>
            <ac:spMk id="111" creationId="{00000000-0000-0000-0000-000000000000}"/>
          </ac:spMkLst>
        </pc:spChg>
        <pc:graphicFrameChg chg="del modGraphic">
          <ac:chgData name="Mariana Ribas da Silva" userId="8dadee371c899fef" providerId="LiveId" clId="{783D18AA-20D8-4C0C-B7BB-9DB18DE0D44A}" dt="2023-11-08T21:51:37.192" v="172" actId="478"/>
          <ac:graphicFrameMkLst>
            <pc:docMk/>
            <pc:sldMk cId="2398481831" sldId="271"/>
            <ac:graphicFrameMk id="110" creationId="{00000000-0000-0000-0000-000000000000}"/>
          </ac:graphicFrameMkLst>
        </pc:graphicFrameChg>
      </pc:sldChg>
      <pc:sldChg chg="del">
        <pc:chgData name="Mariana Ribas da Silva" userId="8dadee371c899fef" providerId="LiveId" clId="{783D18AA-20D8-4C0C-B7BB-9DB18DE0D44A}" dt="2023-11-08T21:31:56.515" v="0" actId="47"/>
        <pc:sldMkLst>
          <pc:docMk/>
          <pc:sldMk cId="2960786966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07667081794\Downloads\SOLICITA&#199;&#195;O%20-%20CHEY%2008.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1">
                <a:solidFill>
                  <a:srgbClr val="757575"/>
                </a:solidFill>
                <a:latin typeface="+mn-lt"/>
              </a:defRPr>
            </a:pPr>
            <a:r>
              <a:rPr lang="pt-BR" b="1" dirty="0">
                <a:solidFill>
                  <a:srgbClr val="757575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Resultado Políticas Afirmativas</a:t>
            </a:r>
          </a:p>
        </c:rich>
      </c:tx>
      <c:layout>
        <c:manualLayout>
          <c:xMode val="edge"/>
          <c:yMode val="edge"/>
          <c:x val="0.17850347347326484"/>
          <c:y val="2.4271844660194174E-2"/>
        </c:manualLayout>
      </c:layout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'[SOLICITAÇÃO - CHEY 08.11.xlsx]Página1'!$B$2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6666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D04-43DF-BD80-259E827F7032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D04-43DF-BD80-259E827F70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'[SOLICITAÇÃO - CHEY 08.11.xlsx]Página1'!$C$1:$D$1</c:f>
              <c:strCache>
                <c:ptCount val="2"/>
                <c:pt idx="0">
                  <c:v>O proponente é sediado nas Favelas das APs 1 e 2</c:v>
                </c:pt>
                <c:pt idx="1">
                  <c:v>O proponente é sediado nas APs 3, 4 e 5 </c:v>
                </c:pt>
              </c:strCache>
            </c:strRef>
          </c:cat>
          <c:val>
            <c:numRef>
              <c:f>'[SOLICITAÇÃO - CHEY 08.11.xlsx]Página1'!$C$2:$D$2</c:f>
              <c:numCache>
                <c:formatCode>General</c:formatCode>
                <c:ptCount val="2"/>
                <c:pt idx="0">
                  <c:v>30</c:v>
                </c:pt>
                <c:pt idx="1">
                  <c:v>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04-43DF-BD80-259E827F703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'[SOLICITAÇÃO - CHEY 08.11.xlsx]Página1'!$B$3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7B7B7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CCCCCC"/>
              </a:solidFill>
              <a:ln cmpd="sng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D04-43DF-BD80-259E827F7032}"/>
              </c:ext>
            </c:extLst>
          </c:dPt>
          <c:dPt>
            <c:idx val="1"/>
            <c:invertIfNegative val="1"/>
            <c:bubble3D val="0"/>
            <c:spPr>
              <a:solidFill>
                <a:srgbClr val="CCCCCC"/>
              </a:solidFill>
              <a:ln cmpd="sng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D04-43DF-BD80-259E827F7032}"/>
              </c:ext>
            </c:extLst>
          </c:dPt>
          <c:dLbls>
            <c:dLbl>
              <c:idx val="0"/>
              <c:layout>
                <c:manualLayout>
                  <c:x val="0"/>
                  <c:y val="-3.985507246376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04-43DF-BD80-259E827F7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600" b="1">
                    <a:solidFill>
                      <a:srgbClr val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'[SOLICITAÇÃO - CHEY 08.11.xlsx]Página1'!$C$1:$D$1</c:f>
              <c:strCache>
                <c:ptCount val="2"/>
                <c:pt idx="0">
                  <c:v>O proponente é sediado nas Favelas das APs 1 e 2</c:v>
                </c:pt>
                <c:pt idx="1">
                  <c:v>O proponente é sediado nas APs 3, 4 e 5 </c:v>
                </c:pt>
              </c:strCache>
            </c:strRef>
          </c:cat>
          <c:val>
            <c:numRef>
              <c:f>'[SOLICITAÇÃO - CHEY 08.11.xlsx]Página1'!$C$3:$D$3</c:f>
              <c:numCache>
                <c:formatCode>General</c:formatCode>
                <c:ptCount val="2"/>
                <c:pt idx="0">
                  <c:v>32</c:v>
                </c:pt>
                <c:pt idx="1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04-43DF-BD80-259E827F703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'[SOLICITAÇÃO - CHEY 08.11.xlsx]Página1'!$B$4</c:f>
              <c:strCache>
                <c:ptCount val="1"/>
              </c:strCache>
            </c:strRef>
          </c:tx>
          <c:spPr>
            <a:solidFill>
              <a:srgbClr val="FFFFFF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0"/>
                  <c:y val="-6.884057971014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04-43DF-BD80-259E827F7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800" b="1">
                    <a:solidFill>
                      <a:srgbClr val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'[SOLICITAÇÃO - CHEY 08.11.xlsx]Página1'!$C$1:$D$1</c:f>
              <c:strCache>
                <c:ptCount val="2"/>
                <c:pt idx="0">
                  <c:v>O proponente é sediado nas Favelas das APs 1 e 2</c:v>
                </c:pt>
                <c:pt idx="1">
                  <c:v>O proponente é sediado nas APs 3, 4 e 5 </c:v>
                </c:pt>
              </c:strCache>
            </c:strRef>
          </c:cat>
          <c:val>
            <c:numRef>
              <c:f>'[SOLICITAÇÃO - CHEY 08.11.xlsx]Página1'!$C$4:$D$4</c:f>
              <c:numCache>
                <c:formatCode>General</c:formatCode>
                <c:ptCount val="2"/>
                <c:pt idx="0">
                  <c:v>62</c:v>
                </c:pt>
                <c:pt idx="1">
                  <c:v>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D04-43DF-BD80-259E827F703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028672"/>
        <c:axId val="196039040"/>
      </c:barChart>
      <c:catAx>
        <c:axId val="196028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pt-B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pt-BR"/>
          </a:p>
        </c:txPr>
        <c:crossAx val="196039040"/>
        <c:crosses val="autoZero"/>
        <c:auto val="1"/>
        <c:lblAlgn val="ctr"/>
        <c:lblOffset val="100"/>
        <c:noMultiLvlLbl val="1"/>
      </c:catAx>
      <c:valAx>
        <c:axId val="196039040"/>
        <c:scaling>
          <c:orientation val="minMax"/>
        </c:scaling>
        <c:delete val="0"/>
        <c:axPos val="l"/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pt-B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pt-BR"/>
          </a:p>
        </c:txPr>
        <c:crossAx val="196028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81199377298468"/>
          <c:y val="0.90054274465691786"/>
          <c:w val="0.26737975580774465"/>
          <c:h val="6.7711223597050368E-2"/>
        </c:manualLayout>
      </c:layout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pt-BR"/>
        </a:p>
      </c:txPr>
    </c:legend>
    <c:plotVisOnly val="1"/>
    <c:dispBlanksAs val="zero"/>
    <c:showDLblsOverMax val="1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0.44842</cdr:x>
      <cdr:y>0.89333</cdr:y>
    </cdr:from>
    <cdr:to>
      <cdr:x>0.7235</cdr:x>
      <cdr:y>0.95429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08048" y="2859024"/>
          <a:ext cx="1170432" cy="195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dirty="0"/>
            <a:t>2021 e 2022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7f09135ff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27f09135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58d86d5b8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958d86d5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4bfdd4ef0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e4bfdd4e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4bfdd4ef0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e4bfdd4e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58d86d5b8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958d86d5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58d86d5b8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958d86d5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58d86d5b8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958d86d5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bc30d1732_0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4bc30d17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8712ad98d_0_14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48712ad98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8712ad98d_0_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48712ad98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7f09135ff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27f09135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4bfdd4ef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e4bfdd4e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4bfdd4ef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e4bfdd4e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4bfdd4ef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e4bfdd4e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4bfdd4ef0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e4bfdd4e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●"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 descr="Forma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27632" y="1779662"/>
            <a:ext cx="432000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27450" y="1600850"/>
            <a:ext cx="77367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 algn="l">
              <a:spcBef>
                <a:spcPts val="36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04800" algn="l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7668344" y="324694"/>
            <a:ext cx="1491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pt-BR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Acordo de Resultados 2022</a:t>
            </a:r>
            <a:endParaRPr sz="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4401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4401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57200" y="4401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57200" y="4401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66242" y="65066"/>
            <a:ext cx="1295319" cy="21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 l="78276" t="41268" b="18603"/>
          <a:stretch/>
        </p:blipFill>
        <p:spPr>
          <a:xfrm>
            <a:off x="0" y="0"/>
            <a:ext cx="1420610" cy="44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727450" y="1600850"/>
            <a:ext cx="77367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  <a:def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SMC - 2024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Audiência Híbrida 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Comissão de Finanças, Orçamento e Fiscalização Financeira</a:t>
            </a:r>
            <a:endParaRPr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  <a:buNone/>
            </a:pPr>
            <a:r>
              <a:rPr lang="pt-BR" dirty="0">
                <a:solidFill>
                  <a:schemeClr val="tx1"/>
                </a:solidFill>
              </a:rPr>
              <a:t>POLÍTICA NACIONAL ALDIR BLANC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PNAB  2023 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sz="2000" dirty="0"/>
              <a:t>ORÇAMENTO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8"/>
          <p:cNvSpPr txBox="1"/>
          <p:nvPr/>
        </p:nvSpPr>
        <p:spPr>
          <a:xfrm>
            <a:off x="2810256" y="2121408"/>
            <a:ext cx="3206496" cy="151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TOTAL: R$ 37,7 MILHÕES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02 Editais para lançamento</a:t>
            </a:r>
          </a:p>
          <a:p>
            <a:pPr marL="914400" lvl="1" indent="-317500" algn="l" rtl="0">
              <a:buClr>
                <a:schemeClr val="dk1"/>
              </a:buClr>
              <a:buSzPts val="1400"/>
              <a:buFont typeface="Calibri"/>
              <a:buChar char="○"/>
            </a:pPr>
            <a:endParaRPr lang="pt-B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buClr>
                <a:schemeClr val="dk1"/>
              </a:buClr>
              <a:buSzPts val="1400"/>
              <a:buFont typeface="Calibri"/>
              <a:buChar char="○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Locais - Cultura Viva</a:t>
            </a:r>
          </a:p>
          <a:p>
            <a:pPr marL="914400" lvl="1" indent="-317500" algn="l" rtl="0">
              <a:buClr>
                <a:schemeClr val="dk1"/>
              </a:buClr>
              <a:buSzPts val="1400"/>
              <a:buFont typeface="Calibri"/>
              <a:buChar char="○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Pró-Carioca Linguagens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48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PRÓ-CARIOCA 2024</a:t>
            </a:r>
          </a:p>
        </p:txBody>
      </p:sp>
    </p:spTree>
    <p:extLst>
      <p:ext uri="{BB962C8B-B14F-4D97-AF65-F5344CB8AC3E}">
        <p14:creationId xmlns:p14="http://schemas.microsoft.com/office/powerpoint/2010/main" val="40750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PRÓ-CARIOCA 2024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/>
              <a:t>ORÇAMENTO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23"/>
          <p:cNvSpPr txBox="1"/>
          <p:nvPr/>
        </p:nvSpPr>
        <p:spPr>
          <a:xfrm>
            <a:off x="760350" y="1303850"/>
            <a:ext cx="7623300" cy="65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TOTAL: R$ 133 MILHÕES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3" name="Google Shape;143;p23"/>
          <p:cNvGraphicFramePr/>
          <p:nvPr>
            <p:extLst>
              <p:ext uri="{D42A27DB-BD31-4B8C-83A1-F6EECF244321}">
                <p14:modId xmlns:p14="http://schemas.microsoft.com/office/powerpoint/2010/main" val="1384271460"/>
              </p:ext>
            </p:extLst>
          </p:nvPr>
        </p:nvGraphicFramePr>
        <p:xfrm>
          <a:off x="760300" y="1771325"/>
          <a:ext cx="7623400" cy="2734970"/>
        </p:xfrm>
        <a:graphic>
          <a:graphicData uri="http://schemas.openxmlformats.org/drawingml/2006/table">
            <a:tbl>
              <a:tblPr>
                <a:noFill/>
                <a:tableStyleId>{8BC72C79-F3D7-46BC-B789-B82F8DE49062}</a:tableStyleId>
              </a:tblPr>
              <a:tblGrid>
                <a:gridCol w="512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3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4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2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3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5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 / Ação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Ementa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Produto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 Física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2961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Apoio, Fomento e Territorialização da Produção Cultural, Artística e Sociocultural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</a:t>
                      </a:r>
                      <a:r>
                        <a:rPr lang="pt-BR" sz="8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Apoiado 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5229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7.508.973,00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592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 Aldir Blanc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37.720.530,00</a:t>
                      </a:r>
                      <a:endParaRPr sz="8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287</a:t>
                      </a:r>
                      <a:endParaRPr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45.229.503,00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2962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Promoção da Política de Cultura do Município do Rio de Janeiro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Zona de Cultura</a:t>
                      </a:r>
                      <a:r>
                        <a:rPr lang="pt-BR" sz="8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Implementada e/ou mantida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5205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3.836.198,00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3.836.198,00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2964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Apoio</a:t>
                      </a:r>
                      <a:r>
                        <a:rPr lang="pt-BR" sz="8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eventos na área cultural através da Lei de Incentivo à Cultura Carioca – Lei Nº 5.553/2013 (ISS)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 Implementado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5263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69.799.443,00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PT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69.799.443,00</a:t>
                      </a:r>
                      <a:endParaRPr sz="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5811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ESCRITÓRIO DE PROJETOS 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24" name="Google Shape;124;p20"/>
          <p:cNvSpPr txBox="1"/>
          <p:nvPr/>
        </p:nvSpPr>
        <p:spPr>
          <a:xfrm>
            <a:off x="871906" y="1134823"/>
            <a:ext cx="7581035" cy="462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spcBef>
                <a:spcPts val="1000"/>
              </a:spcBef>
              <a:buSzPts val="1400"/>
              <a:buFont typeface="Calibri"/>
              <a:buChar char="●"/>
            </a:pPr>
            <a:r>
              <a:rPr lang="pt-B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COMO NASCEU </a:t>
            </a:r>
          </a:p>
          <a:p>
            <a:pPr indent="-635" algn="just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Dentro do Programa Cultura do Amanhã foi  constatada a necessidade de realizar uma importante adequação na infraestrutura da rede de equipamentos culturais da Cidade do Rio de Janeiro, tais como a modernização geral, acessibilidade universal, atendimento ao CBMERJ entre outros. </a:t>
            </a:r>
          </a:p>
          <a:p>
            <a:pPr indent="-635" algn="just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</a:t>
            </a:r>
            <a:r>
              <a:rPr lang="pt-BR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Escritório de Projetos</a:t>
            </a: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nasceu desta necessidade como estratégia para dar celeridade e qualidade à produção dos projetos arquitetônicos e demais peças para licitação das obras.</a:t>
            </a:r>
          </a:p>
          <a:p>
            <a:pPr marL="457200" indent="-317500">
              <a:spcBef>
                <a:spcPts val="1000"/>
              </a:spcBef>
              <a:buSzPts val="1400"/>
              <a:buFont typeface="Calibri"/>
              <a:buChar char="●"/>
            </a:pPr>
            <a:r>
              <a:rPr lang="pt-BR" b="1" dirty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/>
              </a:rPr>
              <a:t>A EQUIPE</a:t>
            </a:r>
          </a:p>
          <a:p>
            <a:pPr marL="139700">
              <a:spcBef>
                <a:spcPts val="1000"/>
              </a:spcBef>
              <a:buSzPts val="1400"/>
            </a:pP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seleção contou com 354 inscrições via internet, dos quais foram selecionados (*) </a:t>
            </a:r>
            <a:r>
              <a:rPr lang="pt-BR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18 profissionais</a:t>
            </a: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sendo 5 arquitetos, 10 desenhistas e 3 orçamentistas, além do Gerente responsável Arq. Luiz Carlos Tostes. Também foram contratados consultores. </a:t>
            </a:r>
          </a:p>
          <a:p>
            <a:pPr marL="139700">
              <a:spcBef>
                <a:spcPts val="1000"/>
              </a:spcBef>
              <a:buSzPts val="1400"/>
            </a:pPr>
            <a:endParaRPr lang="pt-BR" b="1" dirty="0">
              <a:solidFill>
                <a:schemeClr val="dk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/>
            </a:endParaRPr>
          </a:p>
          <a:p>
            <a:pPr marL="139700">
              <a:spcBef>
                <a:spcPts val="1000"/>
              </a:spcBef>
              <a:buSzPts val="1400"/>
            </a:pPr>
            <a:r>
              <a:rPr lang="pt-BR" sz="12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(*)Critérios de escolha:  </a:t>
            </a:r>
            <a:r>
              <a:rPr lang="pt-BR" sz="1200" i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  Formação e capacitação nas áreas de interesse dos projetos; 2  Experiência com o serviço a ser realizado; 3  Experiências de trabalho em órgãos públicos.</a:t>
            </a:r>
          </a:p>
          <a:p>
            <a:pPr marL="457200" indent="-317500">
              <a:spcBef>
                <a:spcPts val="1000"/>
              </a:spcBef>
              <a:buSzPts val="1400"/>
              <a:buFont typeface="Calibri"/>
              <a:buChar char="●"/>
            </a:pPr>
            <a:endParaRPr lang="pt-BR" b="1" dirty="0">
              <a:solidFill>
                <a:schemeClr val="dk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/>
            </a:endParaRPr>
          </a:p>
          <a:p>
            <a:pPr marL="139700" lvl="0">
              <a:spcBef>
                <a:spcPts val="1000"/>
              </a:spcBef>
              <a:buSzPts val="1400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1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5811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ESCRITÓRIO DE PROJETOS 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24" name="Google Shape;124;p20"/>
          <p:cNvSpPr txBox="1"/>
          <p:nvPr/>
        </p:nvSpPr>
        <p:spPr>
          <a:xfrm>
            <a:off x="741277" y="1224509"/>
            <a:ext cx="3640717" cy="391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spcBef>
                <a:spcPts val="1000"/>
              </a:spcBef>
              <a:buSzPts val="1400"/>
              <a:buFont typeface="Calibri"/>
              <a:buChar char="●"/>
            </a:pPr>
            <a:r>
              <a:rPr lang="pt-B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 PRODUÇÃO </a:t>
            </a:r>
          </a:p>
          <a:p>
            <a:pPr indent="-635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prazo para elaboração dos 20 projetos iniciais foi estimado e concluído em 95 dias.</a:t>
            </a:r>
          </a:p>
          <a:p>
            <a:pPr indent="-635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Foram desenvolvidos no total </a:t>
            </a:r>
            <a:r>
              <a:rPr lang="pt-BR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24 projetos básicos</a:t>
            </a: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(**) completos para Licitação, contemplando </a:t>
            </a:r>
            <a:r>
              <a:rPr lang="pt-BR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27 equipamentos </a:t>
            </a: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em todas as APs do Município. </a:t>
            </a:r>
          </a:p>
          <a:p>
            <a:pPr indent="-635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Valor Total estimado de investimento é de </a:t>
            </a:r>
            <a:r>
              <a:rPr lang="pt-BR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R$ 57.813.271,44</a:t>
            </a:r>
          </a:p>
          <a:p>
            <a:pPr indent="-635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(**) Inclui Projeto de Arquitetura, Termo de Referência, Orçamento e Memória de Cálculo</a:t>
            </a:r>
          </a:p>
          <a:p>
            <a:pPr indent="-635">
              <a:spcBef>
                <a:spcPts val="600"/>
              </a:spcBef>
              <a:spcAft>
                <a:spcPts val="600"/>
              </a:spcAft>
            </a:pPr>
            <a:endParaRPr lang="pt-BR" sz="12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139700" lvl="0">
              <a:spcBef>
                <a:spcPts val="1000"/>
              </a:spcBef>
              <a:buSzPts val="1400"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2" y="1274978"/>
            <a:ext cx="4199290" cy="313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51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OBRAS EM EXECUÇÃO </a:t>
            </a:r>
            <a:endParaRPr dirty="0"/>
          </a:p>
          <a:p>
            <a:pPr lvl="0">
              <a:buSzPts val="1100"/>
              <a:buNone/>
            </a:pPr>
            <a:r>
              <a:rPr lang="pt-BR" sz="2000" dirty="0"/>
              <a:t>VALOR TOTAL: R$ 21 MILHÕES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23"/>
          <p:cNvSpPr txBox="1"/>
          <p:nvPr/>
        </p:nvSpPr>
        <p:spPr>
          <a:xfrm>
            <a:off x="760350" y="1303850"/>
            <a:ext cx="7623300" cy="65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TOTAL: R$ 133 MILHÕES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27" y="1422603"/>
            <a:ext cx="5583946" cy="350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0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OBRAS EM EXECUÇÃO </a:t>
            </a:r>
            <a:endParaRPr dirty="0"/>
          </a:p>
          <a:p>
            <a:pPr lvl="0">
              <a:buSzPts val="1100"/>
              <a:buNone/>
            </a:pPr>
            <a:r>
              <a:rPr lang="pt-BR" sz="2000" dirty="0"/>
              <a:t>VALOR TOTAL: R$ 15 MILHÕES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23"/>
          <p:cNvSpPr txBox="1"/>
          <p:nvPr/>
        </p:nvSpPr>
        <p:spPr>
          <a:xfrm>
            <a:off x="760350" y="1303850"/>
            <a:ext cx="7623300" cy="65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TOTAL: R$ 133 MILHÕES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33" y="1442985"/>
            <a:ext cx="6158801" cy="333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7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OBRAS A SEREM LICITADAS EM 2024 </a:t>
            </a:r>
            <a:endParaRPr dirty="0"/>
          </a:p>
          <a:p>
            <a:pPr lvl="0">
              <a:buSzPts val="1100"/>
              <a:buNone/>
            </a:pPr>
            <a:r>
              <a:rPr lang="pt-BR" sz="2000" dirty="0"/>
              <a:t>VALOR TOTAL: R$ 44 MILHÕES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1330035"/>
            <a:ext cx="6127668" cy="365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BALANÇO 2021/2023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RESULTADOS FOMENTO DIRETO    </a:t>
            </a:r>
            <a:br>
              <a:rPr lang="pt-BR" dirty="0"/>
            </a:br>
            <a:r>
              <a:rPr lang="pt-BR" dirty="0"/>
              <a:t> 2021/2022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457200" y="1600850"/>
            <a:ext cx="7908300" cy="299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●"/>
            </a:pPr>
            <a:r>
              <a:rPr lang="pt-BR" sz="1600" dirty="0"/>
              <a:t>04 Editais lançados (FOCA e Cultura com as Crianças)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pt-BR" sz="1600" dirty="0"/>
              <a:t>784 Projetos contratados, incluindo: linguagens; festivais, pesquisa e inovação, infância, antirracista, LGBTI+; e plano anual de atividades.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pt-BR" sz="1600" dirty="0"/>
              <a:t>Investimento Total R$ 52 milhões</a:t>
            </a: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TERRITORIALIZAÇÃO 2021/2022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17"/>
          <p:cNvSpPr txBox="1"/>
          <p:nvPr/>
        </p:nvSpPr>
        <p:spPr>
          <a:xfrm>
            <a:off x="457200" y="1362660"/>
            <a:ext cx="3785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>
              <a:spcBef>
                <a:spcPts val="360"/>
              </a:spcBef>
              <a:buSzPts val="1600"/>
              <a:buFont typeface="Calibri"/>
              <a:buChar char="●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8,6% dos selecionados são proponentes residentes ou sediados nas Favelas das Áreas de Planejamento 1 e 2 da cidade.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>
              <a:spcBef>
                <a:spcPts val="1000"/>
              </a:spcBef>
              <a:spcAft>
                <a:spcPts val="1000"/>
              </a:spcAft>
              <a:buSzPts val="1600"/>
              <a:buFont typeface="Calibri"/>
              <a:buChar char="●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49,2% dos selecionado são proponentes residentes ou sediados nas Áreas de Planejamento 3, 4 e 5.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hart 1" title="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419148"/>
              </p:ext>
            </p:extLst>
          </p:nvPr>
        </p:nvGraphicFramePr>
        <p:xfrm>
          <a:off x="4151376" y="1566672"/>
          <a:ext cx="425500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FOMENTO 2023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/>
              <a:t>ORÇAMENTO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10" name="Google Shape;110;p18"/>
          <p:cNvGraphicFramePr/>
          <p:nvPr>
            <p:extLst>
              <p:ext uri="{D42A27DB-BD31-4B8C-83A1-F6EECF244321}">
                <p14:modId xmlns:p14="http://schemas.microsoft.com/office/powerpoint/2010/main" val="307103727"/>
              </p:ext>
            </p:extLst>
          </p:nvPr>
        </p:nvGraphicFramePr>
        <p:xfrm>
          <a:off x="4931038" y="2156107"/>
          <a:ext cx="3446525" cy="1413875"/>
        </p:xfrm>
        <a:graphic>
          <a:graphicData uri="http://schemas.openxmlformats.org/drawingml/2006/table">
            <a:tbl>
              <a:tblPr>
                <a:noFill/>
                <a:tableStyleId>{8BC72C79-F3D7-46BC-B789-B82F8DE49062}</a:tableStyleId>
              </a:tblPr>
              <a:tblGrid>
                <a:gridCol w="70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8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277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FONTE DOS RECURSOS</a:t>
                      </a:r>
                      <a:endParaRPr sz="1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SMC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R$ 15.100.000,00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7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 PAULO GUSTAVO - LPG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R$ 13.900.000,00 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7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 DE INCENTIVO À CULTURA - ISS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R$ 64.000.000,00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775"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Total</a:t>
                      </a:r>
                      <a:endParaRPr sz="1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R$ 93.000.000,00</a:t>
                      </a:r>
                      <a:endParaRPr sz="1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36000" marB="36000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1" name="Google Shape;111;p18"/>
          <p:cNvSpPr txBox="1"/>
          <p:nvPr/>
        </p:nvSpPr>
        <p:spPr>
          <a:xfrm>
            <a:off x="457200" y="1652977"/>
            <a:ext cx="4327676" cy="203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Editais Lançados</a:t>
            </a:r>
          </a:p>
          <a:p>
            <a:pPr marL="914400" lvl="1" indent="-317500" algn="l" rtl="0">
              <a:buClr>
                <a:schemeClr val="dk1"/>
              </a:buClr>
              <a:buSzPts val="1400"/>
              <a:buFont typeface="Calibri"/>
              <a:buChar char="○"/>
            </a:pPr>
            <a:endParaRPr lang="pt-B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buClr>
                <a:schemeClr val="dk1"/>
              </a:buClr>
              <a:buSzPts val="1400"/>
              <a:buFont typeface="Calibri"/>
              <a:buChar char="○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Pró-Carioca Diversidade</a:t>
            </a:r>
          </a:p>
          <a:p>
            <a:pPr marL="914400" lvl="1" indent="-317500" algn="l" rtl="0">
              <a:buClr>
                <a:schemeClr val="dk1"/>
              </a:buClr>
              <a:buSzPts val="1400"/>
              <a:buFont typeface="Calibri"/>
              <a:buChar char="○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 o Talento! </a:t>
            </a:r>
          </a:p>
          <a:p>
            <a:pPr marL="914400" lvl="1" indent="-317500" algn="l" rtl="0">
              <a:buClr>
                <a:schemeClr val="dk1"/>
              </a:buClr>
              <a:buSzPts val="1400"/>
              <a:buFont typeface="Calibri"/>
              <a:buChar char="○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Locais</a:t>
            </a:r>
          </a:p>
          <a:p>
            <a:pPr marL="914400" lvl="1" indent="-317500">
              <a:buClr>
                <a:schemeClr val="dk1"/>
              </a:buClr>
              <a:buSzPts val="1400"/>
              <a:buFont typeface="Calibri"/>
              <a:buChar char="○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Zonas de Cultura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buClr>
                <a:schemeClr val="dk1"/>
              </a:buClr>
              <a:buSzPts val="1400"/>
              <a:buFont typeface="Calibri"/>
              <a:buChar char="○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Produtor Cultural ISS</a:t>
            </a:r>
          </a:p>
          <a:p>
            <a:pPr marL="914400" lvl="1" indent="-317500">
              <a:buClr>
                <a:schemeClr val="dk1"/>
              </a:buClr>
              <a:buSzPts val="1400"/>
              <a:buFont typeface="Calibri"/>
              <a:buChar char="○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Contribuinte Incentivador ISS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670298" y="1397925"/>
            <a:ext cx="4070700" cy="30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ctr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 o Talento!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endParaRPr lang="pt-B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157 propostas a serem contratadas</a:t>
            </a:r>
          </a:p>
          <a:p>
            <a:pPr marL="127000"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pt-B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>
              <a:buSzPts val="1600"/>
              <a:buFont typeface="Calibri"/>
              <a:buChar char="●"/>
            </a:pPr>
            <a:r>
              <a:rPr lang="pt-BR" sz="1600" dirty="0"/>
              <a:t>Ações Educativas; Ações de Multilinguagem; Ações de Dança; Ações de Música; Ações para Infância. </a:t>
            </a:r>
          </a:p>
          <a:p>
            <a:pPr marL="127000" lvl="0">
              <a:buSzPts val="1600"/>
            </a:pPr>
            <a:endParaRPr lang="pt-BR" sz="1600" dirty="0"/>
          </a:p>
          <a:p>
            <a:pPr marL="127000" lvl="0">
              <a:buSzPts val="1600"/>
            </a:pPr>
            <a:r>
              <a:rPr lang="pt-BR" sz="1600" dirty="0"/>
              <a:t/>
            </a:r>
            <a:br>
              <a:rPr lang="pt-BR" sz="1600" dirty="0"/>
            </a:b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749711" y="1135798"/>
            <a:ext cx="4070700" cy="38019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b="1" dirty="0"/>
              <a:t>AÇÕES AFIRMATIVAS - Pontuação específica para:</a:t>
            </a:r>
          </a:p>
          <a:p>
            <a:pPr lvl="0" indent="-330200">
              <a:spcBef>
                <a:spcPts val="0"/>
              </a:spcBef>
              <a:buSzPts val="1600"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Proponente pessoa física/representante legal da pessoa jurídica  autodeclarado integrante de comunidades tradicionais, inclusive de terreiro e quilombolas, populações nômades e povos ciganos. </a:t>
            </a:r>
          </a:p>
          <a:p>
            <a:pPr marL="127000" lvl="0" indent="0">
              <a:spcBef>
                <a:spcPts val="0"/>
              </a:spcBef>
              <a:buSzPts val="1600"/>
              <a:buNone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Proponente pessoa física/representante legal da pessoa jurídica  autodeclarado preto, pardo ou indígena. </a:t>
            </a:r>
          </a:p>
          <a:p>
            <a:pPr lvl="0" indent="-330200">
              <a:spcBef>
                <a:spcPts val="0"/>
              </a:spcBef>
              <a:buSzPts val="1600"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Proponente pessoa física/representante legal da pessoa jurídica  mulher ou pessoas autodeclarada transgênero. </a:t>
            </a:r>
          </a:p>
          <a:p>
            <a:pPr lvl="0" indent="-330200">
              <a:spcBef>
                <a:spcPts val="0"/>
              </a:spcBef>
              <a:buSzPts val="1600"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Proponente pessoa física/ representante legal da pessoa jurídica  reconhecido legalmente como pessoa com deficiência. </a:t>
            </a:r>
          </a:p>
          <a:p>
            <a:pPr lvl="0" indent="-330200">
              <a:spcBef>
                <a:spcPts val="0"/>
              </a:spcBef>
              <a:buSzPts val="1600"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Proponente pessoa física/a pessoa jurídica residente/sediado nas Áreas de Planejamento 3, 4 e 5 ou em Favelas das Áreas de Planejamento 1 e 2 ou nos bairros da Saúde, Gamboa e Santo Cristo (região da Pequena África). </a:t>
            </a:r>
          </a:p>
          <a:p>
            <a:pPr lvl="0" indent="-330200">
              <a:spcBef>
                <a:spcPts val="0"/>
              </a:spcBef>
              <a:buSzPts val="1600"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Cotas: 20% para pessoas negras e 10% para pessoas indígenas.</a:t>
            </a:r>
            <a:endParaRPr sz="1000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644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PRÓ-CARIOCA 2023  </a:t>
            </a:r>
            <a:r>
              <a:rPr lang="pt-BR" dirty="0"/>
              <a:t/>
            </a:r>
            <a:br>
              <a:rPr lang="pt-BR" dirty="0"/>
            </a:b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688586" y="1763686"/>
            <a:ext cx="40707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ctr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pt-B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Diversidade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endParaRPr lang="pt-B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 propostas a serem contratadas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endParaRPr lang="pt-B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>
              <a:buSzPts val="1600"/>
              <a:buFont typeface="Calibri"/>
              <a:buChar char="●"/>
            </a:pPr>
            <a:r>
              <a:rPr lang="pt-BR" sz="1600" dirty="0"/>
              <a:t>Cultura Sem Limites; Cultura Antirracista; Cultura Religiosa; Cultura LGBTI+.</a:t>
            </a:r>
            <a:br>
              <a:rPr lang="pt-BR" sz="1600" dirty="0"/>
            </a:b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658271" y="1093126"/>
            <a:ext cx="4070700" cy="38873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pt-BR" sz="1000" b="1" dirty="0"/>
              <a:t>AÇÕES AFIRMATIVAS – Condição de participação e Pontuação específica para:</a:t>
            </a:r>
          </a:p>
          <a:p>
            <a:pPr lvl="0" indent="0">
              <a:spcBef>
                <a:spcPts val="0"/>
              </a:spcBef>
              <a:buNone/>
            </a:pPr>
            <a:endParaRPr lang="pt-BR" sz="1000" dirty="0"/>
          </a:p>
          <a:p>
            <a:pPr marL="628650" indent="-171450">
              <a:spcBef>
                <a:spcPts val="0"/>
              </a:spcBef>
              <a:buFontTx/>
              <a:buChar char="-"/>
            </a:pPr>
            <a:r>
              <a:rPr lang="pt-BR" sz="1000" dirty="0"/>
              <a:t>50% dos componentes da ficha técnica autodeclarados integrantes de comunidades tradicionais, de terreiro e quilombolas, populações nômades e povos ciganos.</a:t>
            </a:r>
          </a:p>
          <a:p>
            <a:pPr marL="628650" indent="-171450">
              <a:spcBef>
                <a:spcPts val="0"/>
              </a:spcBef>
              <a:buFontTx/>
              <a:buChar char="-"/>
            </a:pPr>
            <a:endParaRPr lang="pt-BR" sz="1000" dirty="0"/>
          </a:p>
          <a:p>
            <a:pPr marL="628650" indent="-171450">
              <a:spcBef>
                <a:spcPts val="0"/>
              </a:spcBef>
              <a:buFontTx/>
              <a:buChar char="-"/>
            </a:pPr>
            <a:r>
              <a:rPr lang="pt-BR" sz="1000" dirty="0"/>
              <a:t>50% dos componentes da ficha técnica autodeclarados pretos, pardos ou indígenas. </a:t>
            </a:r>
          </a:p>
          <a:p>
            <a:pPr indent="0">
              <a:spcBef>
                <a:spcPts val="0"/>
              </a:spcBef>
              <a:buNone/>
            </a:pPr>
            <a:r>
              <a:rPr lang="pt-BR" sz="1000" dirty="0"/>
              <a:t> </a:t>
            </a:r>
          </a:p>
          <a:p>
            <a:pPr marL="628650" indent="-171450">
              <a:spcBef>
                <a:spcPts val="0"/>
              </a:spcBef>
              <a:buFontTx/>
              <a:buChar char="-"/>
            </a:pPr>
            <a:r>
              <a:rPr lang="pt-BR" sz="1000" dirty="0"/>
              <a:t>50% dos componentes da ficha técnica mulheres ou pessoas autodeclaradas transgêneros.</a:t>
            </a:r>
          </a:p>
          <a:p>
            <a:pPr marL="628650" indent="-171450">
              <a:spcBef>
                <a:spcPts val="0"/>
              </a:spcBef>
              <a:buFontTx/>
              <a:buChar char="-"/>
            </a:pPr>
            <a:endParaRPr lang="pt-BR" sz="1000" dirty="0"/>
          </a:p>
          <a:p>
            <a:pPr marL="628650" indent="-171450">
              <a:spcBef>
                <a:spcPts val="0"/>
              </a:spcBef>
              <a:buFontTx/>
              <a:buChar char="-"/>
            </a:pPr>
            <a:r>
              <a:rPr lang="pt-BR" sz="1000" dirty="0"/>
              <a:t>25% dos componentes da ficha técnica reconhecidos legalmente como pessoa com deficiência. </a:t>
            </a:r>
          </a:p>
          <a:p>
            <a:pPr marL="628650" indent="-171450">
              <a:spcBef>
                <a:spcPts val="0"/>
              </a:spcBef>
              <a:buFontTx/>
              <a:buChar char="-"/>
            </a:pPr>
            <a:endParaRPr lang="pt-BR" sz="1000" dirty="0"/>
          </a:p>
          <a:p>
            <a:pPr marL="628650" indent="-171450">
              <a:spcBef>
                <a:spcPts val="0"/>
              </a:spcBef>
              <a:buFontTx/>
              <a:buChar char="-"/>
            </a:pPr>
            <a:r>
              <a:rPr lang="pt-BR" sz="1000" dirty="0"/>
              <a:t>Pessoa jurídica certificada como Ponto ou Pontão de Cultura, nos termos da Lei nº 13.018/2014. </a:t>
            </a:r>
          </a:p>
          <a:p>
            <a:pPr indent="0">
              <a:spcBef>
                <a:spcPts val="0"/>
              </a:spcBef>
              <a:buNone/>
            </a:pPr>
            <a:endParaRPr lang="pt-BR" sz="1000" dirty="0"/>
          </a:p>
          <a:p>
            <a:pPr marL="628650" indent="-171450">
              <a:spcBef>
                <a:spcPts val="0"/>
              </a:spcBef>
              <a:buFontTx/>
              <a:buChar char="-"/>
            </a:pPr>
            <a:r>
              <a:rPr lang="pt-BR" sz="1000" dirty="0"/>
              <a:t>Pessoa jurídica sediada nas Áreas de Planejamento 3, 4 e 5 ou em Favelas das Áreas de Planejamento 1 e 2 ou nos bairros da Saúde, Gamboa e Santo Cristo (região da Pequena África). </a:t>
            </a:r>
          </a:p>
          <a:p>
            <a:pPr indent="0">
              <a:spcBef>
                <a:spcPts val="0"/>
              </a:spcBef>
              <a:buNone/>
            </a:pPr>
            <a:endParaRPr lang="pt-BR" sz="1000" dirty="0"/>
          </a:p>
          <a:p>
            <a:pPr marL="628650" indent="-171450">
              <a:spcBef>
                <a:spcPts val="0"/>
              </a:spcBef>
              <a:buFontTx/>
              <a:buChar char="-"/>
            </a:pPr>
            <a:r>
              <a:rPr lang="pt-BR" sz="1000" dirty="0"/>
              <a:t>Cotas: 20% para pessoas negras e 10% para pessoas indígenas.</a:t>
            </a:r>
            <a:endParaRPr sz="1000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57793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PRÓ-CARIOCA 2023  </a:t>
            </a:r>
            <a:r>
              <a:rPr lang="pt-BR" dirty="0"/>
              <a:t/>
            </a:r>
            <a:br>
              <a:rPr lang="pt-BR" dirty="0"/>
            </a:b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8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688586" y="1763686"/>
            <a:ext cx="4070700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ctr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pt-B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Ações Locais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endParaRPr lang="pt-B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137 propostas a serem contratadas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endParaRPr lang="pt-B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>
              <a:buSzPts val="1600"/>
              <a:buFont typeface="Calibri"/>
              <a:buChar char="●"/>
            </a:pPr>
            <a:r>
              <a:rPr lang="pt-BR" sz="1600" dirty="0"/>
              <a:t>Continuidade; projetos; organizações e empreendimentos. </a:t>
            </a:r>
            <a:br>
              <a:rPr lang="pt-BR" sz="1600" dirty="0"/>
            </a:b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759286" y="1530096"/>
            <a:ext cx="4070700" cy="27858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>
              <a:spcBef>
                <a:spcPts val="0"/>
              </a:spcBef>
              <a:buNone/>
            </a:pPr>
            <a:endParaRPr lang="pt-BR" sz="1000" b="1" dirty="0"/>
          </a:p>
          <a:p>
            <a:pPr lvl="0" indent="0">
              <a:spcBef>
                <a:spcPts val="0"/>
              </a:spcBef>
              <a:buNone/>
            </a:pPr>
            <a:endParaRPr lang="pt-BR" sz="1000" b="1" dirty="0"/>
          </a:p>
          <a:p>
            <a:pPr lvl="0" indent="0">
              <a:spcBef>
                <a:spcPts val="0"/>
              </a:spcBef>
              <a:buNone/>
            </a:pPr>
            <a:r>
              <a:rPr lang="pt-BR" sz="1000" b="1" dirty="0"/>
              <a:t>AÇÕES AFIRMATIVAS - Pontuação específica para:</a:t>
            </a:r>
          </a:p>
          <a:p>
            <a:pPr lvl="0" indent="0">
              <a:spcBef>
                <a:spcPts val="0"/>
              </a:spcBef>
              <a:buNone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O proponente pessoa física/representante legal da pessoa jurídica autodeclarado preto, pardo ou indígena. </a:t>
            </a:r>
          </a:p>
          <a:p>
            <a:pPr lvl="0" indent="-330200">
              <a:spcBef>
                <a:spcPts val="0"/>
              </a:spcBef>
              <a:buSzPts val="1600"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- 80%  de proponente pessoa física/a pessoa jurídica deve ser residente/sediado nas Áreas de Planejamento 3, 4 e 5 ou em Favelas das Áreas de Planejamento 1 e 2. </a:t>
            </a:r>
          </a:p>
          <a:p>
            <a:pPr lvl="0" indent="-330200">
              <a:spcBef>
                <a:spcPts val="0"/>
              </a:spcBef>
              <a:buSzPts val="1600"/>
            </a:pPr>
            <a:endParaRPr lang="pt-BR" sz="1000" dirty="0"/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pt-BR" sz="1000" dirty="0"/>
              <a:t>- Cotas: 20% para pessoas negras e 10% para pessoas indígenas.</a:t>
            </a:r>
          </a:p>
          <a:p>
            <a:pPr lvl="0" indent="0">
              <a:spcBef>
                <a:spcPts val="0"/>
              </a:spcBef>
              <a:buNone/>
            </a:pPr>
            <a:endParaRPr lang="pt-BR" sz="1000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57793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PRÓ-CARIOCA 2023  </a:t>
            </a:r>
            <a:r>
              <a:rPr lang="pt-BR" dirty="0"/>
              <a:t/>
            </a:r>
            <a:br>
              <a:rPr lang="pt-BR" dirty="0"/>
            </a:b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8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440099"/>
            <a:ext cx="82296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PRÓ-CARIOCA  2023 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tx1"/>
                </a:solidFill>
              </a:rPr>
              <a:t>CONSULTA PÚBLICA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0"/>
          <p:cNvSpPr txBox="1"/>
          <p:nvPr/>
        </p:nvSpPr>
        <p:spPr>
          <a:xfrm>
            <a:off x="1004825" y="2156100"/>
            <a:ext cx="7433700" cy="14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spcBef>
                <a:spcPts val="1000"/>
              </a:spcBef>
              <a:buSzPts val="1400"/>
              <a:buFont typeface="Calibri"/>
              <a:buChar char="●"/>
            </a:pPr>
            <a:r>
              <a:rPr lang="pt-BR" dirty="0"/>
              <a:t>Edital submetido a ampla Consulta Pública através do participa.rio  </a:t>
            </a:r>
            <a:endParaRPr lang="pt-BR" dirty="0" smtClean="0"/>
          </a:p>
          <a:p>
            <a:pPr marL="139700" lvl="0">
              <a:spcBef>
                <a:spcPts val="1000"/>
              </a:spcBef>
              <a:buSzPts val="1400"/>
            </a:pPr>
            <a:endParaRPr lang="pt-BR" dirty="0"/>
          </a:p>
          <a:p>
            <a:pPr marL="457200" lvl="0" indent="-317500">
              <a:spcBef>
                <a:spcPts val="1000"/>
              </a:spcBef>
              <a:buSzPts val="1400"/>
              <a:buFont typeface="Calibri"/>
              <a:buChar char="●"/>
            </a:pPr>
            <a:r>
              <a:rPr lang="pt-BR" dirty="0"/>
              <a:t>357 participações de entidades representativas do setor, pequenas e grandes empresas e pessoas físicas.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Base Prefeitura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1005</Words>
  <Application>Microsoft Office PowerPoint</Application>
  <PresentationFormat>Apresentação na tela (16:9)</PresentationFormat>
  <Paragraphs>163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Base Prefeitura</vt:lpstr>
      <vt:lpstr>SMC - 2024 Audiência Híbrida  Comissão de Finanças, Orçamento e Fiscalização Financeira</vt:lpstr>
      <vt:lpstr>BALANÇO 2021/2023</vt:lpstr>
      <vt:lpstr>RESULTADOS FOMENTO DIRETO      2021/2022 </vt:lpstr>
      <vt:lpstr>TERRITORIALIZAÇÃO 2021/2022 </vt:lpstr>
      <vt:lpstr>FOMENTO 2023  ORÇAMENTO  </vt:lpstr>
      <vt:lpstr>PRÓ-CARIOCA 2023   </vt:lpstr>
      <vt:lpstr>PRÓ-CARIOCA 2023   </vt:lpstr>
      <vt:lpstr>PRÓ-CARIOCA 2023   </vt:lpstr>
      <vt:lpstr>PRÓ-CARIOCA  2023   CONSULTA PÚBLICA  </vt:lpstr>
      <vt:lpstr>POLÍTICA NACIONAL ALDIR BLANC PNAB  2023  ORÇAMENTO  </vt:lpstr>
      <vt:lpstr>PRÓ-CARIOCA 2024</vt:lpstr>
      <vt:lpstr>PRÓ-CARIOCA 2024  ORÇAMENTO  </vt:lpstr>
      <vt:lpstr>ESCRITÓRIO DE PROJETOS   </vt:lpstr>
      <vt:lpstr>ESCRITÓRIO DE PROJETOS   </vt:lpstr>
      <vt:lpstr>OBRAS EM EXECUÇÃO  VALOR TOTAL: R$ 21 MILHÕES  </vt:lpstr>
      <vt:lpstr>OBRAS EM EXECUÇÃO  VALOR TOTAL: R$ 15 MILHÕES  </vt:lpstr>
      <vt:lpstr>OBRAS A SEREM LICITADAS EM 2024  VALOR TOTAL: R$ 44 MILHÕES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SMC - 2024 Audiência Híbrida  Comissão de Finanças, Orçamento e Fiscalização Financeira</dc:title>
  <dc:creator>Cheyenne Pereira de Souza Melo</dc:creator>
  <cp:lastModifiedBy>Cheyenne Pereira de Souza Melo</cp:lastModifiedBy>
  <cp:revision>29</cp:revision>
  <cp:lastPrinted>2023-11-08T17:12:46Z</cp:lastPrinted>
  <dcterms:modified xsi:type="dcterms:W3CDTF">2023-11-08T22:11:16Z</dcterms:modified>
</cp:coreProperties>
</file>