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19"/>
  </p:notesMasterIdLst>
  <p:sldIdLst>
    <p:sldId id="256" r:id="rId2"/>
    <p:sldId id="329" r:id="rId3"/>
    <p:sldId id="257" r:id="rId4"/>
    <p:sldId id="345" r:id="rId5"/>
    <p:sldId id="349" r:id="rId6"/>
    <p:sldId id="354" r:id="rId7"/>
    <p:sldId id="352" r:id="rId8"/>
    <p:sldId id="350" r:id="rId9"/>
    <p:sldId id="353" r:id="rId10"/>
    <p:sldId id="346" r:id="rId11"/>
    <p:sldId id="344" r:id="rId12"/>
    <p:sldId id="327" r:id="rId13"/>
    <p:sldId id="322" r:id="rId14"/>
    <p:sldId id="343" r:id="rId15"/>
    <p:sldId id="347" r:id="rId16"/>
    <p:sldId id="355" r:id="rId17"/>
    <p:sldId id="356" r:id="rId18"/>
  </p:sldIdLst>
  <p:sldSz cx="9144000" cy="5143500" type="screen16x9"/>
  <p:notesSz cx="6794500" cy="9906000"/>
  <p:embeddedFontLst>
    <p:embeddedFont>
      <p:font typeface="Antic" pitchFamily="2" charset="0"/>
      <p:regular r:id="rId20"/>
    </p:embeddedFont>
    <p:embeddedFont>
      <p:font typeface="Calibri" panose="020F0502020204030204" pitchFamily="34" charset="0"/>
      <p:regular r:id="rId21"/>
      <p:bold r:id="rId22"/>
      <p:italic r:id="rId23"/>
      <p:boldItalic r:id="rId24"/>
    </p:embeddedFont>
    <p:embeddedFont>
      <p:font typeface="Poppins" panose="020B0502040504020204" pitchFamily="34" charset="0"/>
      <p:regular r:id="rId25"/>
      <p:bold r:id="rId26"/>
      <p:italic r:id="rId27"/>
      <p:boldItalic r:id="rId28"/>
    </p:embeddedFont>
    <p:embeddedFont>
      <p:font typeface="Poppins Black" panose="020B0502040504020204" pitchFamily="34" charset="0"/>
      <p:bold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sael Saade Maia" initials="MSM" lastIdx="5" clrIdx="0">
    <p:extLst>
      <p:ext uri="{19B8F6BF-5375-455C-9EA6-DF929625EA0E}">
        <p15:presenceInfo xmlns:p15="http://schemas.microsoft.com/office/powerpoint/2012/main" userId="Misael Saade Ma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8DBF9E-0EAC-4DD2-9A44-1D1A7E9D300A}">
  <a:tblStyle styleId="{F18DBF9E-0EAC-4DD2-9A44-1D1A7E9D300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font" Target="fonts/font7.fntdata" /><Relationship Id="rId3" Type="http://schemas.openxmlformats.org/officeDocument/2006/relationships/slide" Target="slides/slide2.xml" /><Relationship Id="rId21" Type="http://schemas.openxmlformats.org/officeDocument/2006/relationships/font" Target="fonts/font2.fntdata" /><Relationship Id="rId34"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font" Target="fonts/font6.fntdata" /><Relationship Id="rId33"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font" Target="fonts/font1.fntdata" /><Relationship Id="rId29" Type="http://schemas.openxmlformats.org/officeDocument/2006/relationships/font" Target="fonts/font10.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font" Target="fonts/font5.fntdata" /><Relationship Id="rId32"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font" Target="fonts/font4.fntdata" /><Relationship Id="rId28" Type="http://schemas.openxmlformats.org/officeDocument/2006/relationships/font" Target="fonts/font9.fntdata" /><Relationship Id="rId10" Type="http://schemas.openxmlformats.org/officeDocument/2006/relationships/slide" Target="slides/slide9.xml" /><Relationship Id="rId19" Type="http://schemas.openxmlformats.org/officeDocument/2006/relationships/notesMaster" Target="notesMasters/notesMaster1.xml" /><Relationship Id="rId31" Type="http://schemas.openxmlformats.org/officeDocument/2006/relationships/commentAuthors" Target="commentAuthor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font" Target="fonts/font3.fntdata" /><Relationship Id="rId27" Type="http://schemas.openxmlformats.org/officeDocument/2006/relationships/font" Target="fonts/font8.fntdata" /><Relationship Id="rId30" Type="http://schemas.openxmlformats.org/officeDocument/2006/relationships/font" Target="fonts/font11.fntdata" /><Relationship Id="rId35" Type="http://schemas.openxmlformats.org/officeDocument/2006/relationships/tableStyles" Target="tableStyles.xml" /></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5-09T14:21:36.898" idx="3">
    <p:pos x="10" y="10"/>
    <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5-09T14:21:36.898" idx="5">
    <p:pos x="10" y="10"/>
    <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3-05-09T14:21:36.898" idx="1">
    <p:pos x="1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6838" y="742950"/>
            <a:ext cx="6602412"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450" y="4705351"/>
            <a:ext cx="5435600" cy="4457700"/>
          </a:xfrm>
          <a:prstGeom prst="rect">
            <a:avLst/>
          </a:prstGeom>
          <a:noFill/>
          <a:ln>
            <a:noFill/>
          </a:ln>
        </p:spPr>
        <p:txBody>
          <a:bodyPr spcFirstLastPara="1" wrap="square" lIns="92943" tIns="92943" rIns="92943" bIns="9294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456441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25c00c880e_0_2: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25c00c880e_0_2:notes"/>
          <p:cNvSpPr txBox="1">
            <a:spLocks noGrp="1"/>
          </p:cNvSpPr>
          <p:nvPr>
            <p:ph type="body" idx="1"/>
          </p:nvPr>
        </p:nvSpPr>
        <p:spPr>
          <a:xfrm>
            <a:off x="679450" y="4705351"/>
            <a:ext cx="5435600" cy="4457700"/>
          </a:xfrm>
          <a:prstGeom prst="rect">
            <a:avLst/>
          </a:prstGeom>
        </p:spPr>
        <p:txBody>
          <a:bodyPr spcFirstLastPara="1" wrap="square" lIns="92943" tIns="92943" rIns="92943" bIns="92943"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25d1781d78_2_19: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25d1781d78_2_19:notes"/>
          <p:cNvSpPr txBox="1">
            <a:spLocks noGrp="1"/>
          </p:cNvSpPr>
          <p:nvPr>
            <p:ph type="body" idx="1"/>
          </p:nvPr>
        </p:nvSpPr>
        <p:spPr>
          <a:xfrm>
            <a:off x="679450" y="4705351"/>
            <a:ext cx="5435600" cy="4457700"/>
          </a:xfrm>
          <a:prstGeom prst="rect">
            <a:avLst/>
          </a:prstGeom>
        </p:spPr>
        <p:txBody>
          <a:bodyPr spcFirstLastPara="1" wrap="square" lIns="92943" tIns="92943" rIns="92943" bIns="92943" anchor="t" anchorCtr="0">
            <a:noAutofit/>
          </a:bodyPr>
          <a:lstStyle/>
          <a:p>
            <a:pPr marL="0" indent="0">
              <a:buNone/>
            </a:pPr>
            <a:endParaRPr/>
          </a:p>
        </p:txBody>
      </p:sp>
    </p:spTree>
    <p:extLst>
      <p:ext uri="{BB962C8B-B14F-4D97-AF65-F5344CB8AC3E}">
        <p14:creationId xmlns:p14="http://schemas.microsoft.com/office/powerpoint/2010/main" val="1700278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25c00c880e_0_2: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25c00c880e_0_2:notes"/>
          <p:cNvSpPr txBox="1">
            <a:spLocks noGrp="1"/>
          </p:cNvSpPr>
          <p:nvPr>
            <p:ph type="body" idx="1"/>
          </p:nvPr>
        </p:nvSpPr>
        <p:spPr>
          <a:xfrm>
            <a:off x="679450" y="4705351"/>
            <a:ext cx="5435600" cy="4457700"/>
          </a:xfrm>
          <a:prstGeom prst="rect">
            <a:avLst/>
          </a:prstGeom>
        </p:spPr>
        <p:txBody>
          <a:bodyPr spcFirstLastPara="1" wrap="square" lIns="92943" tIns="92943" rIns="92943" bIns="92943" anchor="t" anchorCtr="0">
            <a:noAutofit/>
          </a:bodyPr>
          <a:lstStyle/>
          <a:p>
            <a:pPr marL="0" indent="0">
              <a:buNone/>
            </a:pPr>
            <a:endParaRPr/>
          </a:p>
        </p:txBody>
      </p:sp>
    </p:spTree>
    <p:extLst>
      <p:ext uri="{BB962C8B-B14F-4D97-AF65-F5344CB8AC3E}">
        <p14:creationId xmlns:p14="http://schemas.microsoft.com/office/powerpoint/2010/main" val="3799315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25c00c880e_0_2: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25c00c880e_0_2:notes"/>
          <p:cNvSpPr txBox="1">
            <a:spLocks noGrp="1"/>
          </p:cNvSpPr>
          <p:nvPr>
            <p:ph type="body" idx="1"/>
          </p:nvPr>
        </p:nvSpPr>
        <p:spPr>
          <a:xfrm>
            <a:off x="679450" y="4705351"/>
            <a:ext cx="5435600" cy="4457700"/>
          </a:xfrm>
          <a:prstGeom prst="rect">
            <a:avLst/>
          </a:prstGeom>
        </p:spPr>
        <p:txBody>
          <a:bodyPr spcFirstLastPara="1" wrap="square" lIns="92943" tIns="92943" rIns="92943" bIns="92943" anchor="t" anchorCtr="0">
            <a:noAutofit/>
          </a:bodyPr>
          <a:lstStyle/>
          <a:p>
            <a:pPr marL="0" indent="0">
              <a:buNone/>
            </a:pPr>
            <a:endParaRPr/>
          </a:p>
        </p:txBody>
      </p:sp>
    </p:spTree>
    <p:extLst>
      <p:ext uri="{BB962C8B-B14F-4D97-AF65-F5344CB8AC3E}">
        <p14:creationId xmlns:p14="http://schemas.microsoft.com/office/powerpoint/2010/main" val="2548860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25d1781d78_2_19: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25d1781d78_2_19:notes"/>
          <p:cNvSpPr txBox="1">
            <a:spLocks noGrp="1"/>
          </p:cNvSpPr>
          <p:nvPr>
            <p:ph type="body" idx="1"/>
          </p:nvPr>
        </p:nvSpPr>
        <p:spPr>
          <a:xfrm>
            <a:off x="679450" y="4705351"/>
            <a:ext cx="5435600" cy="4457700"/>
          </a:xfrm>
          <a:prstGeom prst="rect">
            <a:avLst/>
          </a:prstGeom>
        </p:spPr>
        <p:txBody>
          <a:bodyPr spcFirstLastPara="1" wrap="square" lIns="92943" tIns="92943" rIns="92943" bIns="92943" anchor="t" anchorCtr="0">
            <a:noAutofit/>
          </a:bodyPr>
          <a:lstStyle/>
          <a:p>
            <a:pPr marL="0" indent="0">
              <a:buNone/>
            </a:pPr>
            <a:endParaRPr/>
          </a:p>
        </p:txBody>
      </p:sp>
    </p:spTree>
    <p:extLst>
      <p:ext uri="{BB962C8B-B14F-4D97-AF65-F5344CB8AC3E}">
        <p14:creationId xmlns:p14="http://schemas.microsoft.com/office/powerpoint/2010/main" val="568508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25d1781d78_2_19: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25d1781d78_2_19:notes"/>
          <p:cNvSpPr txBox="1">
            <a:spLocks noGrp="1"/>
          </p:cNvSpPr>
          <p:nvPr>
            <p:ph type="body" idx="1"/>
          </p:nvPr>
        </p:nvSpPr>
        <p:spPr>
          <a:xfrm>
            <a:off x="679450" y="4705351"/>
            <a:ext cx="5435600" cy="4457700"/>
          </a:xfrm>
          <a:prstGeom prst="rect">
            <a:avLst/>
          </a:prstGeom>
        </p:spPr>
        <p:txBody>
          <a:bodyPr spcFirstLastPara="1" wrap="square" lIns="92943" tIns="92943" rIns="92943" bIns="92943" anchor="t" anchorCtr="0">
            <a:noAutofit/>
          </a:bodyPr>
          <a:lstStyle/>
          <a:p>
            <a:pPr marL="0" indent="0">
              <a:buNone/>
            </a:pPr>
            <a:endParaRPr/>
          </a:p>
        </p:txBody>
      </p:sp>
    </p:spTree>
    <p:extLst>
      <p:ext uri="{BB962C8B-B14F-4D97-AF65-F5344CB8AC3E}">
        <p14:creationId xmlns:p14="http://schemas.microsoft.com/office/powerpoint/2010/main" val="3553244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25c00c880e_0_2: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25c00c880e_0_2:notes"/>
          <p:cNvSpPr txBox="1">
            <a:spLocks noGrp="1"/>
          </p:cNvSpPr>
          <p:nvPr>
            <p:ph type="body" idx="1"/>
          </p:nvPr>
        </p:nvSpPr>
        <p:spPr>
          <a:xfrm>
            <a:off x="679450" y="4705351"/>
            <a:ext cx="5435600" cy="4457700"/>
          </a:xfrm>
          <a:prstGeom prst="rect">
            <a:avLst/>
          </a:prstGeom>
        </p:spPr>
        <p:txBody>
          <a:bodyPr spcFirstLastPara="1" wrap="square" lIns="92943" tIns="92943" rIns="92943" bIns="92943"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25d1781d78_2_19: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25d1781d78_2_19:notes"/>
          <p:cNvSpPr txBox="1">
            <a:spLocks noGrp="1"/>
          </p:cNvSpPr>
          <p:nvPr>
            <p:ph type="body" idx="1"/>
          </p:nvPr>
        </p:nvSpPr>
        <p:spPr>
          <a:xfrm>
            <a:off x="679450" y="4705351"/>
            <a:ext cx="5435600" cy="4457700"/>
          </a:xfrm>
          <a:prstGeom prst="rect">
            <a:avLst/>
          </a:prstGeom>
        </p:spPr>
        <p:txBody>
          <a:bodyPr spcFirstLastPara="1" wrap="square" lIns="92943" tIns="92943" rIns="92943" bIns="92943" anchor="t" anchorCtr="0">
            <a:noAutofit/>
          </a:bodyPr>
          <a:lstStyle/>
          <a:p>
            <a:pPr marL="0" indent="0">
              <a:buNone/>
            </a:pPr>
            <a:endParaRPr/>
          </a:p>
        </p:txBody>
      </p:sp>
    </p:spTree>
    <p:extLst>
      <p:ext uri="{BB962C8B-B14F-4D97-AF65-F5344CB8AC3E}">
        <p14:creationId xmlns:p14="http://schemas.microsoft.com/office/powerpoint/2010/main" val="1560547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20"/>
            <a:ext cx="7772400" cy="1102519"/>
          </a:xfrm>
        </p:spPr>
        <p:txBody>
          <a:bodyPr/>
          <a:lstStyle/>
          <a:p>
            <a:r>
              <a:rPr lang="pt-BR"/>
              <a:t>Clique para editar o título mestre</a:t>
            </a:r>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A2CC51F-878E-4691-828B-0039B1492D70}" type="datetimeFigureOut">
              <a:rPr lang="pt-BR" smtClean="0"/>
              <a:t>31/05/2023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7BE3D6-B8AF-400E-8D82-894FE8380435}" type="slidenum">
              <a:rPr lang="pt-BR" smtClean="0"/>
              <a:t>‹nº›</a:t>
            </a:fld>
            <a:endParaRPr lang="pt-BR"/>
          </a:p>
        </p:txBody>
      </p:sp>
    </p:spTree>
    <p:extLst>
      <p:ext uri="{BB962C8B-B14F-4D97-AF65-F5344CB8AC3E}">
        <p14:creationId xmlns:p14="http://schemas.microsoft.com/office/powerpoint/2010/main" val="259778132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A2CC51F-878E-4691-828B-0039B1492D70}" type="datetimeFigureOut">
              <a:rPr lang="pt-BR" smtClean="0"/>
              <a:t>31/05/2023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7BE3D6-B8AF-400E-8D82-894FE8380435}" type="slidenum">
              <a:rPr lang="pt-BR" smtClean="0"/>
              <a:t>‹nº›</a:t>
            </a:fld>
            <a:endParaRPr lang="pt-BR"/>
          </a:p>
        </p:txBody>
      </p:sp>
    </p:spTree>
    <p:extLst>
      <p:ext uri="{BB962C8B-B14F-4D97-AF65-F5344CB8AC3E}">
        <p14:creationId xmlns:p14="http://schemas.microsoft.com/office/powerpoint/2010/main" val="273196325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2"/>
            <a:ext cx="2057400" cy="329088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154782"/>
            <a:ext cx="6019800" cy="329088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A2CC51F-878E-4691-828B-0039B1492D70}" type="datetimeFigureOut">
              <a:rPr lang="pt-BR" smtClean="0"/>
              <a:t>31/05/2023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7BE3D6-B8AF-400E-8D82-894FE8380435}" type="slidenum">
              <a:rPr lang="pt-BR" smtClean="0"/>
              <a:t>‹nº›</a:t>
            </a:fld>
            <a:endParaRPr lang="pt-BR"/>
          </a:p>
        </p:txBody>
      </p:sp>
    </p:spTree>
    <p:extLst>
      <p:ext uri="{BB962C8B-B14F-4D97-AF65-F5344CB8AC3E}">
        <p14:creationId xmlns:p14="http://schemas.microsoft.com/office/powerpoint/2010/main" val="104067753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13" name="Google Shape;13;p2"/>
          <p:cNvSpPr txBox="1">
            <a:spLocks noGrp="1"/>
          </p:cNvSpPr>
          <p:nvPr>
            <p:ph type="ctrTitle"/>
          </p:nvPr>
        </p:nvSpPr>
        <p:spPr>
          <a:xfrm>
            <a:off x="713225" y="615188"/>
            <a:ext cx="3858900" cy="858300"/>
          </a:xfrm>
          <a:prstGeom prst="rect">
            <a:avLst/>
          </a:prstGeom>
        </p:spPr>
        <p:txBody>
          <a:bodyPr spcFirstLastPara="1" wrap="square" lIns="91425" tIns="91425" rIns="91425" bIns="91425" anchor="t" anchorCtr="0">
            <a:noAutofit/>
          </a:bodyPr>
          <a:lstStyle>
            <a:lvl1pPr lvl="0">
              <a:spcBef>
                <a:spcPts val="0"/>
              </a:spcBef>
              <a:spcAft>
                <a:spcPts val="0"/>
              </a:spcAft>
              <a:buSzPts val="5200"/>
              <a:buNone/>
              <a:defRPr sz="2300" b="1">
                <a:solidFill>
                  <a:schemeClr val="lt2"/>
                </a:solidFill>
                <a:latin typeface="Poppins"/>
                <a:ea typeface="Poppins"/>
                <a:cs typeface="Poppins"/>
                <a:sym typeface="Poppi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713225" y="3456525"/>
            <a:ext cx="2928300" cy="736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700">
                <a:solidFill>
                  <a:schemeClr val="dk1"/>
                </a:solidFill>
                <a:latin typeface="Antic"/>
                <a:ea typeface="Antic"/>
                <a:cs typeface="Antic"/>
                <a:sym typeface="Antic"/>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 name="Google Shape;15;p2"/>
          <p:cNvSpPr txBox="1">
            <a:spLocks noGrp="1"/>
          </p:cNvSpPr>
          <p:nvPr>
            <p:ph type="subTitle" idx="2"/>
          </p:nvPr>
        </p:nvSpPr>
        <p:spPr>
          <a:xfrm>
            <a:off x="6284125" y="682982"/>
            <a:ext cx="1725600" cy="4551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1800"/>
              <a:buNone/>
              <a:defRPr>
                <a:solidFill>
                  <a:schemeClr val="lt2"/>
                </a:solidFill>
                <a:latin typeface="Poppins Black"/>
                <a:ea typeface="Poppins Black"/>
                <a:cs typeface="Poppins Black"/>
                <a:sym typeface="Poppins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 name="Google Shape;16;p2"/>
          <p:cNvSpPr txBox="1">
            <a:spLocks noGrp="1"/>
          </p:cNvSpPr>
          <p:nvPr>
            <p:ph type="ctrTitle" idx="3"/>
          </p:nvPr>
        </p:nvSpPr>
        <p:spPr>
          <a:xfrm>
            <a:off x="713225" y="1967975"/>
            <a:ext cx="3858900" cy="13683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4100">
                <a:solidFill>
                  <a:schemeClr val="accent2"/>
                </a:solidFill>
                <a:latin typeface="Poppins Black"/>
                <a:ea typeface="Poppins Black"/>
                <a:cs typeface="Poppins Black"/>
                <a:sym typeface="Poppins Black"/>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A2CC51F-878E-4691-828B-0039B1492D70}" type="datetimeFigureOut">
              <a:rPr lang="pt-BR" smtClean="0"/>
              <a:t>31/05/2023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7BE3D6-B8AF-400E-8D82-894FE8380435}" type="slidenum">
              <a:rPr lang="pt-BR" smtClean="0"/>
              <a:t>‹nº›</a:t>
            </a:fld>
            <a:endParaRPr lang="pt-BR"/>
          </a:p>
        </p:txBody>
      </p:sp>
    </p:spTree>
    <p:extLst>
      <p:ext uri="{BB962C8B-B14F-4D97-AF65-F5344CB8AC3E}">
        <p14:creationId xmlns:p14="http://schemas.microsoft.com/office/powerpoint/2010/main" val="151394529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A2CC51F-878E-4691-828B-0039B1492D70}" type="datetimeFigureOut">
              <a:rPr lang="pt-BR" smtClean="0"/>
              <a:t>31/05/2023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7BE3D6-B8AF-400E-8D82-894FE8380435}" type="slidenum">
              <a:rPr lang="pt-BR" smtClean="0"/>
              <a:t>‹nº›</a:t>
            </a:fld>
            <a:endParaRPr lang="pt-BR"/>
          </a:p>
        </p:txBody>
      </p:sp>
    </p:spTree>
    <p:extLst>
      <p:ext uri="{BB962C8B-B14F-4D97-AF65-F5344CB8AC3E}">
        <p14:creationId xmlns:p14="http://schemas.microsoft.com/office/powerpoint/2010/main" val="226553313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A2CC51F-878E-4691-828B-0039B1492D70}" type="datetimeFigureOut">
              <a:rPr lang="pt-BR" smtClean="0"/>
              <a:t>31/05/2023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7BE3D6-B8AF-400E-8D82-894FE8380435}" type="slidenum">
              <a:rPr lang="pt-BR" smtClean="0"/>
              <a:t>‹nº›</a:t>
            </a:fld>
            <a:endParaRPr lang="pt-BR"/>
          </a:p>
        </p:txBody>
      </p:sp>
    </p:spTree>
    <p:extLst>
      <p:ext uri="{BB962C8B-B14F-4D97-AF65-F5344CB8AC3E}">
        <p14:creationId xmlns:p14="http://schemas.microsoft.com/office/powerpoint/2010/main" val="341536642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A2CC51F-878E-4691-828B-0039B1492D70}" type="datetimeFigureOut">
              <a:rPr lang="pt-BR" smtClean="0"/>
              <a:t>31/05/2023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57BE3D6-B8AF-400E-8D82-894FE8380435}" type="slidenum">
              <a:rPr lang="pt-BR" smtClean="0"/>
              <a:t>‹nº›</a:t>
            </a:fld>
            <a:endParaRPr lang="pt-BR"/>
          </a:p>
        </p:txBody>
      </p:sp>
    </p:spTree>
    <p:extLst>
      <p:ext uri="{BB962C8B-B14F-4D97-AF65-F5344CB8AC3E}">
        <p14:creationId xmlns:p14="http://schemas.microsoft.com/office/powerpoint/2010/main" val="212942671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A2CC51F-878E-4691-828B-0039B1492D70}" type="datetimeFigureOut">
              <a:rPr lang="pt-BR" smtClean="0"/>
              <a:t>31/05/2023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57BE3D6-B8AF-400E-8D82-894FE8380435}" type="slidenum">
              <a:rPr lang="pt-BR" smtClean="0"/>
              <a:t>‹nº›</a:t>
            </a:fld>
            <a:endParaRPr lang="pt-BR"/>
          </a:p>
        </p:txBody>
      </p:sp>
    </p:spTree>
    <p:extLst>
      <p:ext uri="{BB962C8B-B14F-4D97-AF65-F5344CB8AC3E}">
        <p14:creationId xmlns:p14="http://schemas.microsoft.com/office/powerpoint/2010/main" val="201237636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A2CC51F-878E-4691-828B-0039B1492D70}" type="datetimeFigureOut">
              <a:rPr lang="pt-BR" smtClean="0"/>
              <a:t>31/05/2023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57BE3D6-B8AF-400E-8D82-894FE8380435}" type="slidenum">
              <a:rPr lang="pt-BR" smtClean="0"/>
              <a:t>‹nº›</a:t>
            </a:fld>
            <a:endParaRPr lang="pt-BR"/>
          </a:p>
        </p:txBody>
      </p:sp>
    </p:spTree>
    <p:extLst>
      <p:ext uri="{BB962C8B-B14F-4D97-AF65-F5344CB8AC3E}">
        <p14:creationId xmlns:p14="http://schemas.microsoft.com/office/powerpoint/2010/main" val="12631663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3" y="204787"/>
            <a:ext cx="3008313" cy="871538"/>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A2CC51F-878E-4691-828B-0039B1492D70}" type="datetimeFigureOut">
              <a:rPr lang="pt-BR" smtClean="0"/>
              <a:t>31/05/2023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7BE3D6-B8AF-400E-8D82-894FE8380435}" type="slidenum">
              <a:rPr lang="pt-BR" smtClean="0"/>
              <a:t>‹nº›</a:t>
            </a:fld>
            <a:endParaRPr lang="pt-BR"/>
          </a:p>
        </p:txBody>
      </p:sp>
    </p:spTree>
    <p:extLst>
      <p:ext uri="{BB962C8B-B14F-4D97-AF65-F5344CB8AC3E}">
        <p14:creationId xmlns:p14="http://schemas.microsoft.com/office/powerpoint/2010/main" val="256546713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1"/>
            <a:ext cx="5486400" cy="425054"/>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A2CC51F-878E-4691-828B-0039B1492D70}" type="datetimeFigureOut">
              <a:rPr lang="pt-BR" smtClean="0"/>
              <a:t>31/05/2023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7BE3D6-B8AF-400E-8D82-894FE8380435}" type="slidenum">
              <a:rPr lang="pt-BR" smtClean="0"/>
              <a:t>‹nº›</a:t>
            </a:fld>
            <a:endParaRPr lang="pt-BR"/>
          </a:p>
        </p:txBody>
      </p:sp>
    </p:spTree>
    <p:extLst>
      <p:ext uri="{BB962C8B-B14F-4D97-AF65-F5344CB8AC3E}">
        <p14:creationId xmlns:p14="http://schemas.microsoft.com/office/powerpoint/2010/main" val="334091333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A2CC51F-878E-4691-828B-0039B1492D70}" type="datetimeFigureOut">
              <a:rPr lang="pt-BR" smtClean="0"/>
              <a:t>31/05/2023</a:t>
            </a:fld>
            <a:endParaRPr lang="pt-BR"/>
          </a:p>
        </p:txBody>
      </p:sp>
      <p:sp>
        <p:nvSpPr>
          <p:cNvPr id="5" name="Espaço Reservado para Rodapé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7BE3D6-B8AF-400E-8D82-894FE8380435}" type="slidenum">
              <a:rPr lang="pt-BR" smtClean="0"/>
              <a:t>‹nº›</a:t>
            </a:fld>
            <a:endParaRPr lang="pt-BR"/>
          </a:p>
        </p:txBody>
      </p:sp>
    </p:spTree>
    <p:extLst>
      <p:ext uri="{BB962C8B-B14F-4D97-AF65-F5344CB8AC3E}">
        <p14:creationId xmlns:p14="http://schemas.microsoft.com/office/powerpoint/2010/main" val="323685189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2.xml" /><Relationship Id="rId5" Type="http://schemas.openxmlformats.org/officeDocument/2006/relationships/image" Target="../media/image3.png" /><Relationship Id="rId4" Type="http://schemas.openxmlformats.org/officeDocument/2006/relationships/image" Target="../media/image2.png" /></Relationships>
</file>

<file path=ppt/slides/_rels/slide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6.xml" /></Relationships>
</file>

<file path=ppt/slides/_rels/slide1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6.xml" /><Relationship Id="rId1" Type="http://schemas.openxmlformats.org/officeDocument/2006/relationships/slideLayout" Target="../slideLayouts/slideLayout6.xml" /><Relationship Id="rId5" Type="http://schemas.openxmlformats.org/officeDocument/2006/relationships/image" Target="../media/image3.png" /><Relationship Id="rId4" Type="http://schemas.openxmlformats.org/officeDocument/2006/relationships/image" Target="../media/image2.png" /></Relationships>
</file>

<file path=ppt/slides/_rels/slide1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7.xml" /><Relationship Id="rId1" Type="http://schemas.openxmlformats.org/officeDocument/2006/relationships/slideLayout" Target="../slideLayouts/slideLayout12.xml" /><Relationship Id="rId6" Type="http://schemas.openxmlformats.org/officeDocument/2006/relationships/comments" Target="../comments/comment3.xml" /><Relationship Id="rId5" Type="http://schemas.openxmlformats.org/officeDocument/2006/relationships/image" Target="../media/image3.png" /><Relationship Id="rId4" Type="http://schemas.openxmlformats.org/officeDocument/2006/relationships/image" Target="../media/image2.png" /></Relationships>
</file>

<file path=ppt/slides/_rels/slide1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6.xml" /><Relationship Id="rId4" Type="http://schemas.openxmlformats.org/officeDocument/2006/relationships/image" Target="../media/image3.png" /></Relationships>
</file>

<file path=ppt/slides/_rels/slide1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6.xml" /></Relationships>
</file>

<file path=ppt/slides/_rels/slide15.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8.xml" /><Relationship Id="rId1" Type="http://schemas.openxmlformats.org/officeDocument/2006/relationships/slideLayout" Target="../slideLayouts/slideLayout6.xml" /><Relationship Id="rId5" Type="http://schemas.openxmlformats.org/officeDocument/2006/relationships/image" Target="../media/image3.png" /><Relationship Id="rId4" Type="http://schemas.openxmlformats.org/officeDocument/2006/relationships/image" Target="../media/image2.png" /></Relationships>
</file>

<file path=ppt/slides/_rels/slide1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6.xml" /><Relationship Id="rId4" Type="http://schemas.openxmlformats.org/officeDocument/2006/relationships/image" Target="../media/image3.png" /></Relationships>
</file>

<file path=ppt/slides/_rels/slide1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6.xml" /></Relationships>
</file>

<file path=ppt/slides/_rels/slide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4.png" /><Relationship Id="rId1" Type="http://schemas.openxmlformats.org/officeDocument/2006/relationships/slideLayout" Target="../slideLayouts/slideLayout1.xml" /><Relationship Id="rId5" Type="http://schemas.openxmlformats.org/officeDocument/2006/relationships/image" Target="../media/image3.png" /><Relationship Id="rId4" Type="http://schemas.openxmlformats.org/officeDocument/2006/relationships/image" Target="../media/image2.png" /></Relationships>
</file>

<file path=ppt/slides/_rels/slide3.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xml" /><Relationship Id="rId1" Type="http://schemas.openxmlformats.org/officeDocument/2006/relationships/slideLayout" Target="../slideLayouts/slideLayout6.xml" /><Relationship Id="rId5" Type="http://schemas.openxmlformats.org/officeDocument/2006/relationships/image" Target="../media/image3.png" /><Relationship Id="rId4" Type="http://schemas.openxmlformats.org/officeDocument/2006/relationships/image" Target="../media/image2.png" /></Relationships>
</file>

<file path=ppt/slides/_rels/slide4.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3.xml" /><Relationship Id="rId1" Type="http://schemas.openxmlformats.org/officeDocument/2006/relationships/slideLayout" Target="../slideLayouts/slideLayout12.xml" /><Relationship Id="rId6" Type="http://schemas.openxmlformats.org/officeDocument/2006/relationships/comments" Target="../comments/comment1.xml" /><Relationship Id="rId5" Type="http://schemas.openxmlformats.org/officeDocument/2006/relationships/image" Target="../media/image3.png" /><Relationship Id="rId4" Type="http://schemas.openxmlformats.org/officeDocument/2006/relationships/image" Target="../media/image2.png" /></Relationships>
</file>

<file path=ppt/slides/_rels/slide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6.xml" /><Relationship Id="rId4" Type="http://schemas.openxmlformats.org/officeDocument/2006/relationships/image" Target="../media/image3.png" /></Relationships>
</file>

<file path=ppt/slides/_rels/slide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6.xml" /></Relationships>
</file>

<file path=ppt/slides/_rels/slide7.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4.xml" /><Relationship Id="rId1" Type="http://schemas.openxmlformats.org/officeDocument/2006/relationships/slideLayout" Target="../slideLayouts/slideLayout12.xml" /><Relationship Id="rId6" Type="http://schemas.openxmlformats.org/officeDocument/2006/relationships/comments" Target="../comments/comment2.xml" /><Relationship Id="rId5" Type="http://schemas.openxmlformats.org/officeDocument/2006/relationships/image" Target="../media/image3.png" /><Relationship Id="rId4" Type="http://schemas.openxmlformats.org/officeDocument/2006/relationships/image" Target="../media/image2.png" /></Relationships>
</file>

<file path=ppt/slides/_rels/slide8.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5.xml" /><Relationship Id="rId1" Type="http://schemas.openxmlformats.org/officeDocument/2006/relationships/slideLayout" Target="../slideLayouts/slideLayout6.xml" /><Relationship Id="rId5" Type="http://schemas.openxmlformats.org/officeDocument/2006/relationships/image" Target="../media/image3.png" /><Relationship Id="rId4" Type="http://schemas.openxmlformats.org/officeDocument/2006/relationships/image" Target="../media/image2.png" /></Relationships>
</file>

<file path=ppt/slides/_rels/slide9.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6.xml" /><Relationship Id="rId4" Type="http://schemas.openxmlformats.org/officeDocument/2006/relationships/image" Target="../media/image3.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86" name="Imagem 85" descr="Padrão do plano de fundo&#10;&#10;Descrição gerada automaticamente">
            <a:extLst>
              <a:ext uri="{FF2B5EF4-FFF2-40B4-BE49-F238E27FC236}">
                <a16:creationId xmlns:a16="http://schemas.microsoft.com/office/drawing/2014/main" id="{8A818ACD-C5AF-40B3-8C89-78DC1D646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04154"/>
            <a:ext cx="9144000" cy="335560"/>
          </a:xfrm>
          <a:prstGeom prst="rect">
            <a:avLst/>
          </a:prstGeom>
        </p:spPr>
      </p:pic>
      <p:pic>
        <p:nvPicPr>
          <p:cNvPr id="87" name="Imagem 86" descr="Forma&#10;&#10;Descrição gerada automaticamente com confiança média">
            <a:extLst>
              <a:ext uri="{FF2B5EF4-FFF2-40B4-BE49-F238E27FC236}">
                <a16:creationId xmlns:a16="http://schemas.microsoft.com/office/drawing/2014/main" id="{413996CD-A6BB-4591-BD79-AC1775930E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8440" y="4784737"/>
            <a:ext cx="335560" cy="335560"/>
          </a:xfrm>
          <a:prstGeom prst="rect">
            <a:avLst/>
          </a:prstGeom>
        </p:spPr>
      </p:pic>
      <p:sp>
        <p:nvSpPr>
          <p:cNvPr id="88" name="Google Shape;326;p41"/>
          <p:cNvSpPr txBox="1">
            <a:spLocks/>
          </p:cNvSpPr>
          <p:nvPr/>
        </p:nvSpPr>
        <p:spPr>
          <a:xfrm>
            <a:off x="986403" y="270013"/>
            <a:ext cx="4039770" cy="501988"/>
          </a:xfrm>
          <a:prstGeom prst="rect">
            <a:avLst/>
          </a:prstGeom>
        </p:spPr>
        <p:txBody>
          <a:bodyPr spcFirstLastPara="1" vert="horz" wrap="square" lIns="91425" tIns="91425" rIns="91425" bIns="91425" rtlCol="0" anchor="t" anchorCtr="0">
            <a:noAutofit/>
          </a:bodyPr>
          <a:lstStyle>
            <a:lvl1pPr lvl="0" algn="ctr" defTabSz="914400" rtl="0" eaLnBrk="1" latinLnBrk="0" hangingPunct="1">
              <a:spcBef>
                <a:spcPts val="0"/>
              </a:spcBef>
              <a:spcAft>
                <a:spcPts val="0"/>
              </a:spcAft>
              <a:buSzPts val="5200"/>
              <a:buNone/>
              <a:defRPr sz="2300" b="1" kern="1200">
                <a:solidFill>
                  <a:schemeClr val="lt2"/>
                </a:solidFill>
                <a:latin typeface="Poppins"/>
                <a:ea typeface="Poppins"/>
                <a:cs typeface="Poppins"/>
                <a:sym typeface="Poppi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pPr>
              <a:buClrTx/>
              <a:buFontTx/>
            </a:pPr>
            <a:endParaRPr lang="pt-BR" sz="1800" dirty="0">
              <a:solidFill>
                <a:schemeClr val="tx2"/>
              </a:solidFill>
            </a:endParaRPr>
          </a:p>
        </p:txBody>
      </p:sp>
      <p:pic>
        <p:nvPicPr>
          <p:cNvPr id="6" name="Imagem 5"/>
          <p:cNvPicPr>
            <a:picLocks noChangeAspect="1"/>
          </p:cNvPicPr>
          <p:nvPr/>
        </p:nvPicPr>
        <p:blipFill>
          <a:blip r:embed="rId5"/>
          <a:stretch>
            <a:fillRect/>
          </a:stretch>
        </p:blipFill>
        <p:spPr>
          <a:xfrm>
            <a:off x="5745031" y="772001"/>
            <a:ext cx="2849217" cy="961917"/>
          </a:xfrm>
          <a:prstGeom prst="rect">
            <a:avLst/>
          </a:prstGeom>
        </p:spPr>
      </p:pic>
      <p:sp>
        <p:nvSpPr>
          <p:cNvPr id="9" name="Google Shape;326;p41"/>
          <p:cNvSpPr txBox="1">
            <a:spLocks noGrp="1"/>
          </p:cNvSpPr>
          <p:nvPr>
            <p:ph type="ctrTitle"/>
          </p:nvPr>
        </p:nvSpPr>
        <p:spPr>
          <a:xfrm>
            <a:off x="-390939" y="1051639"/>
            <a:ext cx="5200099" cy="632444"/>
          </a:xfrm>
          <a:prstGeom prst="rect">
            <a:avLst/>
          </a:prstGeom>
        </p:spPr>
        <p:txBody>
          <a:bodyPr spcFirstLastPara="1" wrap="square" lIns="91425" tIns="91425" rIns="91425" bIns="91425" anchor="t" anchorCtr="0">
            <a:noAutofit/>
          </a:bodyPr>
          <a:lstStyle/>
          <a:p>
            <a:pPr marL="90488" lvl="0" algn="r" rtl="0">
              <a:spcBef>
                <a:spcPts val="0"/>
              </a:spcBef>
              <a:spcAft>
                <a:spcPts val="0"/>
              </a:spcAft>
              <a:buNone/>
            </a:pPr>
            <a:r>
              <a:rPr lang="en" sz="2400" dirty="0">
                <a:solidFill>
                  <a:schemeClr val="tx2"/>
                </a:solidFill>
                <a:latin typeface="Cera Basic"/>
              </a:rPr>
              <a:t>Gabinete do Prefeito - GBP</a:t>
            </a:r>
            <a:endParaRPr sz="2400" dirty="0">
              <a:solidFill>
                <a:schemeClr val="tx2"/>
              </a:solidFill>
              <a:latin typeface="Cera Bas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443945" y="1054117"/>
            <a:ext cx="8289235" cy="857250"/>
          </a:xfrm>
          <a:solidFill>
            <a:schemeClr val="bg1"/>
          </a:solidFill>
          <a:ln cap="flat" algn="ctr">
            <a:solidFill>
              <a:schemeClr val="tx2">
                <a:lumMod val="75000"/>
              </a:schemeClr>
            </a:solidFill>
          </a:ln>
          <a:effectLst>
            <a:outerShdw blurRad="40000" dist="23000" dir="5400000" rotWithShape="0">
              <a:srgbClr val="000000">
                <a:alpha val="35000"/>
              </a:srgbClr>
            </a:outerShdw>
          </a:effectLst>
        </p:spPr>
        <p:txBody>
          <a:bodyPr>
            <a:noAutofit/>
          </a:bodyPr>
          <a:lstStyle/>
          <a:p>
            <a:pPr eaLnBrk="1" hangingPunct="1">
              <a:defRPr/>
            </a:pPr>
            <a:r>
              <a:rPr lang="pt-BR" sz="2200" b="1" dirty="0">
                <a:solidFill>
                  <a:schemeClr val="accent1">
                    <a:lumMod val="75000"/>
                  </a:schemeClr>
                </a:solidFill>
                <a:latin typeface="Arial" panose="020B0604020202020204" pitchFamily="34" charset="0"/>
                <a:cs typeface="Arial" panose="020B0604020202020204" pitchFamily="34" charset="0"/>
              </a:rPr>
              <a:t>Execução Orçamentária das Ações – 1º Quadrimestre /2023</a:t>
            </a:r>
          </a:p>
        </p:txBody>
      </p:sp>
      <p:graphicFrame>
        <p:nvGraphicFramePr>
          <p:cNvPr id="5" name="Group 405"/>
          <p:cNvGraphicFramePr>
            <a:graphicFrameLocks noGrp="1"/>
          </p:cNvGraphicFramePr>
          <p:nvPr>
            <p:extLst>
              <p:ext uri="{D42A27DB-BD31-4B8C-83A1-F6EECF244321}">
                <p14:modId xmlns:p14="http://schemas.microsoft.com/office/powerpoint/2010/main" val="1063287554"/>
              </p:ext>
            </p:extLst>
          </p:nvPr>
        </p:nvGraphicFramePr>
        <p:xfrm>
          <a:off x="702361" y="2545396"/>
          <a:ext cx="7772401" cy="1219200"/>
        </p:xfrm>
        <a:graphic>
          <a:graphicData uri="http://schemas.openxmlformats.org/drawingml/2006/table">
            <a:tbl>
              <a:tblPr/>
              <a:tblGrid>
                <a:gridCol w="3173914">
                  <a:extLst>
                    <a:ext uri="{9D8B030D-6E8A-4147-A177-3AD203B41FA5}">
                      <a16:colId xmlns:a16="http://schemas.microsoft.com/office/drawing/2014/main" val="20000"/>
                    </a:ext>
                  </a:extLst>
                </a:gridCol>
                <a:gridCol w="1554516">
                  <a:extLst>
                    <a:ext uri="{9D8B030D-6E8A-4147-A177-3AD203B41FA5}">
                      <a16:colId xmlns:a16="http://schemas.microsoft.com/office/drawing/2014/main" val="2181197677"/>
                    </a:ext>
                  </a:extLst>
                </a:gridCol>
                <a:gridCol w="1606023">
                  <a:extLst>
                    <a:ext uri="{9D8B030D-6E8A-4147-A177-3AD203B41FA5}">
                      <a16:colId xmlns:a16="http://schemas.microsoft.com/office/drawing/2014/main" val="20001"/>
                    </a:ext>
                  </a:extLst>
                </a:gridCol>
                <a:gridCol w="1437948">
                  <a:extLst>
                    <a:ext uri="{9D8B030D-6E8A-4147-A177-3AD203B41FA5}">
                      <a16:colId xmlns:a16="http://schemas.microsoft.com/office/drawing/2014/main" val="20002"/>
                    </a:ext>
                  </a:extLst>
                </a:gridCol>
              </a:tblGrid>
              <a:tr h="650443">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pt-BR" sz="1200" b="1" i="0" u="none" strike="noStrike" cap="none" normalizeH="0" baseline="0" dirty="0">
                          <a:ln>
                            <a:noFill/>
                          </a:ln>
                          <a:solidFill>
                            <a:schemeClr val="accent1">
                              <a:lumMod val="75000"/>
                            </a:schemeClr>
                          </a:solidFill>
                          <a:effectLst/>
                          <a:latin typeface="Calibri" pitchFamily="34" charset="0"/>
                        </a:rPr>
                        <a:t>Ação</a:t>
                      </a:r>
                    </a:p>
                  </a:txBody>
                  <a:tcPr marL="91428" marR="91428" marT="45716" marB="45716" anchor="ctr" horzOverflow="overflow">
                    <a:lnL w="1905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pt-BR" sz="1200" b="1" i="0" u="none" strike="noStrike" kern="1200" cap="none" normalizeH="0" baseline="0" dirty="0">
                          <a:ln>
                            <a:noFill/>
                          </a:ln>
                          <a:solidFill>
                            <a:schemeClr val="tx2"/>
                          </a:solidFill>
                          <a:effectLst/>
                          <a:latin typeface="Calibri" pitchFamily="34" charset="0"/>
                          <a:ea typeface="+mn-ea"/>
                          <a:cs typeface="+mn-cs"/>
                        </a:rPr>
                        <a:t>Dotação</a:t>
                      </a:r>
                    </a:p>
                  </a:txBody>
                  <a:tcPr marL="91428" marR="91428"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pt-BR" sz="1200" b="1" i="0" u="none" strike="noStrike" cap="none" normalizeH="0" baseline="0" dirty="0">
                          <a:ln>
                            <a:noFill/>
                          </a:ln>
                          <a:solidFill>
                            <a:schemeClr val="accent1">
                              <a:lumMod val="75000"/>
                            </a:schemeClr>
                          </a:solidFill>
                          <a:effectLst/>
                          <a:latin typeface="Calibri" pitchFamily="34" charset="0"/>
                        </a:rPr>
                        <a:t>Empenhado</a:t>
                      </a:r>
                    </a:p>
                  </a:txBody>
                  <a:tcPr marL="91428" marR="91428"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pt-BR" sz="1200" b="1" i="0" u="none" strike="noStrike" cap="none" normalizeH="0" baseline="0" dirty="0">
                          <a:ln>
                            <a:noFill/>
                          </a:ln>
                          <a:solidFill>
                            <a:schemeClr val="accent1">
                              <a:lumMod val="75000"/>
                            </a:schemeClr>
                          </a:solidFill>
                          <a:effectLst/>
                          <a:latin typeface="Calibri" pitchFamily="34" charset="0"/>
                        </a:rPr>
                        <a:t>Liquidado</a:t>
                      </a:r>
                    </a:p>
                  </a:txBody>
                  <a:tcPr marL="91428" marR="91428" marT="45716" marB="45716" anchor="ctr" horzOverflow="overflow">
                    <a:lnL w="12700" cap="flat" cmpd="sng" algn="ctr">
                      <a:solidFill>
                        <a:schemeClr val="tx1"/>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0"/>
                  </a:ext>
                </a:extLst>
              </a:tr>
              <a:tr h="568757">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pt-BR" sz="1200" b="1" i="0" u="none" strike="noStrike" cap="none" normalizeH="0" baseline="0" dirty="0">
                          <a:ln>
                            <a:noFill/>
                          </a:ln>
                          <a:solidFill>
                            <a:schemeClr val="tx2"/>
                          </a:solidFill>
                          <a:effectLst/>
                          <a:latin typeface="Calibri" pitchFamily="34" charset="0"/>
                        </a:rPr>
                        <a:t>Ação 2934 – Multiplicação da Filosofia de Proteção e Defesa Civil</a:t>
                      </a:r>
                    </a:p>
                  </a:txBody>
                  <a:tcPr marL="91428" marR="91428" marT="45716" marB="45716" anchor="ctr"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charset="0"/>
                        <a:buNone/>
                        <a:tabLst/>
                      </a:pPr>
                      <a:r>
                        <a:rPr kumimoji="0" lang="pt-BR" sz="1200" b="1" i="0" u="none" strike="noStrike" cap="none" normalizeH="0" baseline="0" dirty="0">
                          <a:ln>
                            <a:noFill/>
                          </a:ln>
                          <a:solidFill>
                            <a:schemeClr val="tx2"/>
                          </a:solidFill>
                          <a:effectLst/>
                          <a:latin typeface="Calibri" pitchFamily="34" charset="0"/>
                        </a:rPr>
                        <a:t>1.000</a:t>
                      </a:r>
                    </a:p>
                  </a:txBody>
                  <a:tcPr marL="91428" marR="91428" marT="45716" marB="45716" anchor="ctr"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charset="0"/>
                        <a:buNone/>
                        <a:tabLst/>
                      </a:pPr>
                      <a:r>
                        <a:rPr kumimoji="0" lang="pt-BR" sz="1200" b="1" i="0" u="none" strike="noStrike" cap="none" normalizeH="0" baseline="0" dirty="0">
                          <a:ln>
                            <a:noFill/>
                          </a:ln>
                          <a:solidFill>
                            <a:schemeClr val="tx2"/>
                          </a:solidFill>
                          <a:effectLst/>
                          <a:latin typeface="Calibri" pitchFamily="34" charset="0"/>
                        </a:rPr>
                        <a:t>0</a:t>
                      </a:r>
                    </a:p>
                  </a:txBody>
                  <a:tcPr marL="91428" marR="91428" marT="45716" marB="45716" anchor="ctr"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charset="0"/>
                        <a:buNone/>
                        <a:tabLst/>
                      </a:pPr>
                      <a:r>
                        <a:rPr kumimoji="0" lang="pt-BR" sz="1200" b="1" i="0" u="none" strike="noStrike" cap="none" normalizeH="0" baseline="0" dirty="0">
                          <a:ln>
                            <a:noFill/>
                          </a:ln>
                          <a:solidFill>
                            <a:schemeClr val="tx2"/>
                          </a:solidFill>
                          <a:effectLst/>
                          <a:latin typeface="Calibri" pitchFamily="34" charset="0"/>
                        </a:rPr>
                        <a:t>0</a:t>
                      </a:r>
                    </a:p>
                  </a:txBody>
                  <a:tcPr marL="91428" marR="91428" marT="45716" marB="45716" anchor="ctr"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49494520"/>
                  </a:ext>
                </a:extLst>
              </a:tr>
            </a:tbl>
          </a:graphicData>
        </a:graphic>
      </p:graphicFrame>
      <p:pic>
        <p:nvPicPr>
          <p:cNvPr id="6" name="Imagem 5"/>
          <p:cNvPicPr>
            <a:picLocks noChangeAspect="1"/>
          </p:cNvPicPr>
          <p:nvPr/>
        </p:nvPicPr>
        <p:blipFill>
          <a:blip r:embed="rId2"/>
          <a:stretch>
            <a:fillRect/>
          </a:stretch>
        </p:blipFill>
        <p:spPr>
          <a:xfrm>
            <a:off x="6763524" y="73332"/>
            <a:ext cx="2380476" cy="688006"/>
          </a:xfrm>
          <a:prstGeom prst="rect">
            <a:avLst/>
          </a:prstGeom>
        </p:spPr>
      </p:pic>
      <p:sp>
        <p:nvSpPr>
          <p:cNvPr id="7" name="Google Shape;414;p42"/>
          <p:cNvSpPr txBox="1"/>
          <p:nvPr/>
        </p:nvSpPr>
        <p:spPr>
          <a:xfrm>
            <a:off x="649822" y="2169795"/>
            <a:ext cx="3060788" cy="375601"/>
          </a:xfrm>
          <a:prstGeom prst="rect">
            <a:avLst/>
          </a:prstGeom>
          <a:noFill/>
          <a:ln>
            <a:noFill/>
          </a:ln>
        </p:spPr>
        <p:txBody>
          <a:bodyPr spcFirstLastPara="1" wrap="square" lIns="91425" tIns="91425" rIns="91425" bIns="91425" anchor="t" anchorCtr="0">
            <a:noAutofit/>
          </a:bodyPr>
          <a:lstStyle/>
          <a:p>
            <a:pPr marL="0" lvl="0" indent="0">
              <a:buFont typeface="Arial"/>
              <a:buNone/>
            </a:pPr>
            <a:r>
              <a:rPr lang="pt-BR" sz="1200" dirty="0">
                <a:solidFill>
                  <a:schemeClr val="tx2">
                    <a:lumMod val="75000"/>
                  </a:schemeClr>
                </a:solidFill>
                <a:sym typeface="Antic"/>
              </a:rPr>
              <a:t>Subsecretaria de Proteção e Defesa Civil</a:t>
            </a:r>
            <a:endParaRPr sz="1200" dirty="0">
              <a:solidFill>
                <a:schemeClr val="tx2">
                  <a:lumMod val="75000"/>
                </a:schemeClr>
              </a:solidFill>
              <a:sym typeface="Antic"/>
            </a:endParaRPr>
          </a:p>
        </p:txBody>
      </p:sp>
    </p:spTree>
    <p:extLst>
      <p:ext uri="{BB962C8B-B14F-4D97-AF65-F5344CB8AC3E}">
        <p14:creationId xmlns:p14="http://schemas.microsoft.com/office/powerpoint/2010/main" val="1627514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2"/>
          <p:cNvSpPr txBox="1">
            <a:spLocks noGrp="1"/>
          </p:cNvSpPr>
          <p:nvPr>
            <p:ph type="title"/>
          </p:nvPr>
        </p:nvSpPr>
        <p:spPr>
          <a:xfrm>
            <a:off x="447191" y="873948"/>
            <a:ext cx="8249618" cy="477956"/>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000" b="1" dirty="0">
                <a:solidFill>
                  <a:schemeClr val="tx2"/>
                </a:solidFill>
                <a:latin typeface="Cera Basic"/>
              </a:rPr>
              <a:t>PRINCIPAIS PROGRAMAS E AÇÕES PARA O EXERCÍCIO DE 2024</a:t>
            </a:r>
            <a:endParaRPr sz="2000" b="1" dirty="0">
              <a:solidFill>
                <a:schemeClr val="tx2"/>
              </a:solidFill>
              <a:latin typeface="Cera Basic"/>
            </a:endParaRPr>
          </a:p>
        </p:txBody>
      </p:sp>
      <p:sp>
        <p:nvSpPr>
          <p:cNvPr id="413" name="Google Shape;413;p42"/>
          <p:cNvSpPr txBox="1"/>
          <p:nvPr/>
        </p:nvSpPr>
        <p:spPr>
          <a:xfrm>
            <a:off x="635834" y="3048797"/>
            <a:ext cx="7965447" cy="1425583"/>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91425" rIns="0" bIns="91425" anchor="t" anchorCtr="0">
            <a:noAutofit/>
          </a:bodyPr>
          <a:lstStyle/>
          <a:p>
            <a:pPr marL="0" lvl="0" indent="0">
              <a:buFont typeface="Arial"/>
              <a:buNone/>
            </a:pPr>
            <a:r>
              <a:rPr lang="pt-BR" sz="1200" b="1" u="sng" dirty="0">
                <a:solidFill>
                  <a:schemeClr val="tx2">
                    <a:lumMod val="75000"/>
                  </a:schemeClr>
                </a:solidFill>
                <a:sym typeface="Antic"/>
              </a:rPr>
              <a:t>Ação 2904 </a:t>
            </a:r>
            <a:r>
              <a:rPr lang="pt-BR" sz="1200" b="1" dirty="0">
                <a:solidFill>
                  <a:schemeClr val="tx2">
                    <a:lumMod val="75000"/>
                  </a:schemeClr>
                </a:solidFill>
                <a:sym typeface="Antic"/>
              </a:rPr>
              <a:t>– Projeção Internacional da Cidade</a:t>
            </a:r>
          </a:p>
          <a:p>
            <a:pPr marL="0" lvl="0" indent="0">
              <a:buFont typeface="Arial"/>
              <a:buNone/>
            </a:pPr>
            <a:endParaRPr lang="pt-BR" sz="1200" b="1" dirty="0">
              <a:solidFill>
                <a:schemeClr val="tx2">
                  <a:lumMod val="75000"/>
                </a:schemeClr>
              </a:solidFill>
              <a:sym typeface="Antic"/>
            </a:endParaRPr>
          </a:p>
          <a:p>
            <a:pPr lvl="0"/>
            <a:r>
              <a:rPr lang="pt-BR" sz="1200" b="1" u="sng" dirty="0">
                <a:solidFill>
                  <a:schemeClr val="accent1">
                    <a:lumMod val="50000"/>
                  </a:schemeClr>
                </a:solidFill>
                <a:sym typeface="Antic"/>
              </a:rPr>
              <a:t>Objetivo</a:t>
            </a:r>
            <a:r>
              <a:rPr lang="pt-BR" sz="1200" b="1" dirty="0">
                <a:solidFill>
                  <a:schemeClr val="accent1">
                    <a:lumMod val="50000"/>
                  </a:schemeClr>
                </a:solidFill>
                <a:sym typeface="Antic"/>
              </a:rPr>
              <a:t>: </a:t>
            </a:r>
            <a:r>
              <a:rPr lang="pt-BR" sz="1200" b="1" dirty="0">
                <a:solidFill>
                  <a:schemeClr val="accent1">
                    <a:lumMod val="50000"/>
                  </a:schemeClr>
                </a:solidFill>
              </a:rPr>
              <a:t>Liderar encontros internacionais de articulação política, tornando-se referência ao organizar reuniões, e sistematizar a incidência do Rio de Janeiro em negociações globais de interesse, ampliando a projeção da cidade como ator político global, bem como elaborar e comunicar nova marca conceitual para a Cidade, que ultrapasse a visão da paisagem, da história politica e dos grandes eventos, incluindo uma visão da sustentabilidade, resiliência, inclusão e outros aspectos das políticas públicas municipais.</a:t>
            </a:r>
            <a:endParaRPr sz="1200" b="1" dirty="0">
              <a:solidFill>
                <a:schemeClr val="accent1">
                  <a:lumMod val="50000"/>
                </a:schemeClr>
              </a:solidFill>
              <a:sym typeface="Antic"/>
            </a:endParaRPr>
          </a:p>
        </p:txBody>
      </p:sp>
      <p:sp>
        <p:nvSpPr>
          <p:cNvPr id="414" name="Google Shape;414;p42"/>
          <p:cNvSpPr txBox="1"/>
          <p:nvPr/>
        </p:nvSpPr>
        <p:spPr>
          <a:xfrm>
            <a:off x="707875" y="4141575"/>
            <a:ext cx="3000000" cy="46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500" dirty="0">
              <a:solidFill>
                <a:schemeClr val="dk1"/>
              </a:solidFill>
              <a:latin typeface="Antic"/>
              <a:ea typeface="Antic"/>
              <a:cs typeface="Antic"/>
              <a:sym typeface="Antic"/>
            </a:endParaRPr>
          </a:p>
        </p:txBody>
      </p:sp>
      <p:sp>
        <p:nvSpPr>
          <p:cNvPr id="415" name="Google Shape;415;p42"/>
          <p:cNvSpPr txBox="1"/>
          <p:nvPr/>
        </p:nvSpPr>
        <p:spPr>
          <a:xfrm>
            <a:off x="5134715" y="4141575"/>
            <a:ext cx="3258900" cy="46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600" b="1" dirty="0">
              <a:solidFill>
                <a:schemeClr val="dk1"/>
              </a:solidFill>
              <a:latin typeface="Antic"/>
              <a:ea typeface="Antic"/>
              <a:cs typeface="Antic"/>
              <a:sym typeface="Antic"/>
            </a:endParaRPr>
          </a:p>
        </p:txBody>
      </p:sp>
      <p:pic>
        <p:nvPicPr>
          <p:cNvPr id="7" name="Imagem 6" descr="Padrão do plano de fundo&#10;&#10;Descrição gerada automaticamente">
            <a:extLst>
              <a:ext uri="{FF2B5EF4-FFF2-40B4-BE49-F238E27FC236}">
                <a16:creationId xmlns:a16="http://schemas.microsoft.com/office/drawing/2014/main" id="{8A818ACD-C5AF-40B3-8C89-78DC1D646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04154"/>
            <a:ext cx="9144000" cy="335560"/>
          </a:xfrm>
          <a:prstGeom prst="rect">
            <a:avLst/>
          </a:prstGeom>
        </p:spPr>
      </p:pic>
      <p:pic>
        <p:nvPicPr>
          <p:cNvPr id="8" name="Imagem 7" descr="Forma&#10;&#10;Descrição gerada automaticamente com confiança média">
            <a:extLst>
              <a:ext uri="{FF2B5EF4-FFF2-40B4-BE49-F238E27FC236}">
                <a16:creationId xmlns:a16="http://schemas.microsoft.com/office/drawing/2014/main" id="{413996CD-A6BB-4591-BD79-AC1775930E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0125" y="4804154"/>
            <a:ext cx="335560" cy="335560"/>
          </a:xfrm>
          <a:prstGeom prst="rect">
            <a:avLst/>
          </a:prstGeom>
        </p:spPr>
      </p:pic>
      <p:sp>
        <p:nvSpPr>
          <p:cNvPr id="10" name="CaixaDeTexto 9"/>
          <p:cNvSpPr txBox="1"/>
          <p:nvPr/>
        </p:nvSpPr>
        <p:spPr>
          <a:xfrm>
            <a:off x="7660371" y="-6626"/>
            <a:ext cx="1465462" cy="230832"/>
          </a:xfrm>
          <a:prstGeom prst="rect">
            <a:avLst/>
          </a:prstGeom>
          <a:noFill/>
        </p:spPr>
        <p:txBody>
          <a:bodyPr wrap="square" rtlCol="0">
            <a:spAutoFit/>
          </a:bodyPr>
          <a:lstStyle/>
          <a:p>
            <a:r>
              <a:rPr lang="pt-BR" sz="900" dirty="0"/>
              <a:t>Inserir logo da Secretaria</a:t>
            </a:r>
          </a:p>
        </p:txBody>
      </p:sp>
      <p:pic>
        <p:nvPicPr>
          <p:cNvPr id="13" name="Imagem 12"/>
          <p:cNvPicPr>
            <a:picLocks noChangeAspect="1"/>
          </p:cNvPicPr>
          <p:nvPr/>
        </p:nvPicPr>
        <p:blipFill>
          <a:blip r:embed="rId5"/>
          <a:stretch>
            <a:fillRect/>
          </a:stretch>
        </p:blipFill>
        <p:spPr>
          <a:xfrm>
            <a:off x="6692348" y="47490"/>
            <a:ext cx="2433485" cy="708514"/>
          </a:xfrm>
          <a:prstGeom prst="rect">
            <a:avLst/>
          </a:prstGeom>
        </p:spPr>
      </p:pic>
      <p:sp>
        <p:nvSpPr>
          <p:cNvPr id="14" name="Retângulo 13"/>
          <p:cNvSpPr/>
          <p:nvPr/>
        </p:nvSpPr>
        <p:spPr>
          <a:xfrm>
            <a:off x="635834" y="1682036"/>
            <a:ext cx="7965447" cy="123110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pt-BR" sz="1200" b="1" u="sng" dirty="0">
                <a:solidFill>
                  <a:schemeClr val="tx2">
                    <a:lumMod val="75000"/>
                  </a:schemeClr>
                </a:solidFill>
              </a:rPr>
              <a:t>Programa 0636 </a:t>
            </a:r>
            <a:r>
              <a:rPr lang="pt-BR" sz="1200" b="1" dirty="0">
                <a:solidFill>
                  <a:schemeClr val="tx2">
                    <a:lumMod val="75000"/>
                  </a:schemeClr>
                </a:solidFill>
              </a:rPr>
              <a:t>– Rio Internacional</a:t>
            </a:r>
          </a:p>
          <a:p>
            <a:endParaRPr lang="pt-BR" sz="1200" b="1" dirty="0">
              <a:solidFill>
                <a:schemeClr val="tx2">
                  <a:lumMod val="75000"/>
                </a:schemeClr>
              </a:solidFill>
            </a:endParaRPr>
          </a:p>
          <a:p>
            <a:r>
              <a:rPr lang="pt-BR" sz="1200" b="1" u="sng" dirty="0">
                <a:solidFill>
                  <a:schemeClr val="accent1">
                    <a:lumMod val="50000"/>
                  </a:schemeClr>
                </a:solidFill>
              </a:rPr>
              <a:t>Objetivo</a:t>
            </a:r>
            <a:r>
              <a:rPr lang="pt-BR" dirty="0"/>
              <a:t>: </a:t>
            </a:r>
            <a:r>
              <a:rPr lang="pt-BR" sz="1200" b="1" dirty="0">
                <a:solidFill>
                  <a:schemeClr val="accent1">
                    <a:lumMod val="50000"/>
                  </a:schemeClr>
                </a:solidFill>
              </a:rPr>
              <a:t>Ampliar a influência da Prefeitura do Rio de Janeiro em negociações internacionais, bem como a projeção internacional da cidade, seus projetos e iniciativas, de forma a reposicionar a cidade como referência em políticas públicas subnacionais, além de fortalecer e sistematizar as ações de cooperação internacional com cidades e países estrangeiros, áreas internacionais de cidades brasileiras e organizações internacionais.</a:t>
            </a:r>
            <a:endParaRPr lang="pt-BR" dirty="0"/>
          </a:p>
        </p:txBody>
      </p:sp>
      <p:sp>
        <p:nvSpPr>
          <p:cNvPr id="3" name="CaixaDeTexto 2"/>
          <p:cNvSpPr txBox="1"/>
          <p:nvPr/>
        </p:nvSpPr>
        <p:spPr>
          <a:xfrm>
            <a:off x="542223" y="1404679"/>
            <a:ext cx="5331331" cy="276999"/>
          </a:xfrm>
          <a:prstGeom prst="rect">
            <a:avLst/>
          </a:prstGeom>
          <a:noFill/>
        </p:spPr>
        <p:txBody>
          <a:bodyPr wrap="square" rtlCol="0">
            <a:spAutoFit/>
          </a:bodyPr>
          <a:lstStyle/>
          <a:p>
            <a:r>
              <a:rPr lang="pt-BR" sz="1200" dirty="0">
                <a:solidFill>
                  <a:schemeClr val="tx2">
                    <a:lumMod val="75000"/>
                  </a:schemeClr>
                </a:solidFill>
              </a:rPr>
              <a:t>Coordenadoria Geral de Relações Internacionais e Cooperação</a:t>
            </a:r>
          </a:p>
        </p:txBody>
      </p:sp>
    </p:spTree>
    <p:extLst>
      <p:ext uri="{BB962C8B-B14F-4D97-AF65-F5344CB8AC3E}">
        <p14:creationId xmlns:p14="http://schemas.microsoft.com/office/powerpoint/2010/main" val="2974825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8" name="Google Shape;328;p41"/>
          <p:cNvSpPr txBox="1">
            <a:spLocks noGrp="1"/>
          </p:cNvSpPr>
          <p:nvPr>
            <p:ph type="subTitle" idx="1"/>
          </p:nvPr>
        </p:nvSpPr>
        <p:spPr>
          <a:xfrm>
            <a:off x="614645" y="603848"/>
            <a:ext cx="7914707" cy="524381"/>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400" b="1" dirty="0">
                <a:solidFill>
                  <a:schemeClr val="tx2"/>
                </a:solidFill>
                <a:latin typeface="Cera Basic"/>
              </a:rPr>
              <a:t>PROGRAMAS COM ÍNDICE DE REFERÊNCIA</a:t>
            </a:r>
            <a:endParaRPr sz="2400" b="1" dirty="0">
              <a:solidFill>
                <a:schemeClr val="tx2"/>
              </a:solidFill>
              <a:latin typeface="Cera Basic"/>
            </a:endParaRPr>
          </a:p>
        </p:txBody>
      </p:sp>
      <p:pic>
        <p:nvPicPr>
          <p:cNvPr id="86" name="Imagem 85" descr="Padrão do plano de fundo&#10;&#10;Descrição gerada automaticamente">
            <a:extLst>
              <a:ext uri="{FF2B5EF4-FFF2-40B4-BE49-F238E27FC236}">
                <a16:creationId xmlns:a16="http://schemas.microsoft.com/office/drawing/2014/main" id="{8A818ACD-C5AF-40B3-8C89-78DC1D646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04154"/>
            <a:ext cx="9144000" cy="335560"/>
          </a:xfrm>
          <a:prstGeom prst="rect">
            <a:avLst/>
          </a:prstGeom>
        </p:spPr>
      </p:pic>
      <p:pic>
        <p:nvPicPr>
          <p:cNvPr id="87" name="Imagem 86" descr="Forma&#10;&#10;Descrição gerada automaticamente com confiança média">
            <a:extLst>
              <a:ext uri="{FF2B5EF4-FFF2-40B4-BE49-F238E27FC236}">
                <a16:creationId xmlns:a16="http://schemas.microsoft.com/office/drawing/2014/main" id="{413996CD-A6BB-4591-BD79-AC1775930E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8440" y="4784737"/>
            <a:ext cx="335560" cy="335560"/>
          </a:xfrm>
          <a:prstGeom prst="rect">
            <a:avLst/>
          </a:prstGeom>
        </p:spPr>
      </p:pic>
      <p:sp>
        <p:nvSpPr>
          <p:cNvPr id="88" name="Google Shape;326;p41"/>
          <p:cNvSpPr txBox="1">
            <a:spLocks/>
          </p:cNvSpPr>
          <p:nvPr/>
        </p:nvSpPr>
        <p:spPr>
          <a:xfrm>
            <a:off x="986403" y="270013"/>
            <a:ext cx="4039770" cy="501988"/>
          </a:xfrm>
          <a:prstGeom prst="rect">
            <a:avLst/>
          </a:prstGeom>
        </p:spPr>
        <p:txBody>
          <a:bodyPr spcFirstLastPara="1" vert="horz" wrap="square" lIns="91425" tIns="91425" rIns="91425" bIns="91425" rtlCol="0" anchor="t" anchorCtr="0">
            <a:noAutofit/>
          </a:bodyPr>
          <a:lstStyle>
            <a:lvl1pPr lvl="0" algn="ctr" defTabSz="914400" rtl="0" eaLnBrk="1" latinLnBrk="0" hangingPunct="1">
              <a:spcBef>
                <a:spcPts val="0"/>
              </a:spcBef>
              <a:spcAft>
                <a:spcPts val="0"/>
              </a:spcAft>
              <a:buSzPts val="5200"/>
              <a:buNone/>
              <a:defRPr sz="2300" b="1" kern="1200">
                <a:solidFill>
                  <a:schemeClr val="lt2"/>
                </a:solidFill>
                <a:latin typeface="Poppins"/>
                <a:ea typeface="Poppins"/>
                <a:cs typeface="Poppins"/>
                <a:sym typeface="Poppi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pPr>
              <a:buClrTx/>
              <a:buFontTx/>
            </a:pPr>
            <a:endParaRPr lang="pt-BR" sz="1800" dirty="0">
              <a:solidFill>
                <a:schemeClr val="tx2"/>
              </a:solidFill>
            </a:endParaRPr>
          </a:p>
        </p:txBody>
      </p:sp>
      <p:sp>
        <p:nvSpPr>
          <p:cNvPr id="3" name="CaixaDeTexto 2"/>
          <p:cNvSpPr txBox="1"/>
          <p:nvPr/>
        </p:nvSpPr>
        <p:spPr>
          <a:xfrm>
            <a:off x="7660371" y="0"/>
            <a:ext cx="1465462" cy="230832"/>
          </a:xfrm>
          <a:prstGeom prst="rect">
            <a:avLst/>
          </a:prstGeom>
          <a:noFill/>
        </p:spPr>
        <p:txBody>
          <a:bodyPr wrap="square" rtlCol="0">
            <a:spAutoFit/>
          </a:bodyPr>
          <a:lstStyle/>
          <a:p>
            <a:r>
              <a:rPr lang="pt-BR" sz="900" dirty="0"/>
              <a:t>Inserir logo da Secretaria</a:t>
            </a:r>
          </a:p>
        </p:txBody>
      </p:sp>
      <p:pic>
        <p:nvPicPr>
          <p:cNvPr id="12" name="Imagem 11"/>
          <p:cNvPicPr>
            <a:picLocks noChangeAspect="1"/>
          </p:cNvPicPr>
          <p:nvPr/>
        </p:nvPicPr>
        <p:blipFill>
          <a:blip r:embed="rId5"/>
          <a:stretch>
            <a:fillRect/>
          </a:stretch>
        </p:blipFill>
        <p:spPr>
          <a:xfrm>
            <a:off x="6692348" y="4685"/>
            <a:ext cx="2392631" cy="708514"/>
          </a:xfrm>
          <a:prstGeom prst="rect">
            <a:avLst/>
          </a:prstGeom>
        </p:spPr>
      </p:pic>
      <p:sp>
        <p:nvSpPr>
          <p:cNvPr id="13" name="Retângulo de cantos arredondados 5"/>
          <p:cNvSpPr/>
          <p:nvPr/>
        </p:nvSpPr>
        <p:spPr>
          <a:xfrm>
            <a:off x="713589" y="1086215"/>
            <a:ext cx="7716818" cy="857003"/>
          </a:xfrm>
          <a:prstGeom prst="roundRect">
            <a:avLst/>
          </a:prstGeom>
          <a:ln/>
        </p:spPr>
        <p:style>
          <a:lnRef idx="2">
            <a:schemeClr val="accent5"/>
          </a:lnRef>
          <a:fillRef idx="1">
            <a:schemeClr val="lt1"/>
          </a:fillRef>
          <a:effectRef idx="0">
            <a:schemeClr val="accent5"/>
          </a:effectRef>
          <a:fontRef idx="minor">
            <a:schemeClr val="dk1"/>
          </a:fontRef>
        </p:style>
        <p:txBody>
          <a:bodyPr anchor="ctr">
            <a:noAutofit/>
          </a:bodyPr>
          <a:lstStyle/>
          <a:p>
            <a:r>
              <a:rPr lang="pt-BR" sz="1000" b="1" dirty="0">
                <a:ln w="0"/>
                <a:solidFill>
                  <a:schemeClr val="tx2"/>
                </a:solidFill>
                <a:effectLst>
                  <a:outerShdw blurRad="38100" dist="19050" dir="2700000" algn="tl" rotWithShape="0">
                    <a:schemeClr val="dk1">
                      <a:alpha val="40000"/>
                    </a:schemeClr>
                  </a:outerShdw>
                </a:effectLst>
              </a:rPr>
              <a:t>Programa 0636 – Rio Internacional</a:t>
            </a:r>
          </a:p>
          <a:p>
            <a:r>
              <a:rPr lang="pt-BR" sz="1000" b="1" dirty="0">
                <a:ln w="0"/>
                <a:solidFill>
                  <a:schemeClr val="tx2"/>
                </a:solidFill>
                <a:effectLst>
                  <a:outerShdw blurRad="38100" dist="19050" dir="2700000" algn="tl" rotWithShape="0">
                    <a:schemeClr val="dk1">
                      <a:alpha val="40000"/>
                    </a:schemeClr>
                  </a:outerShdw>
                </a:effectLst>
              </a:rPr>
              <a:t>Objetivo: </a:t>
            </a:r>
            <a:r>
              <a:rPr lang="pt-BR" sz="1000" b="1" dirty="0">
                <a:solidFill>
                  <a:schemeClr val="accent1">
                    <a:lumMod val="50000"/>
                  </a:schemeClr>
                </a:solidFill>
              </a:rPr>
              <a:t>Ampliar a influência da Prefeitura do Rio de Janeiro em negociações internacionais, bem como a projeção internacional da cidade, seus projetos e iniciativas, de forma a reposicionar a cidade como referência em políticas públicas subnacionais, além de fortalecer e sistematizar as ações de cooperação internacional com cidades e países estrangeiros, áreas internacionais de cidades brasileiras e organizações internacionais</a:t>
            </a:r>
            <a:r>
              <a:rPr lang="pt-BR" sz="900" b="1" dirty="0">
                <a:solidFill>
                  <a:schemeClr val="accent1">
                    <a:lumMod val="50000"/>
                  </a:schemeClr>
                </a:solidFill>
              </a:rPr>
              <a:t>.</a:t>
            </a:r>
            <a:endParaRPr lang="pt-BR" sz="900" b="1" dirty="0">
              <a:ln w="0"/>
              <a:solidFill>
                <a:schemeClr val="accent1">
                  <a:lumMod val="50000"/>
                </a:schemeClr>
              </a:solidFill>
              <a:effectLst>
                <a:outerShdw blurRad="38100" dist="19050" dir="2700000" algn="tl" rotWithShape="0">
                  <a:schemeClr val="dk1">
                    <a:alpha val="40000"/>
                  </a:schemeClr>
                </a:outerShdw>
              </a:effectLst>
            </a:endParaRPr>
          </a:p>
        </p:txBody>
      </p:sp>
      <p:sp>
        <p:nvSpPr>
          <p:cNvPr id="4" name="Retângulo 3"/>
          <p:cNvSpPr/>
          <p:nvPr/>
        </p:nvSpPr>
        <p:spPr>
          <a:xfrm>
            <a:off x="3016125" y="2417862"/>
            <a:ext cx="3111749" cy="307777"/>
          </a:xfrm>
          <a:prstGeom prst="rect">
            <a:avLst/>
          </a:prstGeom>
        </p:spPr>
        <p:txBody>
          <a:bodyPr wrap="none">
            <a:spAutoFit/>
          </a:bodyPr>
          <a:lstStyle/>
          <a:p>
            <a:pPr lvl="0" algn="ctr" fontAlgn="base">
              <a:spcBef>
                <a:spcPct val="0"/>
              </a:spcBef>
              <a:spcAft>
                <a:spcPct val="0"/>
              </a:spcAft>
              <a:buClrTx/>
            </a:pPr>
            <a:r>
              <a:rPr lang="pt-BR" b="1" dirty="0">
                <a:solidFill>
                  <a:srgbClr val="FFFFFF"/>
                </a:solidFill>
                <a:latin typeface="Calibri" pitchFamily="34" charset="0"/>
              </a:rPr>
              <a:t>INDICADORES DE ACOMPANHAMENTO</a:t>
            </a:r>
          </a:p>
        </p:txBody>
      </p:sp>
      <p:graphicFrame>
        <p:nvGraphicFramePr>
          <p:cNvPr id="15" name="Group 49"/>
          <p:cNvGraphicFramePr>
            <a:graphicFrameLocks noGrp="1"/>
          </p:cNvGraphicFramePr>
          <p:nvPr>
            <p:extLst>
              <p:ext uri="{D42A27DB-BD31-4B8C-83A1-F6EECF244321}">
                <p14:modId xmlns:p14="http://schemas.microsoft.com/office/powerpoint/2010/main" val="4037489388"/>
              </p:ext>
            </p:extLst>
          </p:nvPr>
        </p:nvGraphicFramePr>
        <p:xfrm>
          <a:off x="721783" y="2010874"/>
          <a:ext cx="7716818" cy="2783571"/>
        </p:xfrm>
        <a:graphic>
          <a:graphicData uri="http://schemas.openxmlformats.org/drawingml/2006/table">
            <a:tbl>
              <a:tblPr/>
              <a:tblGrid>
                <a:gridCol w="2508660">
                  <a:extLst>
                    <a:ext uri="{9D8B030D-6E8A-4147-A177-3AD203B41FA5}">
                      <a16:colId xmlns:a16="http://schemas.microsoft.com/office/drawing/2014/main" val="20000"/>
                    </a:ext>
                  </a:extLst>
                </a:gridCol>
                <a:gridCol w="1048740">
                  <a:extLst>
                    <a:ext uri="{9D8B030D-6E8A-4147-A177-3AD203B41FA5}">
                      <a16:colId xmlns:a16="http://schemas.microsoft.com/office/drawing/2014/main" val="2546131163"/>
                    </a:ext>
                  </a:extLst>
                </a:gridCol>
                <a:gridCol w="930397">
                  <a:extLst>
                    <a:ext uri="{9D8B030D-6E8A-4147-A177-3AD203B41FA5}">
                      <a16:colId xmlns:a16="http://schemas.microsoft.com/office/drawing/2014/main" val="20001"/>
                    </a:ext>
                  </a:extLst>
                </a:gridCol>
                <a:gridCol w="1039853">
                  <a:extLst>
                    <a:ext uri="{9D8B030D-6E8A-4147-A177-3AD203B41FA5}">
                      <a16:colId xmlns:a16="http://schemas.microsoft.com/office/drawing/2014/main" val="20002"/>
                    </a:ext>
                  </a:extLst>
                </a:gridCol>
                <a:gridCol w="1149314">
                  <a:extLst>
                    <a:ext uri="{9D8B030D-6E8A-4147-A177-3AD203B41FA5}">
                      <a16:colId xmlns:a16="http://schemas.microsoft.com/office/drawing/2014/main" val="20003"/>
                    </a:ext>
                  </a:extLst>
                </a:gridCol>
                <a:gridCol w="1039854">
                  <a:extLst>
                    <a:ext uri="{9D8B030D-6E8A-4147-A177-3AD203B41FA5}">
                      <a16:colId xmlns:a16="http://schemas.microsoft.com/office/drawing/2014/main" val="20004"/>
                    </a:ext>
                  </a:extLst>
                </a:gridCol>
              </a:tblGrid>
              <a:tr h="374136">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a:ln>
                            <a:noFill/>
                          </a:ln>
                          <a:solidFill>
                            <a:schemeClr val="tx2">
                              <a:lumMod val="75000"/>
                            </a:schemeClr>
                          </a:solidFill>
                          <a:effectLst/>
                          <a:latin typeface="Calibri" pitchFamily="34" charset="0"/>
                        </a:rPr>
                        <a:t>INDICADORES DE ACOMPANHAMENTO</a:t>
                      </a:r>
                    </a:p>
                  </a:txBody>
                  <a:tcPr marL="91451" marR="91451" marT="45682" marB="4568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3889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a:ln>
                            <a:noFill/>
                          </a:ln>
                          <a:solidFill>
                            <a:schemeClr val="tx2">
                              <a:lumMod val="75000"/>
                            </a:schemeClr>
                          </a:solidFill>
                          <a:effectLst/>
                          <a:latin typeface="Calibri" pitchFamily="34" charset="0"/>
                        </a:rPr>
                        <a:t>CÓDIGO / DESCRIÇÃO</a:t>
                      </a:r>
                    </a:p>
                  </a:txBody>
                  <a:tcPr marL="91451" marR="91451" marT="45682" marB="45682"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a:ln>
                            <a:noFill/>
                          </a:ln>
                          <a:solidFill>
                            <a:schemeClr val="tx2">
                              <a:lumMod val="75000"/>
                            </a:schemeClr>
                          </a:solidFill>
                          <a:effectLst/>
                          <a:latin typeface="Calibri" pitchFamily="34" charset="0"/>
                        </a:rPr>
                        <a:t>ÓRGÃO RESPONSÁVEL</a:t>
                      </a:r>
                    </a:p>
                  </a:txBody>
                  <a:tcPr marL="91451" marR="91451"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a:ln>
                            <a:noFill/>
                          </a:ln>
                          <a:solidFill>
                            <a:schemeClr val="tx2">
                              <a:lumMod val="75000"/>
                            </a:schemeClr>
                          </a:solidFill>
                          <a:effectLst/>
                          <a:latin typeface="Calibri" pitchFamily="34" charset="0"/>
                        </a:rPr>
                        <a:t>FONTE</a:t>
                      </a:r>
                    </a:p>
                  </a:txBody>
                  <a:tcPr marL="91451" marR="91451"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a:ln>
                            <a:noFill/>
                          </a:ln>
                          <a:solidFill>
                            <a:schemeClr val="tx2">
                              <a:lumMod val="75000"/>
                            </a:schemeClr>
                          </a:solidFill>
                          <a:effectLst/>
                          <a:latin typeface="Calibri" pitchFamily="34" charset="0"/>
                        </a:rPr>
                        <a:t>UNIDADE DE MEDIDA</a:t>
                      </a:r>
                    </a:p>
                  </a:txBody>
                  <a:tcPr marL="91451" marR="91451"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a:ln>
                            <a:noFill/>
                          </a:ln>
                          <a:solidFill>
                            <a:schemeClr val="tx2">
                              <a:lumMod val="75000"/>
                            </a:schemeClr>
                          </a:solidFill>
                          <a:effectLst/>
                          <a:latin typeface="Calibri" pitchFamily="34" charset="0"/>
                        </a:rPr>
                        <a:t>ÍNDICE DE REFERÊNCIA</a:t>
                      </a:r>
                    </a:p>
                  </a:txBody>
                  <a:tcPr marL="91451" marR="91451"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a:ln>
                            <a:noFill/>
                          </a:ln>
                          <a:solidFill>
                            <a:schemeClr val="tx2">
                              <a:lumMod val="75000"/>
                            </a:schemeClr>
                          </a:solidFill>
                          <a:effectLst/>
                          <a:latin typeface="Calibri" pitchFamily="34" charset="0"/>
                        </a:rPr>
                        <a:t>ÍNDICE ESPERADO EM 2024</a:t>
                      </a:r>
                    </a:p>
                  </a:txBody>
                  <a:tcPr marL="91451" marR="91451"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r h="34324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000" b="1" i="0" u="none" strike="noStrike" kern="1200" cap="none" normalizeH="0" baseline="0" dirty="0">
                          <a:ln>
                            <a:noFill/>
                          </a:ln>
                          <a:solidFill>
                            <a:schemeClr val="tx2"/>
                          </a:solidFill>
                          <a:effectLst/>
                          <a:latin typeface="Calibri" pitchFamily="34" charset="0"/>
                          <a:ea typeface="+mn-ea"/>
                          <a:cs typeface="+mn-cs"/>
                        </a:rPr>
                        <a:t>0664 – Número de projetos de cooperação técnica realizados.</a:t>
                      </a:r>
                    </a:p>
                  </a:txBody>
                  <a:tcPr marL="91451" marR="91451" marT="45682" marB="45682" anchor="ctr" horzOverflow="overflow">
                    <a:lnL w="12700" cap="flat" cmpd="sng" algn="ctr">
                      <a:solidFill>
                        <a:schemeClr val="accent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000" b="1" i="0" u="none" strike="noStrike" kern="1200" cap="none" normalizeH="0" baseline="0" dirty="0">
                          <a:ln>
                            <a:noFill/>
                          </a:ln>
                          <a:solidFill>
                            <a:schemeClr val="tx2"/>
                          </a:solidFill>
                          <a:effectLst/>
                          <a:latin typeface="Calibri" pitchFamily="34" charset="0"/>
                          <a:ea typeface="+mn-ea"/>
                          <a:cs typeface="+mn-cs"/>
                        </a:rPr>
                        <a:t>GBP</a:t>
                      </a:r>
                    </a:p>
                  </a:txBody>
                  <a:tcPr marL="91451" marR="91451" marT="45682" marB="4568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000" b="1" i="0" u="none" strike="noStrike" kern="1200" cap="none" normalizeH="0" baseline="0" dirty="0">
                          <a:ln>
                            <a:noFill/>
                          </a:ln>
                          <a:solidFill>
                            <a:schemeClr val="tx2"/>
                          </a:solidFill>
                          <a:effectLst/>
                          <a:latin typeface="Calibri" pitchFamily="34" charset="0"/>
                          <a:ea typeface="+mn-ea"/>
                          <a:cs typeface="+mn-cs"/>
                        </a:rPr>
                        <a:t>GBP/CGRIC</a:t>
                      </a:r>
                    </a:p>
                  </a:txBody>
                  <a:tcPr marL="91451" marR="91451" marT="45682" marB="4568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000" b="1" i="0" u="none" strike="noStrike" kern="1200" cap="none" normalizeH="0" baseline="0" dirty="0">
                          <a:ln>
                            <a:noFill/>
                          </a:ln>
                          <a:solidFill>
                            <a:schemeClr val="tx2"/>
                          </a:solidFill>
                          <a:effectLst/>
                          <a:latin typeface="Calibri" pitchFamily="34" charset="0"/>
                          <a:ea typeface="+mn-ea"/>
                          <a:cs typeface="+mn-cs"/>
                        </a:rPr>
                        <a:t>Unidade</a:t>
                      </a:r>
                    </a:p>
                  </a:txBody>
                  <a:tcPr marL="91451" marR="91451" marT="45682" marB="4568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000" b="1" i="0" u="none" strike="noStrike" kern="1200" cap="none" normalizeH="0" baseline="0" dirty="0">
                          <a:ln>
                            <a:noFill/>
                          </a:ln>
                          <a:solidFill>
                            <a:schemeClr val="tx2"/>
                          </a:solidFill>
                          <a:effectLst/>
                          <a:latin typeface="Calibri" pitchFamily="34" charset="0"/>
                          <a:ea typeface="+mn-ea"/>
                          <a:cs typeface="+mn-cs"/>
                        </a:rPr>
                        <a:t>5</a:t>
                      </a:r>
                    </a:p>
                  </a:txBody>
                  <a:tcPr marL="91451" marR="91451" marT="45682" marB="4568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000" b="1" i="0" u="none" strike="noStrike" kern="1200" cap="none" normalizeH="0" baseline="0" dirty="0">
                          <a:ln>
                            <a:noFill/>
                          </a:ln>
                          <a:solidFill>
                            <a:schemeClr val="accent1">
                              <a:lumMod val="75000"/>
                            </a:schemeClr>
                          </a:solidFill>
                          <a:effectLst/>
                          <a:latin typeface="Calibri" pitchFamily="34" charset="0"/>
                          <a:ea typeface="+mn-ea"/>
                          <a:cs typeface="+mn-cs"/>
                        </a:rPr>
                        <a:t>6</a:t>
                      </a:r>
                    </a:p>
                  </a:txBody>
                  <a:tcPr marL="9526" marR="9526" marT="9518" marB="0" anchor="ctr" horzOverflow="overflow">
                    <a:lnL w="12700"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2390695"/>
                  </a:ext>
                </a:extLst>
              </a:tr>
              <a:tr h="6073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000" b="1" i="0" u="none" strike="noStrike" kern="1200" cap="none" normalizeH="0" baseline="0" dirty="0">
                          <a:ln>
                            <a:noFill/>
                          </a:ln>
                          <a:solidFill>
                            <a:schemeClr val="tx2"/>
                          </a:solidFill>
                          <a:effectLst/>
                          <a:latin typeface="Calibri" pitchFamily="34" charset="0"/>
                          <a:ea typeface="+mn-ea"/>
                          <a:cs typeface="+mn-cs"/>
                        </a:rPr>
                        <a:t>0665 – Número de participações ou organizações de missões, reuniões, fóruns, seminários, conferências e cúpulas internacionais.</a:t>
                      </a:r>
                    </a:p>
                  </a:txBody>
                  <a:tcPr marL="91451" marR="91451" marT="45682" marB="45682" anchor="ctr" horzOverflow="overflow">
                    <a:lnL w="12700" cap="flat" cmpd="sng" algn="ctr">
                      <a:solidFill>
                        <a:schemeClr val="accent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000" b="1" i="0" u="none" strike="noStrike" kern="1200" cap="none" normalizeH="0" baseline="0" dirty="0">
                          <a:ln>
                            <a:noFill/>
                          </a:ln>
                          <a:solidFill>
                            <a:schemeClr val="tx2"/>
                          </a:solidFill>
                          <a:effectLst/>
                          <a:latin typeface="Calibri" pitchFamily="34" charset="0"/>
                          <a:ea typeface="+mn-ea"/>
                          <a:cs typeface="+mn-cs"/>
                        </a:rPr>
                        <a:t>GBP</a:t>
                      </a:r>
                    </a:p>
                  </a:txBody>
                  <a:tcPr marL="91451" marR="91451" marT="45682" marB="4568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000" b="1" i="0" u="none" strike="noStrike" kern="1200" cap="none" normalizeH="0" baseline="0" dirty="0">
                          <a:ln>
                            <a:noFill/>
                          </a:ln>
                          <a:solidFill>
                            <a:schemeClr val="tx2"/>
                          </a:solidFill>
                          <a:effectLst/>
                          <a:latin typeface="Calibri" pitchFamily="34" charset="0"/>
                          <a:ea typeface="+mn-ea"/>
                          <a:cs typeface="+mn-cs"/>
                        </a:rPr>
                        <a:t>GBP/CGRIC</a:t>
                      </a:r>
                    </a:p>
                  </a:txBody>
                  <a:tcPr marL="91451" marR="91451" marT="45682" marB="4568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000" b="1" i="0" u="none" strike="noStrike" kern="1200" cap="none" normalizeH="0" baseline="0" dirty="0">
                          <a:ln>
                            <a:noFill/>
                          </a:ln>
                          <a:solidFill>
                            <a:schemeClr val="tx2"/>
                          </a:solidFill>
                          <a:effectLst/>
                          <a:latin typeface="Calibri" pitchFamily="34" charset="0"/>
                          <a:ea typeface="+mn-ea"/>
                          <a:cs typeface="+mn-cs"/>
                        </a:rPr>
                        <a:t>Unidade</a:t>
                      </a:r>
                    </a:p>
                  </a:txBody>
                  <a:tcPr marL="91451" marR="91451" marT="45682" marB="4568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000" b="1" i="0" u="none" strike="noStrike" kern="1200" cap="none" normalizeH="0" baseline="0" dirty="0">
                          <a:ln>
                            <a:noFill/>
                          </a:ln>
                          <a:solidFill>
                            <a:schemeClr val="tx2"/>
                          </a:solidFill>
                          <a:effectLst/>
                          <a:latin typeface="Calibri" pitchFamily="34" charset="0"/>
                          <a:ea typeface="+mn-ea"/>
                          <a:cs typeface="+mn-cs"/>
                        </a:rPr>
                        <a:t>3</a:t>
                      </a:r>
                    </a:p>
                  </a:txBody>
                  <a:tcPr marL="91451" marR="91451" marT="45682" marB="4568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000" b="1" i="0" u="none" strike="noStrike" kern="1200" cap="none" normalizeH="0" baseline="0" dirty="0">
                          <a:ln>
                            <a:noFill/>
                          </a:ln>
                          <a:solidFill>
                            <a:schemeClr val="accent1">
                              <a:lumMod val="75000"/>
                            </a:schemeClr>
                          </a:solidFill>
                          <a:effectLst/>
                          <a:latin typeface="Calibri" pitchFamily="34" charset="0"/>
                          <a:ea typeface="+mn-ea"/>
                          <a:cs typeface="+mn-cs"/>
                        </a:rPr>
                        <a:t>10</a:t>
                      </a:r>
                    </a:p>
                  </a:txBody>
                  <a:tcPr marL="9526" marR="9526" marT="9518" marB="0" anchor="ctr" horzOverflow="overflow">
                    <a:lnL w="12700"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6374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000" b="1" i="0" u="none" strike="noStrike" kern="1200" cap="none" normalizeH="0" baseline="0" dirty="0">
                          <a:ln>
                            <a:noFill/>
                          </a:ln>
                          <a:solidFill>
                            <a:schemeClr val="tx2"/>
                          </a:solidFill>
                          <a:effectLst/>
                          <a:latin typeface="Calibri" pitchFamily="34" charset="0"/>
                          <a:ea typeface="+mn-ea"/>
                          <a:cs typeface="+mn-cs"/>
                        </a:rPr>
                        <a:t>0666 – Número de projetos inscritos em editais internacionais de prêmios, financiamentos,  </a:t>
                      </a:r>
                      <a:r>
                        <a:rPr kumimoji="0" lang="pt-BR" sz="1000" b="1" i="0" u="none" strike="noStrike" kern="1200" cap="none" normalizeH="0" baseline="0" dirty="0" err="1">
                          <a:ln>
                            <a:noFill/>
                          </a:ln>
                          <a:solidFill>
                            <a:schemeClr val="tx2"/>
                          </a:solidFill>
                          <a:effectLst/>
                          <a:latin typeface="Calibri" pitchFamily="34" charset="0"/>
                          <a:ea typeface="+mn-ea"/>
                          <a:cs typeface="+mn-cs"/>
                        </a:rPr>
                        <a:t>grants</a:t>
                      </a:r>
                      <a:r>
                        <a:rPr kumimoji="0" lang="pt-BR" sz="1000" b="1" i="0" u="none" strike="noStrike" kern="1200" cap="none" normalizeH="0" baseline="0" dirty="0">
                          <a:ln>
                            <a:noFill/>
                          </a:ln>
                          <a:solidFill>
                            <a:schemeClr val="tx2"/>
                          </a:solidFill>
                          <a:effectLst/>
                          <a:latin typeface="Calibri" pitchFamily="34" charset="0"/>
                          <a:ea typeface="+mn-ea"/>
                          <a:cs typeface="+mn-cs"/>
                        </a:rPr>
                        <a:t> e consultorias técnicas.</a:t>
                      </a:r>
                    </a:p>
                  </a:txBody>
                  <a:tcPr marL="91451" marR="91451" marT="45682" marB="45682" anchor="ctr" horzOverflow="overflow">
                    <a:lnL w="12700" cap="flat" cmpd="sng" algn="ctr">
                      <a:solidFill>
                        <a:schemeClr val="accent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000" b="1" i="0" u="none" strike="noStrike" kern="1200" cap="none" normalizeH="0" baseline="0" dirty="0">
                          <a:ln>
                            <a:noFill/>
                          </a:ln>
                          <a:solidFill>
                            <a:schemeClr val="tx2"/>
                          </a:solidFill>
                          <a:effectLst/>
                          <a:latin typeface="Calibri" pitchFamily="34" charset="0"/>
                          <a:ea typeface="+mn-ea"/>
                          <a:cs typeface="+mn-cs"/>
                        </a:rPr>
                        <a:t>GBP</a:t>
                      </a:r>
                    </a:p>
                  </a:txBody>
                  <a:tcPr marL="91451" marR="91451" marT="45682" marB="4568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000" b="1" i="0" u="none" strike="noStrike" kern="1200" cap="none" normalizeH="0" baseline="0" dirty="0">
                          <a:ln>
                            <a:noFill/>
                          </a:ln>
                          <a:solidFill>
                            <a:schemeClr val="tx2"/>
                          </a:solidFill>
                          <a:effectLst/>
                          <a:latin typeface="Calibri" pitchFamily="34" charset="0"/>
                          <a:ea typeface="+mn-ea"/>
                          <a:cs typeface="+mn-cs"/>
                        </a:rPr>
                        <a:t>GBP/CGRIC</a:t>
                      </a:r>
                    </a:p>
                  </a:txBody>
                  <a:tcPr marL="91451" marR="91451" marT="45682" marB="4568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000" b="1" i="0" u="none" strike="noStrike" kern="1200" cap="none" normalizeH="0" baseline="0" dirty="0">
                          <a:ln>
                            <a:noFill/>
                          </a:ln>
                          <a:solidFill>
                            <a:schemeClr val="tx2"/>
                          </a:solidFill>
                          <a:effectLst/>
                          <a:latin typeface="Calibri" pitchFamily="34" charset="0"/>
                          <a:ea typeface="+mn-ea"/>
                          <a:cs typeface="+mn-cs"/>
                        </a:rPr>
                        <a:t>Unidade</a:t>
                      </a:r>
                    </a:p>
                  </a:txBody>
                  <a:tcPr marL="91451" marR="91451" marT="45682" marB="4568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000" b="1" i="0" u="none" strike="noStrike" kern="1200" cap="none" normalizeH="0" baseline="0" dirty="0">
                          <a:ln>
                            <a:noFill/>
                          </a:ln>
                          <a:solidFill>
                            <a:schemeClr val="tx2"/>
                          </a:solidFill>
                          <a:effectLst/>
                          <a:latin typeface="Calibri" pitchFamily="34" charset="0"/>
                          <a:ea typeface="+mn-ea"/>
                          <a:cs typeface="+mn-cs"/>
                        </a:rPr>
                        <a:t>3</a:t>
                      </a:r>
                    </a:p>
                  </a:txBody>
                  <a:tcPr marL="91451" marR="91451" marT="45682" marB="4568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000" b="1" i="0" u="none" strike="noStrike" kern="1200" cap="none" normalizeH="0" baseline="0" dirty="0">
                          <a:ln>
                            <a:noFill/>
                          </a:ln>
                          <a:solidFill>
                            <a:schemeClr val="tx2"/>
                          </a:solidFill>
                          <a:effectLst/>
                          <a:latin typeface="Calibri" pitchFamily="34" charset="0"/>
                          <a:ea typeface="+mn-ea"/>
                          <a:cs typeface="+mn-cs"/>
                        </a:rPr>
                        <a:t>10</a:t>
                      </a:r>
                    </a:p>
                  </a:txBody>
                  <a:tcPr marL="9526" marR="9526" marT="9518" marB="0" anchor="ctr" horzOverflow="overflow">
                    <a:lnL w="12700"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22505091"/>
                  </a:ext>
                </a:extLst>
              </a:tr>
            </a:tbl>
          </a:graphicData>
        </a:graphic>
      </p:graphicFrame>
    </p:spTree>
    <p:extLst>
      <p:ext uri="{BB962C8B-B14F-4D97-AF65-F5344CB8AC3E}">
        <p14:creationId xmlns:p14="http://schemas.microsoft.com/office/powerpoint/2010/main" val="571239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4191" y="692340"/>
            <a:ext cx="8229600" cy="857250"/>
          </a:xfrm>
        </p:spPr>
        <p:txBody>
          <a:bodyPr>
            <a:normAutofit/>
          </a:bodyPr>
          <a:lstStyle/>
          <a:p>
            <a:r>
              <a:rPr lang="pt-BR" sz="2400" b="1" dirty="0">
                <a:solidFill>
                  <a:schemeClr val="tx2"/>
                </a:solidFill>
                <a:latin typeface="Cera Basic"/>
              </a:rPr>
              <a:t>METAS FÍSICAS DAS AÇÕES - GBP</a:t>
            </a:r>
          </a:p>
        </p:txBody>
      </p:sp>
      <p:pic>
        <p:nvPicPr>
          <p:cNvPr id="3" name="Imagem 2" descr="Padrão do plano de fundo&#10;&#10;Descrição gerada automaticamente">
            <a:extLst>
              <a:ext uri="{FF2B5EF4-FFF2-40B4-BE49-F238E27FC236}">
                <a16:creationId xmlns:a16="http://schemas.microsoft.com/office/drawing/2014/main" id="{8A818ACD-C5AF-40B3-8C89-78DC1D646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04154"/>
            <a:ext cx="9144000" cy="335560"/>
          </a:xfrm>
          <a:prstGeom prst="rect">
            <a:avLst/>
          </a:prstGeom>
        </p:spPr>
      </p:pic>
      <p:pic>
        <p:nvPicPr>
          <p:cNvPr id="4" name="Imagem 3" descr="Forma&#10;&#10;Descrição gerada automaticamente com confiança média">
            <a:extLst>
              <a:ext uri="{FF2B5EF4-FFF2-40B4-BE49-F238E27FC236}">
                <a16:creationId xmlns:a16="http://schemas.microsoft.com/office/drawing/2014/main" id="{413996CD-A6BB-4591-BD79-AC1775930E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8440" y="4804154"/>
            <a:ext cx="335560" cy="335560"/>
          </a:xfrm>
          <a:prstGeom prst="rect">
            <a:avLst/>
          </a:prstGeom>
        </p:spPr>
      </p:pic>
      <p:sp>
        <p:nvSpPr>
          <p:cNvPr id="28" name="CaixaDeTexto 27"/>
          <p:cNvSpPr txBox="1"/>
          <p:nvPr/>
        </p:nvSpPr>
        <p:spPr>
          <a:xfrm>
            <a:off x="7660371" y="0"/>
            <a:ext cx="1465462" cy="230832"/>
          </a:xfrm>
          <a:prstGeom prst="rect">
            <a:avLst/>
          </a:prstGeom>
          <a:noFill/>
        </p:spPr>
        <p:txBody>
          <a:bodyPr wrap="square" rtlCol="0">
            <a:spAutoFit/>
          </a:bodyPr>
          <a:lstStyle/>
          <a:p>
            <a:r>
              <a:rPr lang="pt-BR" sz="900" dirty="0"/>
              <a:t>Inserir logo da Secretaria</a:t>
            </a:r>
          </a:p>
        </p:txBody>
      </p:sp>
      <p:pic>
        <p:nvPicPr>
          <p:cNvPr id="8" name="Imagem 7"/>
          <p:cNvPicPr>
            <a:picLocks noChangeAspect="1"/>
          </p:cNvPicPr>
          <p:nvPr/>
        </p:nvPicPr>
        <p:blipFill>
          <a:blip r:embed="rId4"/>
          <a:stretch>
            <a:fillRect/>
          </a:stretch>
        </p:blipFill>
        <p:spPr>
          <a:xfrm>
            <a:off x="6818243" y="4334"/>
            <a:ext cx="2307590" cy="688006"/>
          </a:xfrm>
          <a:prstGeom prst="rect">
            <a:avLst/>
          </a:prstGeom>
        </p:spPr>
      </p:pic>
      <p:graphicFrame>
        <p:nvGraphicFramePr>
          <p:cNvPr id="9" name="Tabela 8"/>
          <p:cNvGraphicFramePr>
            <a:graphicFrameLocks noGrp="1"/>
          </p:cNvGraphicFramePr>
          <p:nvPr>
            <p:extLst>
              <p:ext uri="{D42A27DB-BD31-4B8C-83A1-F6EECF244321}">
                <p14:modId xmlns:p14="http://schemas.microsoft.com/office/powerpoint/2010/main" val="2089774606"/>
              </p:ext>
            </p:extLst>
          </p:nvPr>
        </p:nvGraphicFramePr>
        <p:xfrm>
          <a:off x="132522" y="1600212"/>
          <a:ext cx="8878956" cy="1744551"/>
        </p:xfrm>
        <a:graphic>
          <a:graphicData uri="http://schemas.openxmlformats.org/drawingml/2006/table">
            <a:tbl>
              <a:tblPr firstRow="1" bandRow="1">
                <a:tableStyleId>{5C22544A-7EE6-4342-B048-85BDC9FD1C3A}</a:tableStyleId>
              </a:tblPr>
              <a:tblGrid>
                <a:gridCol w="2663490">
                  <a:extLst>
                    <a:ext uri="{9D8B030D-6E8A-4147-A177-3AD203B41FA5}">
                      <a16:colId xmlns:a16="http://schemas.microsoft.com/office/drawing/2014/main" val="20000"/>
                    </a:ext>
                  </a:extLst>
                </a:gridCol>
                <a:gridCol w="2663490">
                  <a:extLst>
                    <a:ext uri="{9D8B030D-6E8A-4147-A177-3AD203B41FA5}">
                      <a16:colId xmlns:a16="http://schemas.microsoft.com/office/drawing/2014/main" val="20001"/>
                    </a:ext>
                  </a:extLst>
                </a:gridCol>
                <a:gridCol w="1312686">
                  <a:extLst>
                    <a:ext uri="{9D8B030D-6E8A-4147-A177-3AD203B41FA5}">
                      <a16:colId xmlns:a16="http://schemas.microsoft.com/office/drawing/2014/main" val="20002"/>
                    </a:ext>
                  </a:extLst>
                </a:gridCol>
                <a:gridCol w="1119645">
                  <a:extLst>
                    <a:ext uri="{9D8B030D-6E8A-4147-A177-3AD203B41FA5}">
                      <a16:colId xmlns:a16="http://schemas.microsoft.com/office/drawing/2014/main" val="20003"/>
                    </a:ext>
                  </a:extLst>
                </a:gridCol>
                <a:gridCol w="1119645">
                  <a:extLst>
                    <a:ext uri="{9D8B030D-6E8A-4147-A177-3AD203B41FA5}">
                      <a16:colId xmlns:a16="http://schemas.microsoft.com/office/drawing/2014/main" val="20004"/>
                    </a:ext>
                  </a:extLst>
                </a:gridCol>
              </a:tblGrid>
              <a:tr h="364435">
                <a:tc rowSpan="2">
                  <a:txBody>
                    <a:bodyPr/>
                    <a:lstStyle/>
                    <a:p>
                      <a:pPr algn="ctr"/>
                      <a:r>
                        <a:rPr lang="pt-BR" sz="1200" dirty="0">
                          <a:solidFill>
                            <a:schemeClr val="tx2">
                              <a:lumMod val="75000"/>
                            </a:schemeClr>
                          </a:solidFill>
                          <a:latin typeface="Calibri" pitchFamily="34" charset="0"/>
                        </a:rPr>
                        <a:t>CÓDIGO E DESCRIÇÃO DA</a:t>
                      </a:r>
                      <a:r>
                        <a:rPr lang="pt-BR" sz="1200" baseline="0" dirty="0">
                          <a:solidFill>
                            <a:schemeClr val="tx2">
                              <a:lumMod val="75000"/>
                            </a:schemeClr>
                          </a:solidFill>
                          <a:latin typeface="Calibri" pitchFamily="34" charset="0"/>
                        </a:rPr>
                        <a:t> </a:t>
                      </a:r>
                      <a:r>
                        <a:rPr lang="pt-BR" sz="1200" dirty="0">
                          <a:solidFill>
                            <a:schemeClr val="tx2">
                              <a:lumMod val="75000"/>
                            </a:schemeClr>
                          </a:solidFill>
                          <a:latin typeface="Calibri" pitchFamily="34" charset="0"/>
                        </a:rPr>
                        <a:t>AÇÃO</a:t>
                      </a:r>
                      <a:endParaRPr lang="pt-BR" sz="1200" b="1" dirty="0">
                        <a:solidFill>
                          <a:schemeClr val="tx2">
                            <a:lumMod val="75000"/>
                          </a:schemeClr>
                        </a:solidFill>
                        <a:latin typeface="Calibri" pitchFamily="34" charset="0"/>
                      </a:endParaRPr>
                    </a:p>
                  </a:txBody>
                  <a:tcPr marL="91450" marR="91450" marT="45726" marB="45726"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rowSpan="2">
                  <a:txBody>
                    <a:bodyPr/>
                    <a:lstStyle/>
                    <a:p>
                      <a:pPr algn="ctr"/>
                      <a:r>
                        <a:rPr lang="pt-BR" sz="1200" dirty="0">
                          <a:solidFill>
                            <a:schemeClr val="tx2">
                              <a:lumMod val="75000"/>
                            </a:schemeClr>
                          </a:solidFill>
                          <a:latin typeface="Calibri" pitchFamily="34" charset="0"/>
                        </a:rPr>
                        <a:t>CÓDIGO E DESCRIÇÃO DO PRODUTO</a:t>
                      </a:r>
                      <a:endParaRPr lang="pt-BR" sz="1200" b="1" dirty="0">
                        <a:solidFill>
                          <a:schemeClr val="tx2">
                            <a:lumMod val="75000"/>
                          </a:schemeClr>
                        </a:solidFill>
                        <a:latin typeface="Calibri" pitchFamily="34" charset="0"/>
                      </a:endParaRPr>
                    </a:p>
                  </a:txBody>
                  <a:tcPr marL="91450" marR="91450"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rowSpan="2">
                  <a:txBody>
                    <a:bodyPr/>
                    <a:lstStyle/>
                    <a:p>
                      <a:pPr algn="ctr"/>
                      <a:r>
                        <a:rPr lang="pt-BR" sz="1200" dirty="0">
                          <a:solidFill>
                            <a:schemeClr val="tx2">
                              <a:lumMod val="75000"/>
                            </a:schemeClr>
                          </a:solidFill>
                          <a:latin typeface="Calibri" pitchFamily="34" charset="0"/>
                        </a:rPr>
                        <a:t>UNIDADE DE MEDIDA</a:t>
                      </a:r>
                      <a:endParaRPr lang="pt-BR" sz="1200" b="1" dirty="0">
                        <a:solidFill>
                          <a:schemeClr val="tx2">
                            <a:lumMod val="75000"/>
                          </a:schemeClr>
                        </a:solidFill>
                        <a:latin typeface="Calibri" pitchFamily="34" charset="0"/>
                      </a:endParaRPr>
                    </a:p>
                  </a:txBody>
                  <a:tcPr marL="91450" marR="91450"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b="1" dirty="0">
                          <a:solidFill>
                            <a:schemeClr val="tx2">
                              <a:lumMod val="75000"/>
                            </a:schemeClr>
                          </a:solidFill>
                          <a:latin typeface="Calibri" pitchFamily="34" charset="0"/>
                        </a:rPr>
                        <a:t>META FÍSICA</a:t>
                      </a:r>
                    </a:p>
                  </a:txBody>
                  <a:tcPr marL="91450" marR="91450" marT="45726" marB="45726"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t-BR" sz="1400" b="1" dirty="0">
                        <a:solidFill>
                          <a:schemeClr val="bg1"/>
                        </a:solidFill>
                      </a:endParaRPr>
                    </a:p>
                  </a:txBody>
                  <a:tcPr marL="91436" marR="91436" marT="45721" marB="45721" anchor="ctr"/>
                </a:tc>
                <a:extLst>
                  <a:ext uri="{0D108BD9-81ED-4DB2-BD59-A6C34878D82A}">
                    <a16:rowId xmlns:a16="http://schemas.microsoft.com/office/drawing/2014/main" val="10000"/>
                  </a:ext>
                </a:extLst>
              </a:tr>
              <a:tr h="415688">
                <a:tc vMerge="1">
                  <a:txBody>
                    <a:bodyPr/>
                    <a:lstStyle/>
                    <a:p>
                      <a:pPr algn="ctr"/>
                      <a:endParaRPr lang="pt-BR" sz="1400" b="1" dirty="0">
                        <a:solidFill>
                          <a:schemeClr val="bg1"/>
                        </a:solidFill>
                      </a:endParaRPr>
                    </a:p>
                  </a:txBody>
                  <a:tcPr marL="91436" marR="91436" marT="45721" marB="45721" anchor="ctr"/>
                </a:tc>
                <a:tc vMerge="1">
                  <a:txBody>
                    <a:bodyPr/>
                    <a:lstStyle/>
                    <a:p>
                      <a:pPr algn="ctr"/>
                      <a:endParaRPr lang="pt-BR" sz="1400" b="1" dirty="0">
                        <a:solidFill>
                          <a:schemeClr val="bg1"/>
                        </a:solidFill>
                      </a:endParaRPr>
                    </a:p>
                  </a:txBody>
                  <a:tcPr marL="91436" marR="91436" marT="45721" marB="45721" anchor="ctr"/>
                </a:tc>
                <a:tc vMerge="1">
                  <a:txBody>
                    <a:bodyPr/>
                    <a:lstStyle/>
                    <a:p>
                      <a:pPr algn="ctr"/>
                      <a:endParaRPr lang="pt-BR" sz="1400" b="1" dirty="0">
                        <a:solidFill>
                          <a:schemeClr val="bg1"/>
                        </a:solidFill>
                      </a:endParaRPr>
                    </a:p>
                  </a:txBody>
                  <a:tcPr marL="91436" marR="91436" marT="45721" marB="4572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b="1" dirty="0">
                          <a:solidFill>
                            <a:schemeClr val="tx2">
                              <a:lumMod val="75000"/>
                            </a:schemeClr>
                          </a:solidFill>
                          <a:latin typeface="Calibri" pitchFamily="34" charset="0"/>
                        </a:rPr>
                        <a:t>Execução 1º Quadrimestre 2023</a:t>
                      </a:r>
                    </a:p>
                  </a:txBody>
                  <a:tcPr marL="91450" marR="91450"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b="1" dirty="0">
                          <a:solidFill>
                            <a:schemeClr val="tx2">
                              <a:lumMod val="75000"/>
                            </a:schemeClr>
                          </a:solidFill>
                          <a:latin typeface="Calibri" pitchFamily="34" charset="0"/>
                        </a:rPr>
                        <a:t>Projeção 2024</a:t>
                      </a:r>
                    </a:p>
                  </a:txBody>
                  <a:tcPr marL="91450" marR="91450" marT="45726" marB="45726"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74002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200" b="1" i="0" u="none" strike="noStrike" kern="1200" cap="none" normalizeH="0" baseline="0" dirty="0">
                          <a:ln>
                            <a:noFill/>
                          </a:ln>
                          <a:solidFill>
                            <a:schemeClr val="tx2"/>
                          </a:solidFill>
                          <a:effectLst/>
                          <a:latin typeface="Calibri" pitchFamily="34" charset="0"/>
                          <a:ea typeface="+mn-ea"/>
                          <a:cs typeface="+mn-cs"/>
                        </a:rPr>
                        <a:t>2904 – Projeção Internacional da Cidade</a:t>
                      </a:r>
                    </a:p>
                  </a:txBody>
                  <a:tcPr marL="91450" marR="91450" marT="45726" marB="45726" anchor="ctr">
                    <a:lnL w="12700" cap="flat" cmpd="sng" algn="ctr">
                      <a:solidFill>
                        <a:schemeClr val="accent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200" b="1" i="0" u="none" strike="noStrike" kern="1200" cap="none" normalizeH="0" baseline="0" dirty="0">
                          <a:ln>
                            <a:noFill/>
                          </a:ln>
                          <a:solidFill>
                            <a:schemeClr val="tx2"/>
                          </a:solidFill>
                          <a:effectLst/>
                          <a:latin typeface="Calibri" pitchFamily="34" charset="0"/>
                          <a:ea typeface="+mn-ea"/>
                          <a:cs typeface="+mn-cs"/>
                        </a:rPr>
                        <a:t>5239 – Encontro de Cúpula / Reunião Internacional Realizada na Cidade</a:t>
                      </a:r>
                    </a:p>
                  </a:txBody>
                  <a:tcPr marL="91450" marR="91450" marT="45726" marB="45726"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kumimoji="0" lang="pt-BR" sz="1200" b="1" i="0" u="none" strike="noStrike" kern="1200" cap="none" normalizeH="0" baseline="0" dirty="0">
                          <a:ln>
                            <a:noFill/>
                          </a:ln>
                          <a:solidFill>
                            <a:schemeClr val="tx2"/>
                          </a:solidFill>
                          <a:effectLst/>
                          <a:latin typeface="Calibri" pitchFamily="34" charset="0"/>
                          <a:ea typeface="+mn-ea"/>
                          <a:cs typeface="+mn-cs"/>
                        </a:rPr>
                        <a:t>UNIDADE</a:t>
                      </a:r>
                    </a:p>
                  </a:txBody>
                  <a:tcPr marL="91450" marR="91450" marT="45726" marB="45726"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kumimoji="0" lang="pt-BR" sz="1200" b="1" i="0" u="none" strike="noStrike" kern="1200" cap="none" normalizeH="0" baseline="0" dirty="0">
                          <a:ln>
                            <a:noFill/>
                          </a:ln>
                          <a:solidFill>
                            <a:schemeClr val="tx2"/>
                          </a:solidFill>
                          <a:effectLst/>
                          <a:latin typeface="Calibri" pitchFamily="34" charset="0"/>
                          <a:ea typeface="+mn-ea"/>
                          <a:cs typeface="+mn-cs"/>
                        </a:rPr>
                        <a:t>0</a:t>
                      </a:r>
                    </a:p>
                  </a:txBody>
                  <a:tcPr marL="91450" marR="91450" marT="45726" marB="45726"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kumimoji="0" lang="pt-BR" sz="1200" b="1" i="0" u="none" strike="noStrike" kern="1200" cap="none" normalizeH="0" baseline="0" dirty="0">
                          <a:ln>
                            <a:noFill/>
                          </a:ln>
                          <a:solidFill>
                            <a:schemeClr val="tx2"/>
                          </a:solidFill>
                          <a:effectLst/>
                          <a:latin typeface="Calibri" pitchFamily="34" charset="0"/>
                          <a:ea typeface="+mn-ea"/>
                          <a:cs typeface="+mn-cs"/>
                        </a:rPr>
                        <a:t>1</a:t>
                      </a:r>
                    </a:p>
                  </a:txBody>
                  <a:tcPr marL="91450" marR="91450" marT="45726" marB="45726" anchor="ctr">
                    <a:lnL w="12700"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00921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457199" y="1319161"/>
            <a:ext cx="8289235" cy="857250"/>
          </a:xfrm>
          <a:solidFill>
            <a:schemeClr val="bg1"/>
          </a:solidFill>
          <a:ln cap="flat" algn="ctr">
            <a:solidFill>
              <a:schemeClr val="tx2">
                <a:lumMod val="75000"/>
              </a:schemeClr>
            </a:solidFill>
          </a:ln>
          <a:effectLst>
            <a:outerShdw blurRad="40000" dist="23000" dir="5400000" rotWithShape="0">
              <a:srgbClr val="000000">
                <a:alpha val="35000"/>
              </a:srgbClr>
            </a:outerShdw>
          </a:effectLst>
        </p:spPr>
        <p:txBody>
          <a:bodyPr>
            <a:noAutofit/>
          </a:bodyPr>
          <a:lstStyle/>
          <a:p>
            <a:pPr eaLnBrk="1" hangingPunct="1">
              <a:defRPr/>
            </a:pPr>
            <a:r>
              <a:rPr lang="pt-BR" sz="2200" b="1" dirty="0">
                <a:solidFill>
                  <a:schemeClr val="accent1">
                    <a:lumMod val="75000"/>
                  </a:schemeClr>
                </a:solidFill>
                <a:latin typeface="Arial" panose="020B0604020202020204" pitchFamily="34" charset="0"/>
                <a:cs typeface="Arial" panose="020B0604020202020204" pitchFamily="34" charset="0"/>
              </a:rPr>
              <a:t>Execução Orçamentária das Ações – 1º Quadrimestre /2023</a:t>
            </a:r>
          </a:p>
        </p:txBody>
      </p:sp>
      <p:graphicFrame>
        <p:nvGraphicFramePr>
          <p:cNvPr id="5" name="Group 405"/>
          <p:cNvGraphicFramePr>
            <a:graphicFrameLocks noGrp="1"/>
          </p:cNvGraphicFramePr>
          <p:nvPr>
            <p:extLst>
              <p:ext uri="{D42A27DB-BD31-4B8C-83A1-F6EECF244321}">
                <p14:modId xmlns:p14="http://schemas.microsoft.com/office/powerpoint/2010/main" val="205458683"/>
              </p:ext>
            </p:extLst>
          </p:nvPr>
        </p:nvGraphicFramePr>
        <p:xfrm>
          <a:off x="755373" y="2657061"/>
          <a:ext cx="7772401" cy="1219200"/>
        </p:xfrm>
        <a:graphic>
          <a:graphicData uri="http://schemas.openxmlformats.org/drawingml/2006/table">
            <a:tbl>
              <a:tblPr/>
              <a:tblGrid>
                <a:gridCol w="3173914">
                  <a:extLst>
                    <a:ext uri="{9D8B030D-6E8A-4147-A177-3AD203B41FA5}">
                      <a16:colId xmlns:a16="http://schemas.microsoft.com/office/drawing/2014/main" val="20000"/>
                    </a:ext>
                  </a:extLst>
                </a:gridCol>
                <a:gridCol w="1554516">
                  <a:extLst>
                    <a:ext uri="{9D8B030D-6E8A-4147-A177-3AD203B41FA5}">
                      <a16:colId xmlns:a16="http://schemas.microsoft.com/office/drawing/2014/main" val="2181197677"/>
                    </a:ext>
                  </a:extLst>
                </a:gridCol>
                <a:gridCol w="1606023">
                  <a:extLst>
                    <a:ext uri="{9D8B030D-6E8A-4147-A177-3AD203B41FA5}">
                      <a16:colId xmlns:a16="http://schemas.microsoft.com/office/drawing/2014/main" val="20001"/>
                    </a:ext>
                  </a:extLst>
                </a:gridCol>
                <a:gridCol w="1437948">
                  <a:extLst>
                    <a:ext uri="{9D8B030D-6E8A-4147-A177-3AD203B41FA5}">
                      <a16:colId xmlns:a16="http://schemas.microsoft.com/office/drawing/2014/main" val="20002"/>
                    </a:ext>
                  </a:extLst>
                </a:gridCol>
              </a:tblGrid>
              <a:tr h="650443">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pt-BR" sz="1600" b="1" i="0" u="none" strike="noStrike" cap="none" normalizeH="0" baseline="0" dirty="0">
                          <a:ln>
                            <a:noFill/>
                          </a:ln>
                          <a:solidFill>
                            <a:schemeClr val="accent1">
                              <a:lumMod val="75000"/>
                            </a:schemeClr>
                          </a:solidFill>
                          <a:effectLst/>
                          <a:latin typeface="Calibri" pitchFamily="34" charset="0"/>
                        </a:rPr>
                        <a:t>Ação</a:t>
                      </a:r>
                    </a:p>
                  </a:txBody>
                  <a:tcPr marL="91428" marR="91428" marT="45716" marB="45716" anchor="ctr" horzOverflow="overflow">
                    <a:lnL w="1905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pt-BR" sz="1600" b="1" i="0" u="none" strike="noStrike" kern="1200" cap="none" normalizeH="0" baseline="0" dirty="0">
                          <a:ln>
                            <a:noFill/>
                          </a:ln>
                          <a:solidFill>
                            <a:schemeClr val="tx2"/>
                          </a:solidFill>
                          <a:effectLst/>
                          <a:latin typeface="Calibri" pitchFamily="34" charset="0"/>
                          <a:ea typeface="+mn-ea"/>
                          <a:cs typeface="+mn-cs"/>
                        </a:rPr>
                        <a:t>Dotação</a:t>
                      </a:r>
                    </a:p>
                  </a:txBody>
                  <a:tcPr marL="91428" marR="91428"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pt-BR" sz="1600" b="1" i="0" u="none" strike="noStrike" cap="none" normalizeH="0" baseline="0" dirty="0">
                          <a:ln>
                            <a:noFill/>
                          </a:ln>
                          <a:solidFill>
                            <a:schemeClr val="accent1">
                              <a:lumMod val="75000"/>
                            </a:schemeClr>
                          </a:solidFill>
                          <a:effectLst/>
                          <a:latin typeface="Calibri" pitchFamily="34" charset="0"/>
                        </a:rPr>
                        <a:t>Empenhado</a:t>
                      </a:r>
                    </a:p>
                  </a:txBody>
                  <a:tcPr marL="91428" marR="91428"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pt-BR" sz="1600" b="1" i="0" u="none" strike="noStrike" cap="none" normalizeH="0" baseline="0" dirty="0">
                          <a:ln>
                            <a:noFill/>
                          </a:ln>
                          <a:solidFill>
                            <a:schemeClr val="accent1">
                              <a:lumMod val="75000"/>
                            </a:schemeClr>
                          </a:solidFill>
                          <a:effectLst/>
                          <a:latin typeface="Calibri" pitchFamily="34" charset="0"/>
                        </a:rPr>
                        <a:t>Liquidado</a:t>
                      </a:r>
                    </a:p>
                  </a:txBody>
                  <a:tcPr marL="91428" marR="91428" marT="45716" marB="45716" anchor="ctr" horzOverflow="overflow">
                    <a:lnL w="12700" cap="flat" cmpd="sng" algn="ctr">
                      <a:solidFill>
                        <a:schemeClr val="tx1"/>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0"/>
                  </a:ext>
                </a:extLst>
              </a:tr>
              <a:tr h="568757">
                <a:tc>
                  <a:txBody>
                    <a:bodyPr/>
                    <a:lstStyle/>
                    <a:p>
                      <a:pPr marL="0" marR="0" lvl="0" indent="0" algn="just" defTabSz="914400" rtl="0" eaLnBrk="1" fontAlgn="base" latinLnBrk="0" hangingPunct="1">
                        <a:lnSpc>
                          <a:spcPct val="100000"/>
                        </a:lnSpc>
                        <a:spcBef>
                          <a:spcPct val="20000"/>
                        </a:spcBef>
                        <a:spcAft>
                          <a:spcPct val="0"/>
                        </a:spcAft>
                        <a:buClrTx/>
                        <a:buSzTx/>
                        <a:buFont typeface="Arial" charset="0"/>
                        <a:buNone/>
                        <a:tabLst/>
                      </a:pPr>
                      <a:r>
                        <a:rPr kumimoji="0" lang="pt-BR" sz="1200" b="1" i="0" u="none" strike="noStrike" cap="none" normalizeH="0" baseline="0">
                          <a:ln>
                            <a:noFill/>
                          </a:ln>
                          <a:solidFill>
                            <a:schemeClr val="tx2"/>
                          </a:solidFill>
                          <a:effectLst/>
                          <a:latin typeface="Calibri" pitchFamily="34" charset="0"/>
                        </a:rPr>
                        <a:t>Ação 2904 - Projeção Internacional da Cidade</a:t>
                      </a:r>
                      <a:endParaRPr kumimoji="0" lang="pt-BR" sz="1200" b="1" i="0" u="none" strike="noStrike" cap="none" normalizeH="0" baseline="0" dirty="0">
                        <a:ln>
                          <a:noFill/>
                        </a:ln>
                        <a:solidFill>
                          <a:schemeClr val="tx2"/>
                        </a:solidFill>
                        <a:effectLst/>
                        <a:latin typeface="Calibri" pitchFamily="34" charset="0"/>
                      </a:endParaRPr>
                    </a:p>
                  </a:txBody>
                  <a:tcPr marL="91428" marR="91428" marT="45716" marB="45716" anchor="ctr"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charset="0"/>
                        <a:buNone/>
                        <a:tabLst/>
                      </a:pPr>
                      <a:r>
                        <a:rPr kumimoji="0" lang="pt-BR" sz="1200" b="1" i="0" u="none" strike="noStrike" cap="none" normalizeH="0" baseline="0" dirty="0">
                          <a:ln>
                            <a:noFill/>
                          </a:ln>
                          <a:solidFill>
                            <a:schemeClr val="tx2"/>
                          </a:solidFill>
                          <a:effectLst/>
                          <a:latin typeface="Calibri" pitchFamily="34" charset="0"/>
                        </a:rPr>
                        <a:t>945.692</a:t>
                      </a:r>
                    </a:p>
                  </a:txBody>
                  <a:tcPr marL="91428" marR="91428" marT="45716" marB="45716" anchor="ctr"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charset="0"/>
                        <a:buNone/>
                        <a:tabLst/>
                      </a:pPr>
                      <a:r>
                        <a:rPr kumimoji="0" lang="pt-BR" sz="1200" b="1" i="0" u="none" strike="noStrike" cap="none" normalizeH="0" baseline="0" dirty="0">
                          <a:ln>
                            <a:noFill/>
                          </a:ln>
                          <a:solidFill>
                            <a:schemeClr val="tx2"/>
                          </a:solidFill>
                          <a:effectLst/>
                          <a:latin typeface="Calibri" pitchFamily="34" charset="0"/>
                        </a:rPr>
                        <a:t>0</a:t>
                      </a:r>
                    </a:p>
                  </a:txBody>
                  <a:tcPr marL="91428" marR="91428" marT="45716" marB="45716" anchor="ctr"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charset="0"/>
                        <a:buNone/>
                        <a:tabLst/>
                      </a:pPr>
                      <a:r>
                        <a:rPr kumimoji="0" lang="pt-BR" sz="1200" b="1" i="0" u="none" strike="noStrike" cap="none" normalizeH="0" baseline="0" dirty="0">
                          <a:ln>
                            <a:noFill/>
                          </a:ln>
                          <a:solidFill>
                            <a:schemeClr val="tx2"/>
                          </a:solidFill>
                          <a:effectLst/>
                          <a:latin typeface="Calibri" pitchFamily="34" charset="0"/>
                        </a:rPr>
                        <a:t>0</a:t>
                      </a:r>
                    </a:p>
                  </a:txBody>
                  <a:tcPr marL="91428" marR="91428" marT="45716" marB="45716" anchor="ctr"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pic>
        <p:nvPicPr>
          <p:cNvPr id="6" name="Imagem 5"/>
          <p:cNvPicPr>
            <a:picLocks noChangeAspect="1"/>
          </p:cNvPicPr>
          <p:nvPr/>
        </p:nvPicPr>
        <p:blipFill>
          <a:blip r:embed="rId2"/>
          <a:stretch>
            <a:fillRect/>
          </a:stretch>
        </p:blipFill>
        <p:spPr>
          <a:xfrm>
            <a:off x="6763524" y="73332"/>
            <a:ext cx="2380476" cy="688006"/>
          </a:xfrm>
          <a:prstGeom prst="rect">
            <a:avLst/>
          </a:prstGeom>
        </p:spPr>
      </p:pic>
      <p:sp>
        <p:nvSpPr>
          <p:cNvPr id="7" name="Google Shape;414;p42"/>
          <p:cNvSpPr txBox="1"/>
          <p:nvPr/>
        </p:nvSpPr>
        <p:spPr>
          <a:xfrm>
            <a:off x="689579" y="2281460"/>
            <a:ext cx="3060788" cy="375601"/>
          </a:xfrm>
          <a:prstGeom prst="rect">
            <a:avLst/>
          </a:prstGeom>
          <a:noFill/>
          <a:ln>
            <a:noFill/>
          </a:ln>
        </p:spPr>
        <p:txBody>
          <a:bodyPr spcFirstLastPara="1" wrap="square" lIns="91425" tIns="91425" rIns="91425" bIns="91425" anchor="t" anchorCtr="0">
            <a:noAutofit/>
          </a:bodyPr>
          <a:lstStyle/>
          <a:p>
            <a:pPr marL="0" lvl="0" indent="0">
              <a:buFont typeface="Arial"/>
              <a:buNone/>
            </a:pPr>
            <a:r>
              <a:rPr lang="pt-BR" sz="1200" dirty="0">
                <a:solidFill>
                  <a:schemeClr val="tx2">
                    <a:lumMod val="75000"/>
                  </a:schemeClr>
                </a:solidFill>
                <a:sym typeface="Antic"/>
              </a:rPr>
              <a:t>GBP</a:t>
            </a:r>
            <a:endParaRPr sz="1200" dirty="0">
              <a:solidFill>
                <a:schemeClr val="tx2">
                  <a:lumMod val="75000"/>
                </a:schemeClr>
              </a:solidFill>
              <a:sym typeface="Antic"/>
            </a:endParaRPr>
          </a:p>
        </p:txBody>
      </p:sp>
    </p:spTree>
    <p:extLst>
      <p:ext uri="{BB962C8B-B14F-4D97-AF65-F5344CB8AC3E}">
        <p14:creationId xmlns:p14="http://schemas.microsoft.com/office/powerpoint/2010/main" val="1226247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2"/>
          <p:cNvSpPr txBox="1">
            <a:spLocks noGrp="1"/>
          </p:cNvSpPr>
          <p:nvPr>
            <p:ph type="title"/>
          </p:nvPr>
        </p:nvSpPr>
        <p:spPr>
          <a:xfrm>
            <a:off x="493749" y="956330"/>
            <a:ext cx="8249618" cy="477956"/>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000" b="1" dirty="0">
                <a:solidFill>
                  <a:schemeClr val="tx2"/>
                </a:solidFill>
                <a:latin typeface="Cera Basic"/>
              </a:rPr>
              <a:t>PRINCIPAIS PROGRAMAS E AÇÕES PARA O EXERCÍCIO DE 2024</a:t>
            </a:r>
            <a:endParaRPr sz="2000" b="1" dirty="0">
              <a:solidFill>
                <a:schemeClr val="tx2"/>
              </a:solidFill>
              <a:latin typeface="Cera Basic"/>
            </a:endParaRPr>
          </a:p>
        </p:txBody>
      </p:sp>
      <p:sp>
        <p:nvSpPr>
          <p:cNvPr id="413" name="Google Shape;413;p42"/>
          <p:cNvSpPr txBox="1"/>
          <p:nvPr/>
        </p:nvSpPr>
        <p:spPr>
          <a:xfrm>
            <a:off x="635834" y="3080898"/>
            <a:ext cx="7965447" cy="1255317"/>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91425" rIns="0" bIns="91425" anchor="t" anchorCtr="0">
            <a:noAutofit/>
          </a:bodyPr>
          <a:lstStyle/>
          <a:p>
            <a:pPr marL="0" lvl="0" indent="0">
              <a:buFont typeface="Arial"/>
              <a:buNone/>
            </a:pPr>
            <a:r>
              <a:rPr lang="pt-BR" sz="1200" b="1" u="sng" dirty="0">
                <a:solidFill>
                  <a:schemeClr val="tx2">
                    <a:lumMod val="75000"/>
                  </a:schemeClr>
                </a:solidFill>
                <a:sym typeface="Antic"/>
              </a:rPr>
              <a:t>Ação 2932 </a:t>
            </a:r>
            <a:r>
              <a:rPr lang="pt-BR" sz="1200" b="1" dirty="0">
                <a:solidFill>
                  <a:schemeClr val="tx2">
                    <a:lumMod val="75000"/>
                  </a:schemeClr>
                </a:solidFill>
                <a:sym typeface="Antic"/>
              </a:rPr>
              <a:t>– Atração de Eventos para a Cidade do Rio de Janeiro</a:t>
            </a:r>
          </a:p>
          <a:p>
            <a:pPr marL="0" lvl="0" indent="0">
              <a:buFont typeface="Arial"/>
              <a:buNone/>
            </a:pPr>
            <a:endParaRPr lang="pt-BR" sz="1200" b="1" dirty="0">
              <a:solidFill>
                <a:schemeClr val="tx2">
                  <a:lumMod val="75000"/>
                </a:schemeClr>
              </a:solidFill>
              <a:sym typeface="Antic"/>
            </a:endParaRPr>
          </a:p>
          <a:p>
            <a:pPr lvl="0"/>
            <a:r>
              <a:rPr lang="pt-BR" sz="1200" b="1" u="sng" dirty="0">
                <a:solidFill>
                  <a:schemeClr val="accent1">
                    <a:lumMod val="50000"/>
                  </a:schemeClr>
                </a:solidFill>
                <a:sym typeface="Antic"/>
              </a:rPr>
              <a:t>Objetivo</a:t>
            </a:r>
            <a:r>
              <a:rPr lang="pt-BR" sz="1200" b="1" dirty="0">
                <a:solidFill>
                  <a:schemeClr val="accent1">
                    <a:lumMod val="50000"/>
                  </a:schemeClr>
                </a:solidFill>
                <a:sym typeface="Antic"/>
              </a:rPr>
              <a:t>: </a:t>
            </a:r>
            <a:r>
              <a:rPr lang="pt-BR" sz="1200" b="1" dirty="0">
                <a:solidFill>
                  <a:schemeClr val="accent1">
                    <a:lumMod val="50000"/>
                  </a:schemeClr>
                </a:solidFill>
              </a:rPr>
              <a:t>Melhorar a autoimagem carioca e a percepção que o país e o mundo têm do Rio, a fim de aumentar o turismo interno e tornar a cidade mais competitiva na atração de eventos, assim como recolher dados do setor através de campanha de comunicação, além de realizar a desburocratização do processo de licenciamento de eventos e a implementação do Portal Rio Carioca de Eventos. </a:t>
            </a:r>
            <a:endParaRPr sz="1200" b="1" dirty="0">
              <a:solidFill>
                <a:schemeClr val="accent1">
                  <a:lumMod val="50000"/>
                </a:schemeClr>
              </a:solidFill>
              <a:sym typeface="Antic"/>
            </a:endParaRPr>
          </a:p>
        </p:txBody>
      </p:sp>
      <p:sp>
        <p:nvSpPr>
          <p:cNvPr id="414" name="Google Shape;414;p42"/>
          <p:cNvSpPr txBox="1"/>
          <p:nvPr/>
        </p:nvSpPr>
        <p:spPr>
          <a:xfrm>
            <a:off x="707875" y="4141575"/>
            <a:ext cx="3000000" cy="46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500" dirty="0">
              <a:solidFill>
                <a:schemeClr val="dk1"/>
              </a:solidFill>
              <a:latin typeface="Antic"/>
              <a:ea typeface="Antic"/>
              <a:cs typeface="Antic"/>
              <a:sym typeface="Antic"/>
            </a:endParaRPr>
          </a:p>
        </p:txBody>
      </p:sp>
      <p:sp>
        <p:nvSpPr>
          <p:cNvPr id="415" name="Google Shape;415;p42"/>
          <p:cNvSpPr txBox="1"/>
          <p:nvPr/>
        </p:nvSpPr>
        <p:spPr>
          <a:xfrm>
            <a:off x="5134715" y="4141575"/>
            <a:ext cx="3258900" cy="46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600" b="1" dirty="0">
              <a:solidFill>
                <a:schemeClr val="dk1"/>
              </a:solidFill>
              <a:latin typeface="Antic"/>
              <a:ea typeface="Antic"/>
              <a:cs typeface="Antic"/>
              <a:sym typeface="Antic"/>
            </a:endParaRPr>
          </a:p>
        </p:txBody>
      </p:sp>
      <p:pic>
        <p:nvPicPr>
          <p:cNvPr id="7" name="Imagem 6" descr="Padrão do plano de fundo&#10;&#10;Descrição gerada automaticamente">
            <a:extLst>
              <a:ext uri="{FF2B5EF4-FFF2-40B4-BE49-F238E27FC236}">
                <a16:creationId xmlns:a16="http://schemas.microsoft.com/office/drawing/2014/main" id="{8A818ACD-C5AF-40B3-8C89-78DC1D646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04154"/>
            <a:ext cx="9144000" cy="335560"/>
          </a:xfrm>
          <a:prstGeom prst="rect">
            <a:avLst/>
          </a:prstGeom>
        </p:spPr>
      </p:pic>
      <p:pic>
        <p:nvPicPr>
          <p:cNvPr id="8" name="Imagem 7" descr="Forma&#10;&#10;Descrição gerada automaticamente com confiança média">
            <a:extLst>
              <a:ext uri="{FF2B5EF4-FFF2-40B4-BE49-F238E27FC236}">
                <a16:creationId xmlns:a16="http://schemas.microsoft.com/office/drawing/2014/main" id="{413996CD-A6BB-4591-BD79-AC1775930E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0125" y="4804154"/>
            <a:ext cx="335560" cy="335560"/>
          </a:xfrm>
          <a:prstGeom prst="rect">
            <a:avLst/>
          </a:prstGeom>
        </p:spPr>
      </p:pic>
      <p:sp>
        <p:nvSpPr>
          <p:cNvPr id="10" name="CaixaDeTexto 9"/>
          <p:cNvSpPr txBox="1"/>
          <p:nvPr/>
        </p:nvSpPr>
        <p:spPr>
          <a:xfrm>
            <a:off x="7660371" y="-6626"/>
            <a:ext cx="1465462" cy="230832"/>
          </a:xfrm>
          <a:prstGeom prst="rect">
            <a:avLst/>
          </a:prstGeom>
          <a:noFill/>
        </p:spPr>
        <p:txBody>
          <a:bodyPr wrap="square" rtlCol="0">
            <a:spAutoFit/>
          </a:bodyPr>
          <a:lstStyle/>
          <a:p>
            <a:r>
              <a:rPr lang="pt-BR" sz="900" dirty="0"/>
              <a:t>Inserir logo da Secretaria</a:t>
            </a:r>
          </a:p>
        </p:txBody>
      </p:sp>
      <p:pic>
        <p:nvPicPr>
          <p:cNvPr id="13" name="Imagem 12"/>
          <p:cNvPicPr>
            <a:picLocks noChangeAspect="1"/>
          </p:cNvPicPr>
          <p:nvPr/>
        </p:nvPicPr>
        <p:blipFill>
          <a:blip r:embed="rId5"/>
          <a:stretch>
            <a:fillRect/>
          </a:stretch>
        </p:blipFill>
        <p:spPr>
          <a:xfrm>
            <a:off x="6692348" y="47490"/>
            <a:ext cx="2433485" cy="708514"/>
          </a:xfrm>
          <a:prstGeom prst="rect">
            <a:avLst/>
          </a:prstGeom>
        </p:spPr>
      </p:pic>
      <p:sp>
        <p:nvSpPr>
          <p:cNvPr id="14" name="Retângulo 13"/>
          <p:cNvSpPr/>
          <p:nvPr/>
        </p:nvSpPr>
        <p:spPr>
          <a:xfrm>
            <a:off x="635834" y="1873067"/>
            <a:ext cx="7965447" cy="104644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pt-BR" sz="1200" b="1" u="sng" dirty="0">
                <a:solidFill>
                  <a:schemeClr val="tx2">
                    <a:lumMod val="75000"/>
                  </a:schemeClr>
                </a:solidFill>
              </a:rPr>
              <a:t>Programa 0641 </a:t>
            </a:r>
            <a:r>
              <a:rPr lang="pt-BR" sz="1200" b="1" dirty="0">
                <a:solidFill>
                  <a:schemeClr val="tx2">
                    <a:lumMod val="75000"/>
                  </a:schemeClr>
                </a:solidFill>
              </a:rPr>
              <a:t>– Turismo e Economia Criativa</a:t>
            </a:r>
          </a:p>
          <a:p>
            <a:endParaRPr lang="pt-BR" sz="1200" b="1" dirty="0">
              <a:solidFill>
                <a:schemeClr val="tx2">
                  <a:lumMod val="75000"/>
                </a:schemeClr>
              </a:solidFill>
            </a:endParaRPr>
          </a:p>
          <a:p>
            <a:r>
              <a:rPr lang="pt-BR" sz="1200" b="1" u="sng" dirty="0">
                <a:solidFill>
                  <a:schemeClr val="accent1">
                    <a:lumMod val="50000"/>
                  </a:schemeClr>
                </a:solidFill>
              </a:rPr>
              <a:t>Objetivo</a:t>
            </a:r>
            <a:r>
              <a:rPr lang="pt-BR" dirty="0"/>
              <a:t>: </a:t>
            </a:r>
            <a:r>
              <a:rPr lang="pt-BR" sz="1200" b="1" dirty="0">
                <a:solidFill>
                  <a:schemeClr val="accent1">
                    <a:lumMod val="50000"/>
                  </a:schemeClr>
                </a:solidFill>
              </a:rPr>
              <a:t>Desenvolver todo o potencial turístico do destino Rio de Janeiro por meio da diversificação de produtos e segmentos, com a captação de novos eventos para fazer parte do calendário, e de uma estratégia de divulgação e promoção adaptada para o mundo pós pandemia. </a:t>
            </a:r>
          </a:p>
        </p:txBody>
      </p:sp>
      <p:sp>
        <p:nvSpPr>
          <p:cNvPr id="3" name="CaixaDeTexto 2"/>
          <p:cNvSpPr txBox="1"/>
          <p:nvPr/>
        </p:nvSpPr>
        <p:spPr>
          <a:xfrm>
            <a:off x="555475" y="1574602"/>
            <a:ext cx="5331331" cy="276999"/>
          </a:xfrm>
          <a:prstGeom prst="rect">
            <a:avLst/>
          </a:prstGeom>
          <a:noFill/>
        </p:spPr>
        <p:txBody>
          <a:bodyPr wrap="square" rtlCol="0">
            <a:spAutoFit/>
          </a:bodyPr>
          <a:lstStyle/>
          <a:p>
            <a:r>
              <a:rPr lang="pt-BR" sz="1200" dirty="0">
                <a:solidFill>
                  <a:schemeClr val="tx2">
                    <a:lumMod val="75000"/>
                  </a:schemeClr>
                </a:solidFill>
              </a:rPr>
              <a:t>Coordenadoria Especial de Promoção de Eventos</a:t>
            </a:r>
          </a:p>
        </p:txBody>
      </p:sp>
    </p:spTree>
    <p:extLst>
      <p:ext uri="{BB962C8B-B14F-4D97-AF65-F5344CB8AC3E}">
        <p14:creationId xmlns:p14="http://schemas.microsoft.com/office/powerpoint/2010/main" val="2409020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4191" y="692340"/>
            <a:ext cx="8229600" cy="857250"/>
          </a:xfrm>
        </p:spPr>
        <p:txBody>
          <a:bodyPr>
            <a:normAutofit/>
          </a:bodyPr>
          <a:lstStyle/>
          <a:p>
            <a:r>
              <a:rPr lang="pt-BR" sz="2400" b="1" dirty="0">
                <a:solidFill>
                  <a:schemeClr val="tx2"/>
                </a:solidFill>
                <a:latin typeface="Cera Basic"/>
              </a:rPr>
              <a:t>METAS FÍSICAS DAS AÇÕES - GBP</a:t>
            </a:r>
          </a:p>
        </p:txBody>
      </p:sp>
      <p:pic>
        <p:nvPicPr>
          <p:cNvPr id="3" name="Imagem 2" descr="Padrão do plano de fundo&#10;&#10;Descrição gerada automaticamente">
            <a:extLst>
              <a:ext uri="{FF2B5EF4-FFF2-40B4-BE49-F238E27FC236}">
                <a16:creationId xmlns:a16="http://schemas.microsoft.com/office/drawing/2014/main" id="{8A818ACD-C5AF-40B3-8C89-78DC1D646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04154"/>
            <a:ext cx="9144000" cy="335560"/>
          </a:xfrm>
          <a:prstGeom prst="rect">
            <a:avLst/>
          </a:prstGeom>
        </p:spPr>
      </p:pic>
      <p:pic>
        <p:nvPicPr>
          <p:cNvPr id="4" name="Imagem 3" descr="Forma&#10;&#10;Descrição gerada automaticamente com confiança média">
            <a:extLst>
              <a:ext uri="{FF2B5EF4-FFF2-40B4-BE49-F238E27FC236}">
                <a16:creationId xmlns:a16="http://schemas.microsoft.com/office/drawing/2014/main" id="{413996CD-A6BB-4591-BD79-AC1775930E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8440" y="4804154"/>
            <a:ext cx="335560" cy="335560"/>
          </a:xfrm>
          <a:prstGeom prst="rect">
            <a:avLst/>
          </a:prstGeom>
        </p:spPr>
      </p:pic>
      <p:sp>
        <p:nvSpPr>
          <p:cNvPr id="28" name="CaixaDeTexto 27"/>
          <p:cNvSpPr txBox="1"/>
          <p:nvPr/>
        </p:nvSpPr>
        <p:spPr>
          <a:xfrm>
            <a:off x="7660371" y="0"/>
            <a:ext cx="1465462" cy="230832"/>
          </a:xfrm>
          <a:prstGeom prst="rect">
            <a:avLst/>
          </a:prstGeom>
          <a:noFill/>
        </p:spPr>
        <p:txBody>
          <a:bodyPr wrap="square" rtlCol="0">
            <a:spAutoFit/>
          </a:bodyPr>
          <a:lstStyle/>
          <a:p>
            <a:r>
              <a:rPr lang="pt-BR" sz="900" dirty="0"/>
              <a:t>Inserir logo da Secretaria</a:t>
            </a:r>
          </a:p>
        </p:txBody>
      </p:sp>
      <p:pic>
        <p:nvPicPr>
          <p:cNvPr id="8" name="Imagem 7"/>
          <p:cNvPicPr>
            <a:picLocks noChangeAspect="1"/>
          </p:cNvPicPr>
          <p:nvPr/>
        </p:nvPicPr>
        <p:blipFill>
          <a:blip r:embed="rId4"/>
          <a:stretch>
            <a:fillRect/>
          </a:stretch>
        </p:blipFill>
        <p:spPr>
          <a:xfrm>
            <a:off x="6818243" y="4334"/>
            <a:ext cx="2307590" cy="688006"/>
          </a:xfrm>
          <a:prstGeom prst="rect">
            <a:avLst/>
          </a:prstGeom>
        </p:spPr>
      </p:pic>
      <p:graphicFrame>
        <p:nvGraphicFramePr>
          <p:cNvPr id="9" name="Tabela 8"/>
          <p:cNvGraphicFramePr>
            <a:graphicFrameLocks noGrp="1"/>
          </p:cNvGraphicFramePr>
          <p:nvPr>
            <p:extLst>
              <p:ext uri="{D42A27DB-BD31-4B8C-83A1-F6EECF244321}">
                <p14:modId xmlns:p14="http://schemas.microsoft.com/office/powerpoint/2010/main" val="958793236"/>
              </p:ext>
            </p:extLst>
          </p:nvPr>
        </p:nvGraphicFramePr>
        <p:xfrm>
          <a:off x="132522" y="1600212"/>
          <a:ext cx="8878956" cy="1744551"/>
        </p:xfrm>
        <a:graphic>
          <a:graphicData uri="http://schemas.openxmlformats.org/drawingml/2006/table">
            <a:tbl>
              <a:tblPr firstRow="1" bandRow="1">
                <a:tableStyleId>{5C22544A-7EE6-4342-B048-85BDC9FD1C3A}</a:tableStyleId>
              </a:tblPr>
              <a:tblGrid>
                <a:gridCol w="2663490">
                  <a:extLst>
                    <a:ext uri="{9D8B030D-6E8A-4147-A177-3AD203B41FA5}">
                      <a16:colId xmlns:a16="http://schemas.microsoft.com/office/drawing/2014/main" val="20000"/>
                    </a:ext>
                  </a:extLst>
                </a:gridCol>
                <a:gridCol w="2663490">
                  <a:extLst>
                    <a:ext uri="{9D8B030D-6E8A-4147-A177-3AD203B41FA5}">
                      <a16:colId xmlns:a16="http://schemas.microsoft.com/office/drawing/2014/main" val="20001"/>
                    </a:ext>
                  </a:extLst>
                </a:gridCol>
                <a:gridCol w="1312686">
                  <a:extLst>
                    <a:ext uri="{9D8B030D-6E8A-4147-A177-3AD203B41FA5}">
                      <a16:colId xmlns:a16="http://schemas.microsoft.com/office/drawing/2014/main" val="20002"/>
                    </a:ext>
                  </a:extLst>
                </a:gridCol>
                <a:gridCol w="1119645">
                  <a:extLst>
                    <a:ext uri="{9D8B030D-6E8A-4147-A177-3AD203B41FA5}">
                      <a16:colId xmlns:a16="http://schemas.microsoft.com/office/drawing/2014/main" val="20003"/>
                    </a:ext>
                  </a:extLst>
                </a:gridCol>
                <a:gridCol w="1119645">
                  <a:extLst>
                    <a:ext uri="{9D8B030D-6E8A-4147-A177-3AD203B41FA5}">
                      <a16:colId xmlns:a16="http://schemas.microsoft.com/office/drawing/2014/main" val="20004"/>
                    </a:ext>
                  </a:extLst>
                </a:gridCol>
              </a:tblGrid>
              <a:tr h="364435">
                <a:tc rowSpan="2">
                  <a:txBody>
                    <a:bodyPr/>
                    <a:lstStyle/>
                    <a:p>
                      <a:pPr algn="ctr"/>
                      <a:r>
                        <a:rPr lang="pt-BR" sz="1200" dirty="0">
                          <a:solidFill>
                            <a:schemeClr val="tx2">
                              <a:lumMod val="75000"/>
                            </a:schemeClr>
                          </a:solidFill>
                          <a:latin typeface="Calibri" pitchFamily="34" charset="0"/>
                        </a:rPr>
                        <a:t>CÓDIGO E DESCRIÇÃO DA</a:t>
                      </a:r>
                      <a:r>
                        <a:rPr lang="pt-BR" sz="1200" baseline="0" dirty="0">
                          <a:solidFill>
                            <a:schemeClr val="tx2">
                              <a:lumMod val="75000"/>
                            </a:schemeClr>
                          </a:solidFill>
                          <a:latin typeface="Calibri" pitchFamily="34" charset="0"/>
                        </a:rPr>
                        <a:t> </a:t>
                      </a:r>
                      <a:r>
                        <a:rPr lang="pt-BR" sz="1200" dirty="0">
                          <a:solidFill>
                            <a:schemeClr val="tx2">
                              <a:lumMod val="75000"/>
                            </a:schemeClr>
                          </a:solidFill>
                          <a:latin typeface="Calibri" pitchFamily="34" charset="0"/>
                        </a:rPr>
                        <a:t>AÇÃO</a:t>
                      </a:r>
                      <a:endParaRPr lang="pt-BR" sz="1200" b="1" dirty="0">
                        <a:solidFill>
                          <a:schemeClr val="tx2">
                            <a:lumMod val="75000"/>
                          </a:schemeClr>
                        </a:solidFill>
                        <a:latin typeface="Calibri" pitchFamily="34" charset="0"/>
                      </a:endParaRPr>
                    </a:p>
                  </a:txBody>
                  <a:tcPr marL="91450" marR="91450" marT="45726" marB="45726"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rowSpan="2">
                  <a:txBody>
                    <a:bodyPr/>
                    <a:lstStyle/>
                    <a:p>
                      <a:pPr algn="ctr"/>
                      <a:r>
                        <a:rPr lang="pt-BR" sz="1200" dirty="0">
                          <a:solidFill>
                            <a:schemeClr val="tx2">
                              <a:lumMod val="75000"/>
                            </a:schemeClr>
                          </a:solidFill>
                          <a:latin typeface="Calibri" pitchFamily="34" charset="0"/>
                        </a:rPr>
                        <a:t>CÓDIGO E DESCRIÇÃO DO PRODUTO</a:t>
                      </a:r>
                      <a:endParaRPr lang="pt-BR" sz="1200" b="1" dirty="0">
                        <a:solidFill>
                          <a:schemeClr val="tx2">
                            <a:lumMod val="75000"/>
                          </a:schemeClr>
                        </a:solidFill>
                        <a:latin typeface="Calibri" pitchFamily="34" charset="0"/>
                      </a:endParaRPr>
                    </a:p>
                  </a:txBody>
                  <a:tcPr marL="91450" marR="91450"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rowSpan="2">
                  <a:txBody>
                    <a:bodyPr/>
                    <a:lstStyle/>
                    <a:p>
                      <a:pPr algn="ctr"/>
                      <a:r>
                        <a:rPr lang="pt-BR" sz="1200" dirty="0">
                          <a:solidFill>
                            <a:schemeClr val="tx2">
                              <a:lumMod val="75000"/>
                            </a:schemeClr>
                          </a:solidFill>
                          <a:latin typeface="Calibri" pitchFamily="34" charset="0"/>
                        </a:rPr>
                        <a:t>UNIDADE DE MEDIDA</a:t>
                      </a:r>
                      <a:endParaRPr lang="pt-BR" sz="1200" b="1" dirty="0">
                        <a:solidFill>
                          <a:schemeClr val="tx2">
                            <a:lumMod val="75000"/>
                          </a:schemeClr>
                        </a:solidFill>
                        <a:latin typeface="Calibri" pitchFamily="34" charset="0"/>
                      </a:endParaRPr>
                    </a:p>
                  </a:txBody>
                  <a:tcPr marL="91450" marR="91450"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b="1" dirty="0">
                          <a:solidFill>
                            <a:schemeClr val="tx2">
                              <a:lumMod val="75000"/>
                            </a:schemeClr>
                          </a:solidFill>
                          <a:latin typeface="Calibri" pitchFamily="34" charset="0"/>
                        </a:rPr>
                        <a:t>META FÍSICA</a:t>
                      </a:r>
                    </a:p>
                  </a:txBody>
                  <a:tcPr marL="91450" marR="91450" marT="45726" marB="45726"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t-BR" sz="1400" b="1" dirty="0">
                        <a:solidFill>
                          <a:schemeClr val="bg1"/>
                        </a:solidFill>
                      </a:endParaRPr>
                    </a:p>
                  </a:txBody>
                  <a:tcPr marL="91436" marR="91436" marT="45721" marB="45721" anchor="ctr"/>
                </a:tc>
                <a:extLst>
                  <a:ext uri="{0D108BD9-81ED-4DB2-BD59-A6C34878D82A}">
                    <a16:rowId xmlns:a16="http://schemas.microsoft.com/office/drawing/2014/main" val="10000"/>
                  </a:ext>
                </a:extLst>
              </a:tr>
              <a:tr h="415688">
                <a:tc vMerge="1">
                  <a:txBody>
                    <a:bodyPr/>
                    <a:lstStyle/>
                    <a:p>
                      <a:pPr algn="ctr"/>
                      <a:endParaRPr lang="pt-BR" sz="1400" b="1" dirty="0">
                        <a:solidFill>
                          <a:schemeClr val="bg1"/>
                        </a:solidFill>
                      </a:endParaRPr>
                    </a:p>
                  </a:txBody>
                  <a:tcPr marL="91436" marR="91436" marT="45721" marB="45721" anchor="ctr"/>
                </a:tc>
                <a:tc vMerge="1">
                  <a:txBody>
                    <a:bodyPr/>
                    <a:lstStyle/>
                    <a:p>
                      <a:pPr algn="ctr"/>
                      <a:endParaRPr lang="pt-BR" sz="1400" b="1" dirty="0">
                        <a:solidFill>
                          <a:schemeClr val="bg1"/>
                        </a:solidFill>
                      </a:endParaRPr>
                    </a:p>
                  </a:txBody>
                  <a:tcPr marL="91436" marR="91436" marT="45721" marB="45721" anchor="ctr"/>
                </a:tc>
                <a:tc vMerge="1">
                  <a:txBody>
                    <a:bodyPr/>
                    <a:lstStyle/>
                    <a:p>
                      <a:pPr algn="ctr"/>
                      <a:endParaRPr lang="pt-BR" sz="1400" b="1" dirty="0">
                        <a:solidFill>
                          <a:schemeClr val="bg1"/>
                        </a:solidFill>
                      </a:endParaRPr>
                    </a:p>
                  </a:txBody>
                  <a:tcPr marL="91436" marR="91436" marT="45721" marB="4572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b="1" dirty="0">
                          <a:solidFill>
                            <a:schemeClr val="tx2">
                              <a:lumMod val="75000"/>
                            </a:schemeClr>
                          </a:solidFill>
                          <a:latin typeface="Calibri" pitchFamily="34" charset="0"/>
                        </a:rPr>
                        <a:t>Execução 1º Quadrimestre 2023</a:t>
                      </a:r>
                    </a:p>
                  </a:txBody>
                  <a:tcPr marL="91450" marR="91450"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b="1" dirty="0">
                          <a:solidFill>
                            <a:schemeClr val="tx2">
                              <a:lumMod val="75000"/>
                            </a:schemeClr>
                          </a:solidFill>
                          <a:latin typeface="Calibri" pitchFamily="34" charset="0"/>
                        </a:rPr>
                        <a:t>Projeção 2024</a:t>
                      </a:r>
                    </a:p>
                  </a:txBody>
                  <a:tcPr marL="91450" marR="91450" marT="45726" marB="45726"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74002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200" b="1" i="0" u="none" strike="noStrike" kern="1200" cap="none" normalizeH="0" baseline="0" dirty="0">
                          <a:ln>
                            <a:noFill/>
                          </a:ln>
                          <a:solidFill>
                            <a:schemeClr val="tx2"/>
                          </a:solidFill>
                          <a:effectLst/>
                          <a:latin typeface="Calibri" pitchFamily="34" charset="0"/>
                          <a:ea typeface="+mn-ea"/>
                          <a:cs typeface="+mn-cs"/>
                        </a:rPr>
                        <a:t>2932 – Atração de Eventos para a Cidade do Rio de Janeiro</a:t>
                      </a:r>
                    </a:p>
                  </a:txBody>
                  <a:tcPr marL="91450" marR="91450" marT="45726" marB="45726" anchor="ctr">
                    <a:lnL w="12700" cap="flat" cmpd="sng" algn="ctr">
                      <a:solidFill>
                        <a:schemeClr val="accent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200" b="1" i="0" u="none" strike="noStrike" kern="1200" cap="none" normalizeH="0" baseline="0" dirty="0">
                          <a:ln>
                            <a:noFill/>
                          </a:ln>
                          <a:solidFill>
                            <a:schemeClr val="tx2"/>
                          </a:solidFill>
                          <a:effectLst/>
                          <a:latin typeface="Calibri" pitchFamily="34" charset="0"/>
                          <a:ea typeface="+mn-ea"/>
                          <a:cs typeface="+mn-cs"/>
                        </a:rPr>
                        <a:t>5244 – Evento de grande porte / megaevento atraído para a Cidade</a:t>
                      </a:r>
                    </a:p>
                  </a:txBody>
                  <a:tcPr marL="91450" marR="91450" marT="45726" marB="45726"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200" b="1" i="0" u="none" strike="noStrike" kern="1200" cap="none" normalizeH="0" baseline="0" dirty="0">
                          <a:ln>
                            <a:noFill/>
                          </a:ln>
                          <a:solidFill>
                            <a:schemeClr val="tx2"/>
                          </a:solidFill>
                          <a:effectLst/>
                          <a:latin typeface="Calibri" pitchFamily="34" charset="0"/>
                          <a:ea typeface="+mn-ea"/>
                          <a:cs typeface="+mn-cs"/>
                        </a:rPr>
                        <a:t>UNIDADE</a:t>
                      </a:r>
                    </a:p>
                  </a:txBody>
                  <a:tcPr marL="91450" marR="91450" marT="45726" marB="45726"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200" b="1" i="0" u="none" strike="noStrike" kern="1200" cap="none" normalizeH="0" baseline="0" dirty="0">
                          <a:ln>
                            <a:noFill/>
                          </a:ln>
                          <a:solidFill>
                            <a:schemeClr val="tx2"/>
                          </a:solidFill>
                          <a:effectLst/>
                          <a:latin typeface="Calibri" pitchFamily="34" charset="0"/>
                          <a:ea typeface="+mn-ea"/>
                          <a:cs typeface="+mn-cs"/>
                        </a:rPr>
                        <a:t>0</a:t>
                      </a:r>
                    </a:p>
                  </a:txBody>
                  <a:tcPr marL="91450" marR="91450" marT="45726" marB="45726"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200" b="1" i="0" u="none" strike="noStrike" kern="1200" cap="none" normalizeH="0" baseline="0" dirty="0">
                          <a:ln>
                            <a:noFill/>
                          </a:ln>
                          <a:solidFill>
                            <a:schemeClr val="tx2"/>
                          </a:solidFill>
                          <a:effectLst/>
                          <a:latin typeface="Calibri" pitchFamily="34" charset="0"/>
                          <a:ea typeface="+mn-ea"/>
                          <a:cs typeface="+mn-cs"/>
                        </a:rPr>
                        <a:t>2</a:t>
                      </a:r>
                    </a:p>
                  </a:txBody>
                  <a:tcPr marL="91450" marR="91450" marT="45726" marB="45726" anchor="ctr">
                    <a:lnL w="12700"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61399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457199" y="1319161"/>
            <a:ext cx="8289235" cy="857250"/>
          </a:xfrm>
          <a:solidFill>
            <a:schemeClr val="bg1"/>
          </a:solidFill>
          <a:ln cap="flat" algn="ctr">
            <a:solidFill>
              <a:schemeClr val="tx2">
                <a:lumMod val="75000"/>
              </a:schemeClr>
            </a:solidFill>
          </a:ln>
          <a:effectLst>
            <a:outerShdw blurRad="40000" dist="23000" dir="5400000" rotWithShape="0">
              <a:srgbClr val="000000">
                <a:alpha val="35000"/>
              </a:srgbClr>
            </a:outerShdw>
          </a:effectLst>
        </p:spPr>
        <p:txBody>
          <a:bodyPr>
            <a:noAutofit/>
          </a:bodyPr>
          <a:lstStyle/>
          <a:p>
            <a:pPr eaLnBrk="1" hangingPunct="1">
              <a:defRPr/>
            </a:pPr>
            <a:r>
              <a:rPr lang="pt-BR" sz="2200" b="1" dirty="0">
                <a:solidFill>
                  <a:schemeClr val="accent1">
                    <a:lumMod val="75000"/>
                  </a:schemeClr>
                </a:solidFill>
                <a:latin typeface="Arial" panose="020B0604020202020204" pitchFamily="34" charset="0"/>
                <a:cs typeface="Arial" panose="020B0604020202020204" pitchFamily="34" charset="0"/>
              </a:rPr>
              <a:t>Execução Orçamentária das Ações – 1º Quadrimestre /2023</a:t>
            </a:r>
          </a:p>
        </p:txBody>
      </p:sp>
      <p:graphicFrame>
        <p:nvGraphicFramePr>
          <p:cNvPr id="5" name="Group 405"/>
          <p:cNvGraphicFramePr>
            <a:graphicFrameLocks noGrp="1"/>
          </p:cNvGraphicFramePr>
          <p:nvPr>
            <p:extLst>
              <p:ext uri="{D42A27DB-BD31-4B8C-83A1-F6EECF244321}">
                <p14:modId xmlns:p14="http://schemas.microsoft.com/office/powerpoint/2010/main" val="3701440773"/>
              </p:ext>
            </p:extLst>
          </p:nvPr>
        </p:nvGraphicFramePr>
        <p:xfrm>
          <a:off x="755373" y="2657061"/>
          <a:ext cx="7772401" cy="1219200"/>
        </p:xfrm>
        <a:graphic>
          <a:graphicData uri="http://schemas.openxmlformats.org/drawingml/2006/table">
            <a:tbl>
              <a:tblPr/>
              <a:tblGrid>
                <a:gridCol w="3173914">
                  <a:extLst>
                    <a:ext uri="{9D8B030D-6E8A-4147-A177-3AD203B41FA5}">
                      <a16:colId xmlns:a16="http://schemas.microsoft.com/office/drawing/2014/main" val="20000"/>
                    </a:ext>
                  </a:extLst>
                </a:gridCol>
                <a:gridCol w="1554516">
                  <a:extLst>
                    <a:ext uri="{9D8B030D-6E8A-4147-A177-3AD203B41FA5}">
                      <a16:colId xmlns:a16="http://schemas.microsoft.com/office/drawing/2014/main" val="2181197677"/>
                    </a:ext>
                  </a:extLst>
                </a:gridCol>
                <a:gridCol w="1606023">
                  <a:extLst>
                    <a:ext uri="{9D8B030D-6E8A-4147-A177-3AD203B41FA5}">
                      <a16:colId xmlns:a16="http://schemas.microsoft.com/office/drawing/2014/main" val="20001"/>
                    </a:ext>
                  </a:extLst>
                </a:gridCol>
                <a:gridCol w="1437948">
                  <a:extLst>
                    <a:ext uri="{9D8B030D-6E8A-4147-A177-3AD203B41FA5}">
                      <a16:colId xmlns:a16="http://schemas.microsoft.com/office/drawing/2014/main" val="20002"/>
                    </a:ext>
                  </a:extLst>
                </a:gridCol>
              </a:tblGrid>
              <a:tr h="650443">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pt-BR" sz="1600" b="1" i="0" u="none" strike="noStrike" cap="none" normalizeH="0" baseline="0" dirty="0">
                          <a:ln>
                            <a:noFill/>
                          </a:ln>
                          <a:solidFill>
                            <a:schemeClr val="accent1">
                              <a:lumMod val="75000"/>
                            </a:schemeClr>
                          </a:solidFill>
                          <a:effectLst/>
                          <a:latin typeface="Calibri" pitchFamily="34" charset="0"/>
                        </a:rPr>
                        <a:t>Ação</a:t>
                      </a:r>
                    </a:p>
                  </a:txBody>
                  <a:tcPr marL="91428" marR="91428" marT="45716" marB="45716" anchor="ctr" horzOverflow="overflow">
                    <a:lnL w="1905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pt-BR" sz="1600" b="1" i="0" u="none" strike="noStrike" kern="1200" cap="none" normalizeH="0" baseline="0" dirty="0">
                          <a:ln>
                            <a:noFill/>
                          </a:ln>
                          <a:solidFill>
                            <a:schemeClr val="tx2"/>
                          </a:solidFill>
                          <a:effectLst/>
                          <a:latin typeface="Calibri" pitchFamily="34" charset="0"/>
                          <a:ea typeface="+mn-ea"/>
                          <a:cs typeface="+mn-cs"/>
                        </a:rPr>
                        <a:t>Dotação</a:t>
                      </a:r>
                    </a:p>
                  </a:txBody>
                  <a:tcPr marL="91428" marR="91428"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pt-BR" sz="1600" b="1" i="0" u="none" strike="noStrike" cap="none" normalizeH="0" baseline="0" dirty="0">
                          <a:ln>
                            <a:noFill/>
                          </a:ln>
                          <a:solidFill>
                            <a:schemeClr val="accent1">
                              <a:lumMod val="75000"/>
                            </a:schemeClr>
                          </a:solidFill>
                          <a:effectLst/>
                          <a:latin typeface="Calibri" pitchFamily="34" charset="0"/>
                        </a:rPr>
                        <a:t>Empenhado</a:t>
                      </a:r>
                    </a:p>
                  </a:txBody>
                  <a:tcPr marL="91428" marR="91428"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pt-BR" sz="1600" b="1" i="0" u="none" strike="noStrike" cap="none" normalizeH="0" baseline="0" dirty="0">
                          <a:ln>
                            <a:noFill/>
                          </a:ln>
                          <a:solidFill>
                            <a:schemeClr val="accent1">
                              <a:lumMod val="75000"/>
                            </a:schemeClr>
                          </a:solidFill>
                          <a:effectLst/>
                          <a:latin typeface="Calibri" pitchFamily="34" charset="0"/>
                        </a:rPr>
                        <a:t>Liquidado</a:t>
                      </a:r>
                    </a:p>
                  </a:txBody>
                  <a:tcPr marL="91428" marR="91428" marT="45716" marB="45716" anchor="ctr" horzOverflow="overflow">
                    <a:lnL w="12700" cap="flat" cmpd="sng" algn="ctr">
                      <a:solidFill>
                        <a:schemeClr val="tx1"/>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0"/>
                  </a:ext>
                </a:extLst>
              </a:tr>
              <a:tr h="568757">
                <a:tc>
                  <a:txBody>
                    <a:bodyPr/>
                    <a:lstStyle/>
                    <a:p>
                      <a:pPr marL="0" marR="0" lvl="0" indent="0" algn="just" defTabSz="914400" rtl="0" eaLnBrk="1" fontAlgn="base" latinLnBrk="0" hangingPunct="1">
                        <a:lnSpc>
                          <a:spcPct val="100000"/>
                        </a:lnSpc>
                        <a:spcBef>
                          <a:spcPct val="20000"/>
                        </a:spcBef>
                        <a:spcAft>
                          <a:spcPct val="0"/>
                        </a:spcAft>
                        <a:buClrTx/>
                        <a:buSzTx/>
                        <a:buFont typeface="Arial" charset="0"/>
                        <a:buNone/>
                        <a:tabLst/>
                      </a:pPr>
                      <a:r>
                        <a:rPr kumimoji="0" lang="pt-BR" sz="1200" b="1" i="0" u="none" strike="noStrike" cap="none" normalizeH="0" baseline="0" dirty="0">
                          <a:ln>
                            <a:noFill/>
                          </a:ln>
                          <a:solidFill>
                            <a:schemeClr val="tx2"/>
                          </a:solidFill>
                          <a:effectLst/>
                          <a:latin typeface="Calibri" pitchFamily="34" charset="0"/>
                        </a:rPr>
                        <a:t>Ação 2932 – Atração de Eventos para a Cidade do Rio de Janeiro</a:t>
                      </a:r>
                    </a:p>
                  </a:txBody>
                  <a:tcPr marL="91428" marR="91428" marT="45716" marB="45716" anchor="ctr"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charset="0"/>
                        <a:buNone/>
                        <a:tabLst/>
                      </a:pPr>
                      <a:r>
                        <a:rPr kumimoji="0" lang="pt-BR" sz="1200" b="1" i="0" u="none" strike="noStrike" cap="none" normalizeH="0" baseline="0" dirty="0">
                          <a:ln>
                            <a:noFill/>
                          </a:ln>
                          <a:solidFill>
                            <a:schemeClr val="tx2"/>
                          </a:solidFill>
                          <a:effectLst/>
                          <a:latin typeface="Calibri" pitchFamily="34" charset="0"/>
                        </a:rPr>
                        <a:t>1.391.772</a:t>
                      </a:r>
                    </a:p>
                  </a:txBody>
                  <a:tcPr marL="91428" marR="91428" marT="45716" marB="45716" anchor="ctr"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charset="0"/>
                        <a:buNone/>
                        <a:tabLst/>
                      </a:pPr>
                      <a:r>
                        <a:rPr kumimoji="0" lang="pt-BR" sz="1200" b="1" i="0" u="none" strike="noStrike" cap="none" normalizeH="0" baseline="0" dirty="0">
                          <a:ln>
                            <a:noFill/>
                          </a:ln>
                          <a:solidFill>
                            <a:schemeClr val="tx2"/>
                          </a:solidFill>
                          <a:effectLst/>
                          <a:latin typeface="Calibri" pitchFamily="34" charset="0"/>
                        </a:rPr>
                        <a:t>0</a:t>
                      </a:r>
                    </a:p>
                  </a:txBody>
                  <a:tcPr marL="91428" marR="91428" marT="45716" marB="45716" anchor="ctr"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charset="0"/>
                        <a:buNone/>
                        <a:tabLst/>
                      </a:pPr>
                      <a:r>
                        <a:rPr kumimoji="0" lang="pt-BR" sz="1200" b="1" i="0" u="none" strike="noStrike" cap="none" normalizeH="0" baseline="0" dirty="0">
                          <a:ln>
                            <a:noFill/>
                          </a:ln>
                          <a:solidFill>
                            <a:schemeClr val="tx2"/>
                          </a:solidFill>
                          <a:effectLst/>
                          <a:latin typeface="Calibri" pitchFamily="34" charset="0"/>
                        </a:rPr>
                        <a:t>0</a:t>
                      </a:r>
                    </a:p>
                  </a:txBody>
                  <a:tcPr marL="91428" marR="91428" marT="45716" marB="45716" anchor="ctr"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08558193"/>
                  </a:ext>
                </a:extLst>
              </a:tr>
            </a:tbl>
          </a:graphicData>
        </a:graphic>
      </p:graphicFrame>
      <p:pic>
        <p:nvPicPr>
          <p:cNvPr id="6" name="Imagem 5"/>
          <p:cNvPicPr>
            <a:picLocks noChangeAspect="1"/>
          </p:cNvPicPr>
          <p:nvPr/>
        </p:nvPicPr>
        <p:blipFill>
          <a:blip r:embed="rId2"/>
          <a:stretch>
            <a:fillRect/>
          </a:stretch>
        </p:blipFill>
        <p:spPr>
          <a:xfrm>
            <a:off x="6763524" y="73332"/>
            <a:ext cx="2380476" cy="688006"/>
          </a:xfrm>
          <a:prstGeom prst="rect">
            <a:avLst/>
          </a:prstGeom>
        </p:spPr>
      </p:pic>
      <p:sp>
        <p:nvSpPr>
          <p:cNvPr id="7" name="Google Shape;414;p42"/>
          <p:cNvSpPr txBox="1"/>
          <p:nvPr/>
        </p:nvSpPr>
        <p:spPr>
          <a:xfrm>
            <a:off x="689579" y="2281460"/>
            <a:ext cx="3060788" cy="375601"/>
          </a:xfrm>
          <a:prstGeom prst="rect">
            <a:avLst/>
          </a:prstGeom>
          <a:noFill/>
          <a:ln>
            <a:noFill/>
          </a:ln>
        </p:spPr>
        <p:txBody>
          <a:bodyPr spcFirstLastPara="1" wrap="square" lIns="91425" tIns="91425" rIns="91425" bIns="91425" anchor="t" anchorCtr="0">
            <a:noAutofit/>
          </a:bodyPr>
          <a:lstStyle/>
          <a:p>
            <a:pPr marL="0" lvl="0" indent="0">
              <a:buFont typeface="Arial"/>
              <a:buNone/>
            </a:pPr>
            <a:r>
              <a:rPr lang="pt-BR" sz="1200" dirty="0">
                <a:solidFill>
                  <a:schemeClr val="tx2">
                    <a:lumMod val="75000"/>
                  </a:schemeClr>
                </a:solidFill>
                <a:sym typeface="Antic"/>
              </a:rPr>
              <a:t>GBP</a:t>
            </a:r>
            <a:endParaRPr sz="1200" dirty="0">
              <a:solidFill>
                <a:schemeClr val="tx2">
                  <a:lumMod val="75000"/>
                </a:schemeClr>
              </a:solidFill>
              <a:sym typeface="Antic"/>
            </a:endParaRPr>
          </a:p>
        </p:txBody>
      </p:sp>
    </p:spTree>
    <p:extLst>
      <p:ext uri="{BB962C8B-B14F-4D97-AF65-F5344CB8AC3E}">
        <p14:creationId xmlns:p14="http://schemas.microsoft.com/office/powerpoint/2010/main" val="1418569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Forma&#10;&#10;Descrição gerada automaticamente com confiança média">
            <a:extLst>
              <a:ext uri="{FF2B5EF4-FFF2-40B4-BE49-F238E27FC236}">
                <a16:creationId xmlns:a16="http://schemas.microsoft.com/office/drawing/2014/main" id="{EC7CB676-F7F3-4589-958B-C8E876DADD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60128" y="1527284"/>
            <a:ext cx="351797" cy="351797"/>
          </a:xfrm>
          <a:prstGeom prst="rect">
            <a:avLst/>
          </a:prstGeom>
        </p:spPr>
      </p:pic>
      <p:sp>
        <p:nvSpPr>
          <p:cNvPr id="14" name="Título 1">
            <a:extLst>
              <a:ext uri="{FF2B5EF4-FFF2-40B4-BE49-F238E27FC236}">
                <a16:creationId xmlns:a16="http://schemas.microsoft.com/office/drawing/2014/main" id="{AA91AA48-A4FE-4EE9-9BFD-84175CB0419A}"/>
              </a:ext>
            </a:extLst>
          </p:cNvPr>
          <p:cNvSpPr txBox="1">
            <a:spLocks/>
          </p:cNvSpPr>
          <p:nvPr/>
        </p:nvSpPr>
        <p:spPr>
          <a:xfrm>
            <a:off x="460128" y="1527284"/>
            <a:ext cx="8484036" cy="2475487"/>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150" b="1" dirty="0">
                <a:solidFill>
                  <a:srgbClr val="004A80"/>
                </a:solidFill>
                <a:latin typeface="Arial" pitchFamily="34" charset="0"/>
                <a:cs typeface="Arial" pitchFamily="34" charset="0"/>
              </a:rPr>
              <a:t>AUDIÊNCIA HÍBRIDA PARA DEBATER O </a:t>
            </a:r>
            <a:br>
              <a:rPr lang="pt-BR" sz="4150" b="1" dirty="0">
                <a:solidFill>
                  <a:srgbClr val="004A80"/>
                </a:solidFill>
                <a:latin typeface="Arial" pitchFamily="34" charset="0"/>
                <a:cs typeface="Arial" pitchFamily="34" charset="0"/>
              </a:rPr>
            </a:br>
            <a:r>
              <a:rPr lang="pt-BR" sz="4150" b="1" dirty="0">
                <a:solidFill>
                  <a:srgbClr val="004A80"/>
                </a:solidFill>
                <a:latin typeface="Arial" pitchFamily="34" charset="0"/>
                <a:cs typeface="Arial" pitchFamily="34" charset="0"/>
              </a:rPr>
              <a:t>PROJETO DE DIRETRIZES ORÇAMENTÁRIAS - 2024</a:t>
            </a:r>
          </a:p>
        </p:txBody>
      </p:sp>
      <p:pic>
        <p:nvPicPr>
          <p:cNvPr id="17" name="Imagem 16" descr="Padrão do plano de fundo&#10;&#10;Descrição gerada automaticamente">
            <a:extLst>
              <a:ext uri="{FF2B5EF4-FFF2-40B4-BE49-F238E27FC236}">
                <a16:creationId xmlns:a16="http://schemas.microsoft.com/office/drawing/2014/main" id="{8A818ACD-C5AF-40B3-8C89-78DC1D646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91830"/>
            <a:ext cx="9144000" cy="251670"/>
          </a:xfrm>
          <a:prstGeom prst="rect">
            <a:avLst/>
          </a:prstGeom>
        </p:spPr>
      </p:pic>
      <p:pic>
        <p:nvPicPr>
          <p:cNvPr id="18" name="Imagem 17" descr="Forma&#10;&#10;Descrição gerada automaticamente com confiança média">
            <a:extLst>
              <a:ext uri="{FF2B5EF4-FFF2-40B4-BE49-F238E27FC236}">
                <a16:creationId xmlns:a16="http://schemas.microsoft.com/office/drawing/2014/main" id="{413996CD-A6BB-4591-BD79-AC1775930E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2330" y="4891830"/>
            <a:ext cx="251670" cy="251670"/>
          </a:xfrm>
          <a:prstGeom prst="rect">
            <a:avLst/>
          </a:prstGeom>
        </p:spPr>
      </p:pic>
      <p:pic>
        <p:nvPicPr>
          <p:cNvPr id="7" name="Imagem 6"/>
          <p:cNvPicPr>
            <a:picLocks noChangeAspect="1"/>
          </p:cNvPicPr>
          <p:nvPr/>
        </p:nvPicPr>
        <p:blipFill>
          <a:blip r:embed="rId5"/>
          <a:stretch>
            <a:fillRect/>
          </a:stretch>
        </p:blipFill>
        <p:spPr>
          <a:xfrm>
            <a:off x="2829553" y="394314"/>
            <a:ext cx="2849217" cy="961917"/>
          </a:xfrm>
          <a:prstGeom prst="rect">
            <a:avLst/>
          </a:prstGeom>
        </p:spPr>
      </p:pic>
    </p:spTree>
    <p:extLst>
      <p:ext uri="{BB962C8B-B14F-4D97-AF65-F5344CB8AC3E}">
        <p14:creationId xmlns:p14="http://schemas.microsoft.com/office/powerpoint/2010/main" val="1751108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2"/>
          <p:cNvSpPr txBox="1">
            <a:spLocks noGrp="1"/>
          </p:cNvSpPr>
          <p:nvPr>
            <p:ph type="title"/>
          </p:nvPr>
        </p:nvSpPr>
        <p:spPr>
          <a:xfrm>
            <a:off x="340629" y="1026429"/>
            <a:ext cx="8462742" cy="85725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000" b="1" dirty="0">
                <a:solidFill>
                  <a:schemeClr val="tx2"/>
                </a:solidFill>
                <a:latin typeface="Cera Basic"/>
              </a:rPr>
              <a:t>PRINCIPAIS PROGRAMAS E AÇÕES PARA O EXERCÍCIO DE 2024</a:t>
            </a:r>
            <a:endParaRPr sz="2000" b="1" dirty="0">
              <a:solidFill>
                <a:schemeClr val="tx2"/>
              </a:solidFill>
              <a:latin typeface="Cera Basic"/>
            </a:endParaRPr>
          </a:p>
        </p:txBody>
      </p:sp>
      <p:sp>
        <p:nvSpPr>
          <p:cNvPr id="413" name="Google Shape;413;p42"/>
          <p:cNvSpPr txBox="1"/>
          <p:nvPr/>
        </p:nvSpPr>
        <p:spPr>
          <a:xfrm>
            <a:off x="623317" y="2965293"/>
            <a:ext cx="7912664" cy="975403"/>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91425" rIns="0" bIns="91425" anchor="t" anchorCtr="0">
            <a:noAutofit/>
          </a:bodyPr>
          <a:lstStyle/>
          <a:p>
            <a:pPr marL="0" lvl="0" indent="0">
              <a:buFont typeface="Arial"/>
              <a:buNone/>
            </a:pPr>
            <a:r>
              <a:rPr lang="pt-BR" sz="1200" b="1" u="sng" dirty="0">
                <a:solidFill>
                  <a:schemeClr val="tx2">
                    <a:lumMod val="75000"/>
                  </a:schemeClr>
                </a:solidFill>
                <a:sym typeface="Antic"/>
              </a:rPr>
              <a:t>Ação 2215</a:t>
            </a:r>
            <a:r>
              <a:rPr lang="pt-BR" sz="1200" b="1" dirty="0">
                <a:solidFill>
                  <a:schemeClr val="tx2">
                    <a:lumMod val="75000"/>
                  </a:schemeClr>
                </a:solidFill>
                <a:sym typeface="Antic"/>
              </a:rPr>
              <a:t>: Atividades da Defesa Civil</a:t>
            </a:r>
          </a:p>
          <a:p>
            <a:pPr marL="0" lvl="0" indent="0">
              <a:buFont typeface="Arial"/>
              <a:buNone/>
            </a:pPr>
            <a:endParaRPr lang="pt-BR" sz="1200" b="1" dirty="0">
              <a:solidFill>
                <a:schemeClr val="tx2">
                  <a:lumMod val="75000"/>
                </a:schemeClr>
              </a:solidFill>
              <a:sym typeface="Antic"/>
            </a:endParaRPr>
          </a:p>
          <a:p>
            <a:pPr lvl="0"/>
            <a:r>
              <a:rPr lang="pt-BR" sz="1200" u="sng" dirty="0">
                <a:solidFill>
                  <a:schemeClr val="tx2">
                    <a:lumMod val="75000"/>
                  </a:schemeClr>
                </a:solidFill>
                <a:sym typeface="Antic"/>
              </a:rPr>
              <a:t>Objetivo</a:t>
            </a:r>
            <a:r>
              <a:rPr lang="pt-BR" sz="1200" dirty="0">
                <a:solidFill>
                  <a:schemeClr val="tx2">
                    <a:lumMod val="75000"/>
                  </a:schemeClr>
                </a:solidFill>
                <a:sym typeface="Antic"/>
              </a:rPr>
              <a:t>: </a:t>
            </a:r>
            <a:r>
              <a:rPr lang="pt-BR" sz="1200" dirty="0">
                <a:solidFill>
                  <a:schemeClr val="tx2">
                    <a:lumMod val="75000"/>
                  </a:schemeClr>
                </a:solidFill>
              </a:rPr>
              <a:t>Ampliar a qualidade (celeridade e eficiência) do atendimento aos cidadãos alcançados por eventos emergenciais relacionados à ocorrência de chuvas fortes e/ou prolongadas na cidade e outras ocorrências com impacto em residências. </a:t>
            </a:r>
            <a:endParaRPr sz="1200" dirty="0">
              <a:solidFill>
                <a:schemeClr val="tx2">
                  <a:lumMod val="75000"/>
                </a:schemeClr>
              </a:solidFill>
              <a:sym typeface="Antic"/>
            </a:endParaRPr>
          </a:p>
        </p:txBody>
      </p:sp>
      <p:sp>
        <p:nvSpPr>
          <p:cNvPr id="414" name="Google Shape;414;p42"/>
          <p:cNvSpPr txBox="1"/>
          <p:nvPr/>
        </p:nvSpPr>
        <p:spPr>
          <a:xfrm>
            <a:off x="510674" y="1508078"/>
            <a:ext cx="3060788" cy="375601"/>
          </a:xfrm>
          <a:prstGeom prst="rect">
            <a:avLst/>
          </a:prstGeom>
          <a:noFill/>
          <a:ln>
            <a:noFill/>
          </a:ln>
        </p:spPr>
        <p:txBody>
          <a:bodyPr spcFirstLastPara="1" wrap="square" lIns="91425" tIns="91425" rIns="91425" bIns="91425" anchor="t" anchorCtr="0">
            <a:noAutofit/>
          </a:bodyPr>
          <a:lstStyle/>
          <a:p>
            <a:pPr marL="0" lvl="0" indent="0">
              <a:buFont typeface="Arial"/>
              <a:buNone/>
            </a:pPr>
            <a:r>
              <a:rPr lang="pt-BR" sz="1200" dirty="0">
                <a:solidFill>
                  <a:schemeClr val="tx2">
                    <a:lumMod val="75000"/>
                  </a:schemeClr>
                </a:solidFill>
                <a:sym typeface="Antic"/>
              </a:rPr>
              <a:t>Subsecretaria de Proteção e Defesa Civil</a:t>
            </a:r>
            <a:endParaRPr sz="1200" dirty="0">
              <a:solidFill>
                <a:schemeClr val="tx2">
                  <a:lumMod val="75000"/>
                </a:schemeClr>
              </a:solidFill>
              <a:sym typeface="Antic"/>
            </a:endParaRPr>
          </a:p>
        </p:txBody>
      </p:sp>
      <p:sp>
        <p:nvSpPr>
          <p:cNvPr id="415" name="Google Shape;415;p42"/>
          <p:cNvSpPr txBox="1"/>
          <p:nvPr/>
        </p:nvSpPr>
        <p:spPr>
          <a:xfrm>
            <a:off x="5134715" y="4141575"/>
            <a:ext cx="3258900" cy="46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600" b="1" dirty="0">
              <a:solidFill>
                <a:schemeClr val="dk1"/>
              </a:solidFill>
              <a:latin typeface="Antic"/>
              <a:ea typeface="Antic"/>
              <a:cs typeface="Antic"/>
              <a:sym typeface="Antic"/>
            </a:endParaRPr>
          </a:p>
        </p:txBody>
      </p:sp>
      <p:pic>
        <p:nvPicPr>
          <p:cNvPr id="7" name="Imagem 6" descr="Padrão do plano de fundo&#10;&#10;Descrição gerada automaticamente">
            <a:extLst>
              <a:ext uri="{FF2B5EF4-FFF2-40B4-BE49-F238E27FC236}">
                <a16:creationId xmlns:a16="http://schemas.microsoft.com/office/drawing/2014/main" id="{8A818ACD-C5AF-40B3-8C89-78DC1D646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04154"/>
            <a:ext cx="9144000" cy="335560"/>
          </a:xfrm>
          <a:prstGeom prst="rect">
            <a:avLst/>
          </a:prstGeom>
        </p:spPr>
      </p:pic>
      <p:pic>
        <p:nvPicPr>
          <p:cNvPr id="8" name="Imagem 7" descr="Forma&#10;&#10;Descrição gerada automaticamente com confiança média">
            <a:extLst>
              <a:ext uri="{FF2B5EF4-FFF2-40B4-BE49-F238E27FC236}">
                <a16:creationId xmlns:a16="http://schemas.microsoft.com/office/drawing/2014/main" id="{413996CD-A6BB-4591-BD79-AC1775930E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0125" y="4804154"/>
            <a:ext cx="335560" cy="335560"/>
          </a:xfrm>
          <a:prstGeom prst="rect">
            <a:avLst/>
          </a:prstGeom>
        </p:spPr>
      </p:pic>
      <p:sp>
        <p:nvSpPr>
          <p:cNvPr id="10" name="CaixaDeTexto 9"/>
          <p:cNvSpPr txBox="1"/>
          <p:nvPr/>
        </p:nvSpPr>
        <p:spPr>
          <a:xfrm>
            <a:off x="7660371" y="-6626"/>
            <a:ext cx="1465462" cy="230832"/>
          </a:xfrm>
          <a:prstGeom prst="rect">
            <a:avLst/>
          </a:prstGeom>
          <a:noFill/>
        </p:spPr>
        <p:txBody>
          <a:bodyPr wrap="square" rtlCol="0">
            <a:spAutoFit/>
          </a:bodyPr>
          <a:lstStyle/>
          <a:p>
            <a:r>
              <a:rPr lang="pt-BR" sz="900" dirty="0"/>
              <a:t>Inserir logo da Secretaria</a:t>
            </a:r>
          </a:p>
        </p:txBody>
      </p:sp>
      <p:pic>
        <p:nvPicPr>
          <p:cNvPr id="13" name="Imagem 12"/>
          <p:cNvPicPr>
            <a:picLocks noChangeAspect="1"/>
          </p:cNvPicPr>
          <p:nvPr/>
        </p:nvPicPr>
        <p:blipFill>
          <a:blip r:embed="rId5"/>
          <a:stretch>
            <a:fillRect/>
          </a:stretch>
        </p:blipFill>
        <p:spPr>
          <a:xfrm>
            <a:off x="6692348" y="47490"/>
            <a:ext cx="2433485" cy="708514"/>
          </a:xfrm>
          <a:prstGeom prst="rect">
            <a:avLst/>
          </a:prstGeom>
        </p:spPr>
      </p:pic>
      <p:sp>
        <p:nvSpPr>
          <p:cNvPr id="14" name="Retângulo 13"/>
          <p:cNvSpPr/>
          <p:nvPr/>
        </p:nvSpPr>
        <p:spPr>
          <a:xfrm>
            <a:off x="615667" y="1888274"/>
            <a:ext cx="7912665"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pt-BR" sz="1200" b="1" u="sng" dirty="0">
                <a:solidFill>
                  <a:schemeClr val="tx2">
                    <a:lumMod val="75000"/>
                  </a:schemeClr>
                </a:solidFill>
              </a:rPr>
              <a:t>Programa 0643 </a:t>
            </a:r>
            <a:r>
              <a:rPr lang="pt-BR" sz="1200" b="1" dirty="0">
                <a:solidFill>
                  <a:schemeClr val="tx2">
                    <a:lumMod val="75000"/>
                  </a:schemeClr>
                </a:solidFill>
              </a:rPr>
              <a:t>– Resiliência e Gestão de Risco</a:t>
            </a:r>
          </a:p>
          <a:p>
            <a:endParaRPr lang="pt-BR" sz="1200" b="1" dirty="0">
              <a:solidFill>
                <a:schemeClr val="tx2">
                  <a:lumMod val="75000"/>
                </a:schemeClr>
              </a:solidFill>
            </a:endParaRPr>
          </a:p>
          <a:p>
            <a:r>
              <a:rPr lang="pt-BR" sz="1200" u="sng" dirty="0">
                <a:solidFill>
                  <a:schemeClr val="tx2">
                    <a:lumMod val="75000"/>
                  </a:schemeClr>
                </a:solidFill>
              </a:rPr>
              <a:t>Objetivo</a:t>
            </a:r>
            <a:r>
              <a:rPr lang="pt-BR" sz="1200" dirty="0">
                <a:solidFill>
                  <a:schemeClr val="tx2">
                    <a:lumMod val="75000"/>
                  </a:schemeClr>
                </a:solidFill>
              </a:rPr>
              <a:t>: Promover as ações da Defesa Civil, com foco nas áreas mais vulneráveis do Município do Rio de Janeiro, realizando de forma mais efetiva testes de sirene, vistoria em pontos de apoio e simulados, promovendo a resiliência da Cidade.</a:t>
            </a:r>
          </a:p>
        </p:txBody>
      </p:sp>
    </p:spTree>
    <p:extLst>
      <p:ext uri="{BB962C8B-B14F-4D97-AF65-F5344CB8AC3E}">
        <p14:creationId xmlns:p14="http://schemas.microsoft.com/office/powerpoint/2010/main" val="1772514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8" name="Google Shape;328;p41"/>
          <p:cNvSpPr txBox="1">
            <a:spLocks noGrp="1"/>
          </p:cNvSpPr>
          <p:nvPr>
            <p:ph type="subTitle" idx="1"/>
          </p:nvPr>
        </p:nvSpPr>
        <p:spPr>
          <a:xfrm>
            <a:off x="560617" y="659427"/>
            <a:ext cx="7914707" cy="694865"/>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800" b="1" dirty="0">
                <a:solidFill>
                  <a:schemeClr val="tx2"/>
                </a:solidFill>
                <a:latin typeface="Cera Basic"/>
              </a:rPr>
              <a:t>PROGRAMAS COM ÍNDICE DE REFERÊNCIA</a:t>
            </a:r>
            <a:endParaRPr sz="2800" b="1" dirty="0">
              <a:solidFill>
                <a:schemeClr val="tx2"/>
              </a:solidFill>
              <a:latin typeface="Cera Basic"/>
            </a:endParaRPr>
          </a:p>
        </p:txBody>
      </p:sp>
      <p:pic>
        <p:nvPicPr>
          <p:cNvPr id="86" name="Imagem 85" descr="Padrão do plano de fundo&#10;&#10;Descrição gerada automaticamente">
            <a:extLst>
              <a:ext uri="{FF2B5EF4-FFF2-40B4-BE49-F238E27FC236}">
                <a16:creationId xmlns:a16="http://schemas.microsoft.com/office/drawing/2014/main" id="{8A818ACD-C5AF-40B3-8C89-78DC1D646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04154"/>
            <a:ext cx="9144000" cy="335560"/>
          </a:xfrm>
          <a:prstGeom prst="rect">
            <a:avLst/>
          </a:prstGeom>
        </p:spPr>
      </p:pic>
      <p:pic>
        <p:nvPicPr>
          <p:cNvPr id="87" name="Imagem 86" descr="Forma&#10;&#10;Descrição gerada automaticamente com confiança média">
            <a:extLst>
              <a:ext uri="{FF2B5EF4-FFF2-40B4-BE49-F238E27FC236}">
                <a16:creationId xmlns:a16="http://schemas.microsoft.com/office/drawing/2014/main" id="{413996CD-A6BB-4591-BD79-AC1775930E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8440" y="4784737"/>
            <a:ext cx="335560" cy="335560"/>
          </a:xfrm>
          <a:prstGeom prst="rect">
            <a:avLst/>
          </a:prstGeom>
        </p:spPr>
      </p:pic>
      <p:sp>
        <p:nvSpPr>
          <p:cNvPr id="88" name="Google Shape;326;p41"/>
          <p:cNvSpPr txBox="1">
            <a:spLocks/>
          </p:cNvSpPr>
          <p:nvPr/>
        </p:nvSpPr>
        <p:spPr>
          <a:xfrm>
            <a:off x="986403" y="270013"/>
            <a:ext cx="4039770" cy="501988"/>
          </a:xfrm>
          <a:prstGeom prst="rect">
            <a:avLst/>
          </a:prstGeom>
        </p:spPr>
        <p:txBody>
          <a:bodyPr spcFirstLastPara="1" vert="horz" wrap="square" lIns="91425" tIns="91425" rIns="91425" bIns="91425" rtlCol="0" anchor="t" anchorCtr="0">
            <a:noAutofit/>
          </a:bodyPr>
          <a:lstStyle>
            <a:lvl1pPr lvl="0" algn="ctr" defTabSz="914400" rtl="0" eaLnBrk="1" latinLnBrk="0" hangingPunct="1">
              <a:spcBef>
                <a:spcPts val="0"/>
              </a:spcBef>
              <a:spcAft>
                <a:spcPts val="0"/>
              </a:spcAft>
              <a:buSzPts val="5200"/>
              <a:buNone/>
              <a:defRPr sz="2300" b="1" kern="1200">
                <a:solidFill>
                  <a:schemeClr val="lt2"/>
                </a:solidFill>
                <a:latin typeface="Poppins"/>
                <a:ea typeface="Poppins"/>
                <a:cs typeface="Poppins"/>
                <a:sym typeface="Poppi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pPr>
              <a:buClrTx/>
              <a:buFontTx/>
            </a:pPr>
            <a:endParaRPr lang="pt-BR" sz="1800" dirty="0">
              <a:solidFill>
                <a:schemeClr val="tx2"/>
              </a:solidFill>
            </a:endParaRPr>
          </a:p>
        </p:txBody>
      </p:sp>
      <p:sp>
        <p:nvSpPr>
          <p:cNvPr id="3" name="CaixaDeTexto 2"/>
          <p:cNvSpPr txBox="1"/>
          <p:nvPr/>
        </p:nvSpPr>
        <p:spPr>
          <a:xfrm>
            <a:off x="7660371" y="0"/>
            <a:ext cx="1465462" cy="230832"/>
          </a:xfrm>
          <a:prstGeom prst="rect">
            <a:avLst/>
          </a:prstGeom>
          <a:noFill/>
        </p:spPr>
        <p:txBody>
          <a:bodyPr wrap="square" rtlCol="0">
            <a:spAutoFit/>
          </a:bodyPr>
          <a:lstStyle/>
          <a:p>
            <a:r>
              <a:rPr lang="pt-BR" sz="900" dirty="0"/>
              <a:t>Inserir logo da Secretaria</a:t>
            </a:r>
          </a:p>
        </p:txBody>
      </p:sp>
      <p:pic>
        <p:nvPicPr>
          <p:cNvPr id="12" name="Imagem 11"/>
          <p:cNvPicPr>
            <a:picLocks noChangeAspect="1"/>
          </p:cNvPicPr>
          <p:nvPr/>
        </p:nvPicPr>
        <p:blipFill>
          <a:blip r:embed="rId5"/>
          <a:stretch>
            <a:fillRect/>
          </a:stretch>
        </p:blipFill>
        <p:spPr>
          <a:xfrm>
            <a:off x="6692348" y="4685"/>
            <a:ext cx="2392631" cy="708514"/>
          </a:xfrm>
          <a:prstGeom prst="rect">
            <a:avLst/>
          </a:prstGeom>
        </p:spPr>
      </p:pic>
      <p:sp>
        <p:nvSpPr>
          <p:cNvPr id="13" name="Retângulo de cantos arredondados 5"/>
          <p:cNvSpPr/>
          <p:nvPr/>
        </p:nvSpPr>
        <p:spPr>
          <a:xfrm>
            <a:off x="659575" y="1300519"/>
            <a:ext cx="7772400" cy="948665"/>
          </a:xfrm>
          <a:prstGeom prst="roundRect">
            <a:avLst/>
          </a:prstGeom>
          <a:ln/>
        </p:spPr>
        <p:style>
          <a:lnRef idx="2">
            <a:schemeClr val="accent5"/>
          </a:lnRef>
          <a:fillRef idx="1">
            <a:schemeClr val="lt1"/>
          </a:fillRef>
          <a:effectRef idx="0">
            <a:schemeClr val="accent5"/>
          </a:effectRef>
          <a:fontRef idx="minor">
            <a:schemeClr val="dk1"/>
          </a:fontRef>
        </p:style>
        <p:txBody>
          <a:bodyPr anchor="ctr"/>
          <a:lstStyle/>
          <a:p>
            <a:r>
              <a:rPr lang="pt-BR" dirty="0">
                <a:ln w="0"/>
                <a:solidFill>
                  <a:schemeClr val="tx2"/>
                </a:solidFill>
                <a:effectLst>
                  <a:outerShdw blurRad="38100" dist="19050" dir="2700000" algn="tl" rotWithShape="0">
                    <a:schemeClr val="dk1">
                      <a:alpha val="40000"/>
                    </a:schemeClr>
                  </a:outerShdw>
                </a:effectLst>
              </a:rPr>
              <a:t>Programa 0643 – Resiliência e Gestão de Risco</a:t>
            </a:r>
          </a:p>
          <a:p>
            <a:r>
              <a:rPr lang="pt-BR" dirty="0">
                <a:ln w="0"/>
                <a:solidFill>
                  <a:schemeClr val="tx2"/>
                </a:solidFill>
                <a:effectLst>
                  <a:outerShdw blurRad="38100" dist="19050" dir="2700000" algn="tl" rotWithShape="0">
                    <a:schemeClr val="dk1">
                      <a:alpha val="40000"/>
                    </a:schemeClr>
                  </a:outerShdw>
                </a:effectLst>
              </a:rPr>
              <a:t>Objetivo: Promover as ações da Defesa Civil, com foco nas áreas mais vulneráveis do Município do Rio de Janeiro, realizando de forma mais efetiva testes de sirene, vistorias em pontos de apoio e simulados, promovendo a resiliência da Cidade</a:t>
            </a:r>
          </a:p>
        </p:txBody>
      </p:sp>
      <p:sp>
        <p:nvSpPr>
          <p:cNvPr id="4" name="Retângulo 3"/>
          <p:cNvSpPr/>
          <p:nvPr/>
        </p:nvSpPr>
        <p:spPr>
          <a:xfrm>
            <a:off x="3016125" y="2417862"/>
            <a:ext cx="3111749" cy="307777"/>
          </a:xfrm>
          <a:prstGeom prst="rect">
            <a:avLst/>
          </a:prstGeom>
        </p:spPr>
        <p:txBody>
          <a:bodyPr wrap="none">
            <a:spAutoFit/>
          </a:bodyPr>
          <a:lstStyle/>
          <a:p>
            <a:pPr lvl="0" algn="ctr" fontAlgn="base">
              <a:spcBef>
                <a:spcPct val="0"/>
              </a:spcBef>
              <a:spcAft>
                <a:spcPct val="0"/>
              </a:spcAft>
              <a:buClrTx/>
            </a:pPr>
            <a:r>
              <a:rPr lang="pt-BR" b="1" dirty="0">
                <a:solidFill>
                  <a:srgbClr val="FFFFFF"/>
                </a:solidFill>
                <a:latin typeface="Calibri" pitchFamily="34" charset="0"/>
              </a:rPr>
              <a:t>INDICADORES DE ACOMPANHAMENTO</a:t>
            </a:r>
          </a:p>
        </p:txBody>
      </p:sp>
      <p:graphicFrame>
        <p:nvGraphicFramePr>
          <p:cNvPr id="15" name="Group 49"/>
          <p:cNvGraphicFramePr>
            <a:graphicFrameLocks noGrp="1"/>
          </p:cNvGraphicFramePr>
          <p:nvPr>
            <p:extLst>
              <p:ext uri="{D42A27DB-BD31-4B8C-83A1-F6EECF244321}">
                <p14:modId xmlns:p14="http://schemas.microsoft.com/office/powerpoint/2010/main" val="2834625521"/>
              </p:ext>
            </p:extLst>
          </p:nvPr>
        </p:nvGraphicFramePr>
        <p:xfrm>
          <a:off x="688964" y="2571750"/>
          <a:ext cx="7766069" cy="1345280"/>
        </p:xfrm>
        <a:graphic>
          <a:graphicData uri="http://schemas.openxmlformats.org/drawingml/2006/table">
            <a:tbl>
              <a:tblPr/>
              <a:tblGrid>
                <a:gridCol w="2524671">
                  <a:extLst>
                    <a:ext uri="{9D8B030D-6E8A-4147-A177-3AD203B41FA5}">
                      <a16:colId xmlns:a16="http://schemas.microsoft.com/office/drawing/2014/main" val="20000"/>
                    </a:ext>
                  </a:extLst>
                </a:gridCol>
                <a:gridCol w="1055433">
                  <a:extLst>
                    <a:ext uri="{9D8B030D-6E8A-4147-A177-3AD203B41FA5}">
                      <a16:colId xmlns:a16="http://schemas.microsoft.com/office/drawing/2014/main" val="2546131163"/>
                    </a:ext>
                  </a:extLst>
                </a:gridCol>
                <a:gridCol w="936335">
                  <a:extLst>
                    <a:ext uri="{9D8B030D-6E8A-4147-A177-3AD203B41FA5}">
                      <a16:colId xmlns:a16="http://schemas.microsoft.com/office/drawing/2014/main" val="20001"/>
                    </a:ext>
                  </a:extLst>
                </a:gridCol>
                <a:gridCol w="1046490">
                  <a:extLst>
                    <a:ext uri="{9D8B030D-6E8A-4147-A177-3AD203B41FA5}">
                      <a16:colId xmlns:a16="http://schemas.microsoft.com/office/drawing/2014/main" val="20002"/>
                    </a:ext>
                  </a:extLst>
                </a:gridCol>
                <a:gridCol w="1156649">
                  <a:extLst>
                    <a:ext uri="{9D8B030D-6E8A-4147-A177-3AD203B41FA5}">
                      <a16:colId xmlns:a16="http://schemas.microsoft.com/office/drawing/2014/main" val="20003"/>
                    </a:ext>
                  </a:extLst>
                </a:gridCol>
                <a:gridCol w="1046491">
                  <a:extLst>
                    <a:ext uri="{9D8B030D-6E8A-4147-A177-3AD203B41FA5}">
                      <a16:colId xmlns:a16="http://schemas.microsoft.com/office/drawing/2014/main" val="20004"/>
                    </a:ext>
                  </a:extLst>
                </a:gridCol>
              </a:tblGrid>
              <a:tr h="248152">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a:ln>
                            <a:noFill/>
                          </a:ln>
                          <a:solidFill>
                            <a:schemeClr val="tx2">
                              <a:lumMod val="75000"/>
                            </a:schemeClr>
                          </a:solidFill>
                          <a:effectLst/>
                          <a:latin typeface="Calibri" pitchFamily="34" charset="0"/>
                        </a:rPr>
                        <a:t>INDICADORES DE ACOMPANHAMENTO</a:t>
                      </a:r>
                    </a:p>
                  </a:txBody>
                  <a:tcPr marL="91451" marR="91451" marT="45682" marB="4568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5414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a:ln>
                            <a:noFill/>
                          </a:ln>
                          <a:solidFill>
                            <a:schemeClr val="tx2">
                              <a:lumMod val="75000"/>
                            </a:schemeClr>
                          </a:solidFill>
                          <a:effectLst/>
                          <a:latin typeface="Calibri" pitchFamily="34" charset="0"/>
                        </a:rPr>
                        <a:t>CÓDIGO / DESCRIÇÃO</a:t>
                      </a:r>
                    </a:p>
                  </a:txBody>
                  <a:tcPr marL="91451" marR="91451" marT="45682" marB="45682"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a:ln>
                            <a:noFill/>
                          </a:ln>
                          <a:solidFill>
                            <a:schemeClr val="tx2">
                              <a:lumMod val="75000"/>
                            </a:schemeClr>
                          </a:solidFill>
                          <a:effectLst/>
                          <a:latin typeface="Calibri" pitchFamily="34" charset="0"/>
                        </a:rPr>
                        <a:t>ÓRGÃO RESPONSÁVEL</a:t>
                      </a:r>
                    </a:p>
                  </a:txBody>
                  <a:tcPr marL="91451" marR="91451"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a:ln>
                            <a:noFill/>
                          </a:ln>
                          <a:solidFill>
                            <a:schemeClr val="tx2">
                              <a:lumMod val="75000"/>
                            </a:schemeClr>
                          </a:solidFill>
                          <a:effectLst/>
                          <a:latin typeface="Calibri" pitchFamily="34" charset="0"/>
                        </a:rPr>
                        <a:t>FONTE</a:t>
                      </a:r>
                    </a:p>
                  </a:txBody>
                  <a:tcPr marL="91451" marR="91451"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a:ln>
                            <a:noFill/>
                          </a:ln>
                          <a:solidFill>
                            <a:schemeClr val="tx2">
                              <a:lumMod val="75000"/>
                            </a:schemeClr>
                          </a:solidFill>
                          <a:effectLst/>
                          <a:latin typeface="Calibri" pitchFamily="34" charset="0"/>
                        </a:rPr>
                        <a:t>UNIDADE DE MEDIDA</a:t>
                      </a:r>
                    </a:p>
                  </a:txBody>
                  <a:tcPr marL="91451" marR="91451"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a:ln>
                            <a:noFill/>
                          </a:ln>
                          <a:solidFill>
                            <a:schemeClr val="tx2">
                              <a:lumMod val="75000"/>
                            </a:schemeClr>
                          </a:solidFill>
                          <a:effectLst/>
                          <a:latin typeface="Calibri" pitchFamily="34" charset="0"/>
                        </a:rPr>
                        <a:t>ÍNDICE DE REFERÊNCIA</a:t>
                      </a:r>
                    </a:p>
                  </a:txBody>
                  <a:tcPr marL="91451" marR="91451"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a:ln>
                            <a:noFill/>
                          </a:ln>
                          <a:solidFill>
                            <a:schemeClr val="tx2">
                              <a:lumMod val="75000"/>
                            </a:schemeClr>
                          </a:solidFill>
                          <a:effectLst/>
                          <a:latin typeface="Calibri" pitchFamily="34" charset="0"/>
                        </a:rPr>
                        <a:t>ÍNDICE ESPERADO EM 2024</a:t>
                      </a:r>
                    </a:p>
                  </a:txBody>
                  <a:tcPr marL="91451" marR="91451"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54147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000" b="1" i="0" u="none" strike="noStrike" kern="1200" cap="none" normalizeH="0" baseline="0" dirty="0">
                          <a:ln>
                            <a:noFill/>
                          </a:ln>
                          <a:solidFill>
                            <a:schemeClr val="tx2"/>
                          </a:solidFill>
                          <a:effectLst/>
                          <a:latin typeface="Calibri" pitchFamily="34" charset="0"/>
                          <a:ea typeface="+mn-ea"/>
                          <a:cs typeface="+mn-cs"/>
                        </a:rPr>
                        <a:t>0727 – Número de Ações Preventivas Realizadas</a:t>
                      </a:r>
                    </a:p>
                  </a:txBody>
                  <a:tcPr marL="91451" marR="91451" marT="45682" marB="45682" anchor="ctr" horzOverflow="overflow">
                    <a:lnL w="12700" cap="flat" cmpd="sng" algn="ctr">
                      <a:solidFill>
                        <a:schemeClr val="accent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000" b="1" i="0" u="none" strike="noStrike" kern="1200" cap="none" normalizeH="0" baseline="0" dirty="0">
                          <a:ln>
                            <a:noFill/>
                          </a:ln>
                          <a:solidFill>
                            <a:schemeClr val="tx2"/>
                          </a:solidFill>
                          <a:effectLst/>
                          <a:latin typeface="Calibri" pitchFamily="34" charset="0"/>
                          <a:ea typeface="+mn-ea"/>
                          <a:cs typeface="+mn-cs"/>
                        </a:rPr>
                        <a:t>SUBPDEC</a:t>
                      </a:r>
                    </a:p>
                  </a:txBody>
                  <a:tcPr marL="91451" marR="91451" marT="45682" marB="4568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000" b="1" i="0" u="none" strike="noStrike" kern="1200" cap="none" normalizeH="0" baseline="0" dirty="0">
                          <a:ln>
                            <a:noFill/>
                          </a:ln>
                          <a:solidFill>
                            <a:schemeClr val="tx2"/>
                          </a:solidFill>
                          <a:effectLst/>
                          <a:latin typeface="Calibri" pitchFamily="34" charset="0"/>
                          <a:ea typeface="+mn-ea"/>
                          <a:cs typeface="+mn-cs"/>
                        </a:rPr>
                        <a:t>Sistema de Defesa Civil - SISDC </a:t>
                      </a:r>
                    </a:p>
                  </a:txBody>
                  <a:tcPr marL="91451" marR="91451" marT="45682" marB="4568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000" b="1" i="0" u="none" strike="noStrike" kern="1200" cap="none" normalizeH="0" baseline="0" dirty="0">
                          <a:ln>
                            <a:noFill/>
                          </a:ln>
                          <a:solidFill>
                            <a:schemeClr val="tx2"/>
                          </a:solidFill>
                          <a:effectLst/>
                          <a:latin typeface="Calibri" pitchFamily="34" charset="0"/>
                          <a:ea typeface="+mn-ea"/>
                          <a:cs typeface="+mn-cs"/>
                        </a:rPr>
                        <a:t>Unidade</a:t>
                      </a:r>
                    </a:p>
                  </a:txBody>
                  <a:tcPr marL="91451" marR="91451" marT="45682" marB="4568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000" b="1" i="0" u="none" strike="noStrike" kern="1200" cap="none" normalizeH="0" baseline="0" dirty="0">
                          <a:ln>
                            <a:noFill/>
                          </a:ln>
                          <a:solidFill>
                            <a:schemeClr val="tx2"/>
                          </a:solidFill>
                          <a:effectLst/>
                          <a:latin typeface="Calibri" pitchFamily="34" charset="0"/>
                          <a:ea typeface="+mn-ea"/>
                          <a:cs typeface="+mn-cs"/>
                        </a:rPr>
                        <a:t>9.510</a:t>
                      </a:r>
                    </a:p>
                  </a:txBody>
                  <a:tcPr marL="91451" marR="91451" marT="45682" marB="4568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000" b="1" i="0" u="none" strike="noStrike" kern="1200" cap="none" normalizeH="0" baseline="0" dirty="0">
                          <a:ln>
                            <a:noFill/>
                          </a:ln>
                          <a:solidFill>
                            <a:schemeClr val="accent1">
                              <a:lumMod val="75000"/>
                            </a:schemeClr>
                          </a:solidFill>
                          <a:effectLst/>
                          <a:latin typeface="Calibri" pitchFamily="34" charset="0"/>
                          <a:ea typeface="+mn-ea"/>
                          <a:cs typeface="+mn-cs"/>
                        </a:rPr>
                        <a:t>11.000</a:t>
                      </a:r>
                    </a:p>
                  </a:txBody>
                  <a:tcPr marL="9526" marR="9526" marT="9518" marB="0" anchor="ctr" horzOverflow="overflow">
                    <a:lnL w="12700"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94498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4191" y="692340"/>
            <a:ext cx="8229600" cy="857250"/>
          </a:xfrm>
        </p:spPr>
        <p:txBody>
          <a:bodyPr>
            <a:normAutofit/>
          </a:bodyPr>
          <a:lstStyle/>
          <a:p>
            <a:r>
              <a:rPr lang="pt-BR" sz="2800" b="1" dirty="0">
                <a:solidFill>
                  <a:schemeClr val="tx2"/>
                </a:solidFill>
                <a:latin typeface="Cera Basic"/>
              </a:rPr>
              <a:t>METAS FÍSICAS DAS AÇÕES - SUBPDEC</a:t>
            </a:r>
          </a:p>
        </p:txBody>
      </p:sp>
      <p:pic>
        <p:nvPicPr>
          <p:cNvPr id="3" name="Imagem 2" descr="Padrão do plano de fundo&#10;&#10;Descrição gerada automaticamente">
            <a:extLst>
              <a:ext uri="{FF2B5EF4-FFF2-40B4-BE49-F238E27FC236}">
                <a16:creationId xmlns:a16="http://schemas.microsoft.com/office/drawing/2014/main" id="{8A818ACD-C5AF-40B3-8C89-78DC1D646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04154"/>
            <a:ext cx="9144000" cy="335560"/>
          </a:xfrm>
          <a:prstGeom prst="rect">
            <a:avLst/>
          </a:prstGeom>
        </p:spPr>
      </p:pic>
      <p:pic>
        <p:nvPicPr>
          <p:cNvPr id="4" name="Imagem 3" descr="Forma&#10;&#10;Descrição gerada automaticamente com confiança média">
            <a:extLst>
              <a:ext uri="{FF2B5EF4-FFF2-40B4-BE49-F238E27FC236}">
                <a16:creationId xmlns:a16="http://schemas.microsoft.com/office/drawing/2014/main" id="{413996CD-A6BB-4591-BD79-AC1775930E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8440" y="4804154"/>
            <a:ext cx="335560" cy="335560"/>
          </a:xfrm>
          <a:prstGeom prst="rect">
            <a:avLst/>
          </a:prstGeom>
        </p:spPr>
      </p:pic>
      <p:sp>
        <p:nvSpPr>
          <p:cNvPr id="28" name="CaixaDeTexto 27"/>
          <p:cNvSpPr txBox="1"/>
          <p:nvPr/>
        </p:nvSpPr>
        <p:spPr>
          <a:xfrm>
            <a:off x="7660371" y="0"/>
            <a:ext cx="1465462" cy="230832"/>
          </a:xfrm>
          <a:prstGeom prst="rect">
            <a:avLst/>
          </a:prstGeom>
          <a:noFill/>
        </p:spPr>
        <p:txBody>
          <a:bodyPr wrap="square" rtlCol="0">
            <a:spAutoFit/>
          </a:bodyPr>
          <a:lstStyle/>
          <a:p>
            <a:r>
              <a:rPr lang="pt-BR" sz="900" dirty="0"/>
              <a:t>Inserir logo da Secretaria</a:t>
            </a:r>
          </a:p>
        </p:txBody>
      </p:sp>
      <p:pic>
        <p:nvPicPr>
          <p:cNvPr id="8" name="Imagem 7"/>
          <p:cNvPicPr>
            <a:picLocks noChangeAspect="1"/>
          </p:cNvPicPr>
          <p:nvPr/>
        </p:nvPicPr>
        <p:blipFill>
          <a:blip r:embed="rId4"/>
          <a:stretch>
            <a:fillRect/>
          </a:stretch>
        </p:blipFill>
        <p:spPr>
          <a:xfrm>
            <a:off x="6818243" y="70188"/>
            <a:ext cx="2307590" cy="688006"/>
          </a:xfrm>
          <a:prstGeom prst="rect">
            <a:avLst/>
          </a:prstGeom>
        </p:spPr>
      </p:pic>
      <p:graphicFrame>
        <p:nvGraphicFramePr>
          <p:cNvPr id="9" name="Tabela 8"/>
          <p:cNvGraphicFramePr>
            <a:graphicFrameLocks noGrp="1"/>
          </p:cNvGraphicFramePr>
          <p:nvPr>
            <p:extLst>
              <p:ext uri="{D42A27DB-BD31-4B8C-83A1-F6EECF244321}">
                <p14:modId xmlns:p14="http://schemas.microsoft.com/office/powerpoint/2010/main" val="4152618424"/>
              </p:ext>
            </p:extLst>
          </p:nvPr>
        </p:nvGraphicFramePr>
        <p:xfrm>
          <a:off x="137020" y="1606838"/>
          <a:ext cx="8878956" cy="2097145"/>
        </p:xfrm>
        <a:graphic>
          <a:graphicData uri="http://schemas.openxmlformats.org/drawingml/2006/table">
            <a:tbl>
              <a:tblPr firstRow="1" bandRow="1">
                <a:tableStyleId>{5C22544A-7EE6-4342-B048-85BDC9FD1C3A}</a:tableStyleId>
              </a:tblPr>
              <a:tblGrid>
                <a:gridCol w="2663490">
                  <a:extLst>
                    <a:ext uri="{9D8B030D-6E8A-4147-A177-3AD203B41FA5}">
                      <a16:colId xmlns:a16="http://schemas.microsoft.com/office/drawing/2014/main" val="20000"/>
                    </a:ext>
                  </a:extLst>
                </a:gridCol>
                <a:gridCol w="2663490">
                  <a:extLst>
                    <a:ext uri="{9D8B030D-6E8A-4147-A177-3AD203B41FA5}">
                      <a16:colId xmlns:a16="http://schemas.microsoft.com/office/drawing/2014/main" val="20001"/>
                    </a:ext>
                  </a:extLst>
                </a:gridCol>
                <a:gridCol w="1312686">
                  <a:extLst>
                    <a:ext uri="{9D8B030D-6E8A-4147-A177-3AD203B41FA5}">
                      <a16:colId xmlns:a16="http://schemas.microsoft.com/office/drawing/2014/main" val="20002"/>
                    </a:ext>
                  </a:extLst>
                </a:gridCol>
                <a:gridCol w="1119645">
                  <a:extLst>
                    <a:ext uri="{9D8B030D-6E8A-4147-A177-3AD203B41FA5}">
                      <a16:colId xmlns:a16="http://schemas.microsoft.com/office/drawing/2014/main" val="20003"/>
                    </a:ext>
                  </a:extLst>
                </a:gridCol>
                <a:gridCol w="1119645">
                  <a:extLst>
                    <a:ext uri="{9D8B030D-6E8A-4147-A177-3AD203B41FA5}">
                      <a16:colId xmlns:a16="http://schemas.microsoft.com/office/drawing/2014/main" val="20004"/>
                    </a:ext>
                  </a:extLst>
                </a:gridCol>
              </a:tblGrid>
              <a:tr h="364435">
                <a:tc rowSpan="2">
                  <a:txBody>
                    <a:bodyPr/>
                    <a:lstStyle/>
                    <a:p>
                      <a:pPr algn="ctr"/>
                      <a:r>
                        <a:rPr lang="pt-BR" sz="1400" dirty="0">
                          <a:solidFill>
                            <a:schemeClr val="accent1">
                              <a:lumMod val="75000"/>
                            </a:schemeClr>
                          </a:solidFill>
                          <a:latin typeface="Calibri" pitchFamily="34" charset="0"/>
                        </a:rPr>
                        <a:t>CÓDIGO E DESCRIÇÃO DA</a:t>
                      </a:r>
                      <a:r>
                        <a:rPr lang="pt-BR" sz="1400" baseline="0" dirty="0">
                          <a:solidFill>
                            <a:schemeClr val="accent1">
                              <a:lumMod val="75000"/>
                            </a:schemeClr>
                          </a:solidFill>
                          <a:latin typeface="Calibri" pitchFamily="34" charset="0"/>
                        </a:rPr>
                        <a:t> </a:t>
                      </a:r>
                      <a:r>
                        <a:rPr lang="pt-BR" sz="1400" dirty="0">
                          <a:solidFill>
                            <a:schemeClr val="accent1">
                              <a:lumMod val="75000"/>
                            </a:schemeClr>
                          </a:solidFill>
                          <a:latin typeface="Calibri" pitchFamily="34" charset="0"/>
                        </a:rPr>
                        <a:t>AÇÃO</a:t>
                      </a:r>
                      <a:endParaRPr lang="pt-BR" sz="1400" b="1" dirty="0">
                        <a:solidFill>
                          <a:schemeClr val="accent1">
                            <a:lumMod val="75000"/>
                          </a:schemeClr>
                        </a:solidFill>
                        <a:latin typeface="Calibri" pitchFamily="34" charset="0"/>
                      </a:endParaRPr>
                    </a:p>
                  </a:txBody>
                  <a:tcPr marL="91450" marR="91450" marT="45726" marB="45726"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rowSpan="2">
                  <a:txBody>
                    <a:bodyPr/>
                    <a:lstStyle/>
                    <a:p>
                      <a:pPr algn="ctr"/>
                      <a:r>
                        <a:rPr lang="pt-BR" sz="1400" dirty="0">
                          <a:solidFill>
                            <a:schemeClr val="accent1">
                              <a:lumMod val="75000"/>
                            </a:schemeClr>
                          </a:solidFill>
                          <a:latin typeface="Calibri" pitchFamily="34" charset="0"/>
                        </a:rPr>
                        <a:t>CÓDIGO E DESCRIÇÃO DO PRODUTO</a:t>
                      </a:r>
                      <a:endParaRPr lang="pt-BR" sz="1400" b="1" dirty="0">
                        <a:solidFill>
                          <a:schemeClr val="accent1">
                            <a:lumMod val="75000"/>
                          </a:schemeClr>
                        </a:solidFill>
                        <a:latin typeface="Calibri" pitchFamily="34" charset="0"/>
                      </a:endParaRPr>
                    </a:p>
                  </a:txBody>
                  <a:tcPr marL="91450" marR="91450"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rowSpan="2">
                  <a:txBody>
                    <a:bodyPr/>
                    <a:lstStyle/>
                    <a:p>
                      <a:pPr algn="ctr"/>
                      <a:r>
                        <a:rPr lang="pt-BR" sz="1400" dirty="0">
                          <a:solidFill>
                            <a:schemeClr val="accent1">
                              <a:lumMod val="75000"/>
                            </a:schemeClr>
                          </a:solidFill>
                          <a:latin typeface="Calibri" pitchFamily="34" charset="0"/>
                        </a:rPr>
                        <a:t>UNIDADE DE MEDIDA</a:t>
                      </a:r>
                      <a:endParaRPr lang="pt-BR" sz="1400" b="1" dirty="0">
                        <a:solidFill>
                          <a:schemeClr val="accent1">
                            <a:lumMod val="75000"/>
                          </a:schemeClr>
                        </a:solidFill>
                        <a:latin typeface="Calibri" pitchFamily="34" charset="0"/>
                      </a:endParaRPr>
                    </a:p>
                  </a:txBody>
                  <a:tcPr marL="91450" marR="91450"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b="1" dirty="0">
                          <a:solidFill>
                            <a:schemeClr val="accent1">
                              <a:lumMod val="75000"/>
                            </a:schemeClr>
                          </a:solidFill>
                          <a:latin typeface="Calibri" pitchFamily="34" charset="0"/>
                        </a:rPr>
                        <a:t>META FÍSICA</a:t>
                      </a:r>
                    </a:p>
                  </a:txBody>
                  <a:tcPr marL="91450" marR="91450" marT="45726" marB="45726"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t-BR" sz="1400" b="1" dirty="0">
                        <a:solidFill>
                          <a:schemeClr val="bg1"/>
                        </a:solidFill>
                      </a:endParaRPr>
                    </a:p>
                  </a:txBody>
                  <a:tcPr marL="91436" marR="91436" marT="45721" marB="45721" anchor="ctr"/>
                </a:tc>
                <a:extLst>
                  <a:ext uri="{0D108BD9-81ED-4DB2-BD59-A6C34878D82A}">
                    <a16:rowId xmlns:a16="http://schemas.microsoft.com/office/drawing/2014/main" val="10000"/>
                  </a:ext>
                </a:extLst>
              </a:tr>
              <a:tr h="415688">
                <a:tc vMerge="1">
                  <a:txBody>
                    <a:bodyPr/>
                    <a:lstStyle/>
                    <a:p>
                      <a:pPr algn="ctr"/>
                      <a:endParaRPr lang="pt-BR" sz="1400" b="1" dirty="0">
                        <a:solidFill>
                          <a:schemeClr val="bg1"/>
                        </a:solidFill>
                      </a:endParaRPr>
                    </a:p>
                  </a:txBody>
                  <a:tcPr marL="91436" marR="91436" marT="45721" marB="45721" anchor="ctr"/>
                </a:tc>
                <a:tc vMerge="1">
                  <a:txBody>
                    <a:bodyPr/>
                    <a:lstStyle/>
                    <a:p>
                      <a:pPr algn="ctr"/>
                      <a:endParaRPr lang="pt-BR" sz="1400" b="1" dirty="0">
                        <a:solidFill>
                          <a:schemeClr val="bg1"/>
                        </a:solidFill>
                      </a:endParaRPr>
                    </a:p>
                  </a:txBody>
                  <a:tcPr marL="91436" marR="91436" marT="45721" marB="45721" anchor="ctr"/>
                </a:tc>
                <a:tc vMerge="1">
                  <a:txBody>
                    <a:bodyPr/>
                    <a:lstStyle/>
                    <a:p>
                      <a:pPr algn="ctr"/>
                      <a:endParaRPr lang="pt-BR" sz="1400" b="1" dirty="0">
                        <a:solidFill>
                          <a:schemeClr val="bg1"/>
                        </a:solidFill>
                      </a:endParaRPr>
                    </a:p>
                  </a:txBody>
                  <a:tcPr marL="91436" marR="91436" marT="45721" marB="4572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b="1" dirty="0">
                          <a:solidFill>
                            <a:schemeClr val="accent1">
                              <a:lumMod val="75000"/>
                            </a:schemeClr>
                          </a:solidFill>
                          <a:latin typeface="Calibri" pitchFamily="34" charset="0"/>
                        </a:rPr>
                        <a:t>Execução 1º Quadrimestre 2023</a:t>
                      </a:r>
                    </a:p>
                  </a:txBody>
                  <a:tcPr marL="91450" marR="91450"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b="1" dirty="0">
                          <a:solidFill>
                            <a:schemeClr val="accent1">
                              <a:lumMod val="75000"/>
                            </a:schemeClr>
                          </a:solidFill>
                          <a:latin typeface="Calibri" pitchFamily="34" charset="0"/>
                        </a:rPr>
                        <a:t>Projeção 2024</a:t>
                      </a:r>
                    </a:p>
                  </a:txBody>
                  <a:tcPr marL="91450" marR="91450" marT="45726" marB="45726"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522774">
                <a:tc rowSpan="2">
                  <a:txBody>
                    <a:bodyPr/>
                    <a:lstStyle/>
                    <a:p>
                      <a:r>
                        <a:rPr kumimoji="0" lang="pt-BR" sz="1200" b="1" i="0" u="none" strike="noStrike" kern="1200" cap="none" normalizeH="0" baseline="0" dirty="0">
                          <a:ln>
                            <a:noFill/>
                          </a:ln>
                          <a:solidFill>
                            <a:schemeClr val="tx2"/>
                          </a:solidFill>
                          <a:effectLst/>
                          <a:latin typeface="Calibri" pitchFamily="34" charset="0"/>
                          <a:ea typeface="+mn-ea"/>
                          <a:cs typeface="+mn-cs"/>
                        </a:rPr>
                        <a:t>2215 – Atividades da Defesa Civil</a:t>
                      </a:r>
                    </a:p>
                  </a:txBody>
                  <a:tcPr marL="91450" marR="91450" marT="45726" marB="45726" anchor="ctr">
                    <a:lnL w="12700" cap="flat" cmpd="sng" algn="ctr">
                      <a:solidFill>
                        <a:schemeClr val="accent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200" b="1" i="0" u="none" strike="noStrike" kern="1200" cap="none" normalizeH="0" baseline="0" dirty="0">
                          <a:ln>
                            <a:noFill/>
                          </a:ln>
                          <a:solidFill>
                            <a:schemeClr val="tx2"/>
                          </a:solidFill>
                          <a:effectLst/>
                          <a:latin typeface="Calibri" pitchFamily="34" charset="0"/>
                          <a:ea typeface="+mn-ea"/>
                          <a:cs typeface="+mn-cs"/>
                        </a:rPr>
                        <a:t>2000 – Campanha Preventiva Realizada</a:t>
                      </a:r>
                    </a:p>
                  </a:txBody>
                  <a:tcPr marL="91450" marR="91450" marT="45726" marB="45726"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kumimoji="0" lang="pt-BR" sz="1200" b="1" i="0" u="none" strike="noStrike" kern="1200" cap="none" normalizeH="0" baseline="0" dirty="0">
                          <a:ln>
                            <a:noFill/>
                          </a:ln>
                          <a:solidFill>
                            <a:schemeClr val="tx2"/>
                          </a:solidFill>
                          <a:effectLst/>
                          <a:latin typeface="Calibri" pitchFamily="34" charset="0"/>
                          <a:ea typeface="+mn-ea"/>
                          <a:cs typeface="+mn-cs"/>
                        </a:rPr>
                        <a:t>UNIDADE</a:t>
                      </a:r>
                    </a:p>
                  </a:txBody>
                  <a:tcPr marL="91450" marR="91450" marT="45726" marB="45726"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kumimoji="0" lang="pt-BR" sz="1200" b="1" i="0" u="none" strike="noStrike" kern="1200" cap="none" normalizeH="0" baseline="0" dirty="0">
                          <a:ln>
                            <a:noFill/>
                          </a:ln>
                          <a:solidFill>
                            <a:schemeClr val="tx2"/>
                          </a:solidFill>
                          <a:effectLst/>
                          <a:latin typeface="Calibri" pitchFamily="34" charset="0"/>
                          <a:ea typeface="+mn-ea"/>
                          <a:cs typeface="+mn-cs"/>
                        </a:rPr>
                        <a:t>174</a:t>
                      </a:r>
                    </a:p>
                  </a:txBody>
                  <a:tcPr marL="91450" marR="91450" marT="45726" marB="45726"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kumimoji="0" lang="pt-BR" sz="1200" b="1" i="0" u="none" strike="noStrike" kern="1200" cap="none" normalizeH="0" baseline="0" dirty="0">
                          <a:ln>
                            <a:noFill/>
                          </a:ln>
                          <a:solidFill>
                            <a:schemeClr val="tx2"/>
                          </a:solidFill>
                          <a:effectLst/>
                          <a:latin typeface="Calibri" pitchFamily="34" charset="0"/>
                          <a:ea typeface="+mn-ea"/>
                          <a:cs typeface="+mn-cs"/>
                        </a:rPr>
                        <a:t>629</a:t>
                      </a:r>
                    </a:p>
                  </a:txBody>
                  <a:tcPr marL="91450" marR="91450" marT="45726" marB="45726" anchor="ctr">
                    <a:lnL w="12700"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69844">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200" b="1" i="0" u="none" strike="noStrike" kern="1200" cap="none" normalizeH="0" baseline="0" dirty="0">
                        <a:ln>
                          <a:noFill/>
                        </a:ln>
                        <a:solidFill>
                          <a:schemeClr val="tx2"/>
                        </a:solidFill>
                        <a:effectLst/>
                        <a:latin typeface="Calibri" pitchFamily="34" charset="0"/>
                        <a:ea typeface="+mn-ea"/>
                        <a:cs typeface="+mn-cs"/>
                      </a:endParaRPr>
                    </a:p>
                  </a:txBody>
                  <a:tcPr marL="91450" marR="91450" marT="45726" marB="45726" anchor="ctr">
                    <a:lnL w="12700" cap="flat" cmpd="sng" algn="ctr">
                      <a:solidFill>
                        <a:schemeClr val="accent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200" b="1" i="0" u="none" strike="noStrike" kern="1200" cap="none" normalizeH="0" baseline="0" dirty="0">
                          <a:ln>
                            <a:noFill/>
                          </a:ln>
                          <a:solidFill>
                            <a:schemeClr val="tx2"/>
                          </a:solidFill>
                          <a:effectLst/>
                          <a:latin typeface="Calibri" pitchFamily="34" charset="0"/>
                          <a:ea typeface="+mn-ea"/>
                          <a:cs typeface="+mn-cs"/>
                        </a:rPr>
                        <a:t>2001 – Vistoria Realizada</a:t>
                      </a:r>
                    </a:p>
                  </a:txBody>
                  <a:tcPr marL="91450" marR="91450" marT="45726" marB="45726"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200" b="1" i="0" u="none" strike="noStrike" kern="1200" cap="none" normalizeH="0" baseline="0" dirty="0">
                          <a:ln>
                            <a:noFill/>
                          </a:ln>
                          <a:solidFill>
                            <a:schemeClr val="tx2"/>
                          </a:solidFill>
                          <a:effectLst/>
                          <a:latin typeface="Calibri" pitchFamily="34" charset="0"/>
                          <a:ea typeface="+mn-ea"/>
                          <a:cs typeface="+mn-cs"/>
                        </a:rPr>
                        <a:t>UNIDADE</a:t>
                      </a:r>
                    </a:p>
                  </a:txBody>
                  <a:tcPr marL="91450" marR="91450" marT="45726" marB="45726"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200" b="1" i="0" u="none" strike="noStrike" kern="1200" cap="none" normalizeH="0" baseline="0" dirty="0">
                          <a:ln>
                            <a:noFill/>
                          </a:ln>
                          <a:solidFill>
                            <a:schemeClr val="tx2"/>
                          </a:solidFill>
                          <a:effectLst/>
                          <a:latin typeface="Calibri" pitchFamily="34" charset="0"/>
                          <a:ea typeface="+mn-ea"/>
                          <a:cs typeface="+mn-cs"/>
                        </a:rPr>
                        <a:t>4.737</a:t>
                      </a:r>
                    </a:p>
                  </a:txBody>
                  <a:tcPr marL="91450" marR="91450" marT="45726" marB="45726"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200" b="1" i="0" u="none" strike="noStrike" kern="1200" cap="none" normalizeH="0" baseline="0" dirty="0">
                          <a:ln>
                            <a:noFill/>
                          </a:ln>
                          <a:solidFill>
                            <a:schemeClr val="tx2"/>
                          </a:solidFill>
                          <a:effectLst/>
                          <a:latin typeface="Calibri" pitchFamily="34" charset="0"/>
                          <a:ea typeface="+mn-ea"/>
                          <a:cs typeface="+mn-cs"/>
                        </a:rPr>
                        <a:t>11.000</a:t>
                      </a:r>
                    </a:p>
                  </a:txBody>
                  <a:tcPr marL="91450" marR="91450" marT="45726" marB="45726" anchor="ctr">
                    <a:lnL w="12700"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83500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443945" y="1054117"/>
            <a:ext cx="8289235" cy="857250"/>
          </a:xfrm>
          <a:solidFill>
            <a:schemeClr val="bg1"/>
          </a:solidFill>
          <a:ln cap="flat" algn="ctr">
            <a:solidFill>
              <a:schemeClr val="tx2">
                <a:lumMod val="75000"/>
              </a:schemeClr>
            </a:solidFill>
          </a:ln>
          <a:effectLst>
            <a:outerShdw blurRad="40000" dist="23000" dir="5400000" rotWithShape="0">
              <a:srgbClr val="000000">
                <a:alpha val="35000"/>
              </a:srgbClr>
            </a:outerShdw>
          </a:effectLst>
        </p:spPr>
        <p:txBody>
          <a:bodyPr>
            <a:noAutofit/>
          </a:bodyPr>
          <a:lstStyle/>
          <a:p>
            <a:pPr eaLnBrk="1" hangingPunct="1">
              <a:defRPr/>
            </a:pPr>
            <a:r>
              <a:rPr lang="pt-BR" sz="2200" b="1" dirty="0">
                <a:solidFill>
                  <a:schemeClr val="accent1">
                    <a:lumMod val="75000"/>
                  </a:schemeClr>
                </a:solidFill>
                <a:latin typeface="Arial" panose="020B0604020202020204" pitchFamily="34" charset="0"/>
                <a:cs typeface="Arial" panose="020B0604020202020204" pitchFamily="34" charset="0"/>
              </a:rPr>
              <a:t>Execução Orçamentária das Ações – 1º Quadrimestre /2023</a:t>
            </a:r>
          </a:p>
        </p:txBody>
      </p:sp>
      <p:graphicFrame>
        <p:nvGraphicFramePr>
          <p:cNvPr id="5" name="Group 405"/>
          <p:cNvGraphicFramePr>
            <a:graphicFrameLocks noGrp="1"/>
          </p:cNvGraphicFramePr>
          <p:nvPr>
            <p:extLst>
              <p:ext uri="{D42A27DB-BD31-4B8C-83A1-F6EECF244321}">
                <p14:modId xmlns:p14="http://schemas.microsoft.com/office/powerpoint/2010/main" val="4085977705"/>
              </p:ext>
            </p:extLst>
          </p:nvPr>
        </p:nvGraphicFramePr>
        <p:xfrm>
          <a:off x="702361" y="2545396"/>
          <a:ext cx="7772401" cy="1219200"/>
        </p:xfrm>
        <a:graphic>
          <a:graphicData uri="http://schemas.openxmlformats.org/drawingml/2006/table">
            <a:tbl>
              <a:tblPr/>
              <a:tblGrid>
                <a:gridCol w="3173914">
                  <a:extLst>
                    <a:ext uri="{9D8B030D-6E8A-4147-A177-3AD203B41FA5}">
                      <a16:colId xmlns:a16="http://schemas.microsoft.com/office/drawing/2014/main" val="20000"/>
                    </a:ext>
                  </a:extLst>
                </a:gridCol>
                <a:gridCol w="1554516">
                  <a:extLst>
                    <a:ext uri="{9D8B030D-6E8A-4147-A177-3AD203B41FA5}">
                      <a16:colId xmlns:a16="http://schemas.microsoft.com/office/drawing/2014/main" val="2181197677"/>
                    </a:ext>
                  </a:extLst>
                </a:gridCol>
                <a:gridCol w="1606023">
                  <a:extLst>
                    <a:ext uri="{9D8B030D-6E8A-4147-A177-3AD203B41FA5}">
                      <a16:colId xmlns:a16="http://schemas.microsoft.com/office/drawing/2014/main" val="20001"/>
                    </a:ext>
                  </a:extLst>
                </a:gridCol>
                <a:gridCol w="1437948">
                  <a:extLst>
                    <a:ext uri="{9D8B030D-6E8A-4147-A177-3AD203B41FA5}">
                      <a16:colId xmlns:a16="http://schemas.microsoft.com/office/drawing/2014/main" val="20002"/>
                    </a:ext>
                  </a:extLst>
                </a:gridCol>
              </a:tblGrid>
              <a:tr h="650443">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pt-BR" sz="1200" b="1" i="0" u="none" strike="noStrike" cap="none" normalizeH="0" baseline="0" dirty="0">
                          <a:ln>
                            <a:noFill/>
                          </a:ln>
                          <a:solidFill>
                            <a:schemeClr val="accent1">
                              <a:lumMod val="75000"/>
                            </a:schemeClr>
                          </a:solidFill>
                          <a:effectLst/>
                          <a:latin typeface="Calibri" pitchFamily="34" charset="0"/>
                        </a:rPr>
                        <a:t>Ação</a:t>
                      </a:r>
                    </a:p>
                  </a:txBody>
                  <a:tcPr marL="91428" marR="91428" marT="45716" marB="45716" anchor="ctr" horzOverflow="overflow">
                    <a:lnL w="1905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pt-BR" sz="1200" b="1" i="0" u="none" strike="noStrike" kern="1200" cap="none" normalizeH="0" baseline="0" dirty="0">
                          <a:ln>
                            <a:noFill/>
                          </a:ln>
                          <a:solidFill>
                            <a:schemeClr val="tx2"/>
                          </a:solidFill>
                          <a:effectLst/>
                          <a:latin typeface="Calibri" pitchFamily="34" charset="0"/>
                          <a:ea typeface="+mn-ea"/>
                          <a:cs typeface="+mn-cs"/>
                        </a:rPr>
                        <a:t>Dotação</a:t>
                      </a:r>
                    </a:p>
                  </a:txBody>
                  <a:tcPr marL="91428" marR="91428"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pt-BR" sz="1200" b="1" i="0" u="none" strike="noStrike" cap="none" normalizeH="0" baseline="0" dirty="0">
                          <a:ln>
                            <a:noFill/>
                          </a:ln>
                          <a:solidFill>
                            <a:schemeClr val="accent1">
                              <a:lumMod val="75000"/>
                            </a:schemeClr>
                          </a:solidFill>
                          <a:effectLst/>
                          <a:latin typeface="Calibri" pitchFamily="34" charset="0"/>
                        </a:rPr>
                        <a:t>Empenhado</a:t>
                      </a:r>
                    </a:p>
                  </a:txBody>
                  <a:tcPr marL="91428" marR="91428"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pt-BR" sz="1200" b="1" i="0" u="none" strike="noStrike" cap="none" normalizeH="0" baseline="0" dirty="0">
                          <a:ln>
                            <a:noFill/>
                          </a:ln>
                          <a:solidFill>
                            <a:schemeClr val="accent1">
                              <a:lumMod val="75000"/>
                            </a:schemeClr>
                          </a:solidFill>
                          <a:effectLst/>
                          <a:latin typeface="Calibri" pitchFamily="34" charset="0"/>
                        </a:rPr>
                        <a:t>Liquidado</a:t>
                      </a:r>
                    </a:p>
                  </a:txBody>
                  <a:tcPr marL="91428" marR="91428" marT="45716" marB="45716" anchor="ctr" horzOverflow="overflow">
                    <a:lnL w="12700" cap="flat" cmpd="sng" algn="ctr">
                      <a:solidFill>
                        <a:schemeClr val="tx1"/>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0"/>
                  </a:ext>
                </a:extLst>
              </a:tr>
              <a:tr h="568757">
                <a:tc>
                  <a:txBody>
                    <a:bodyPr/>
                    <a:lstStyle/>
                    <a:p>
                      <a:pPr marL="0" marR="0" lvl="0" indent="0" algn="just" defTabSz="914400" rtl="0" eaLnBrk="1" fontAlgn="base" latinLnBrk="0" hangingPunct="1">
                        <a:lnSpc>
                          <a:spcPct val="100000"/>
                        </a:lnSpc>
                        <a:spcBef>
                          <a:spcPct val="20000"/>
                        </a:spcBef>
                        <a:spcAft>
                          <a:spcPct val="0"/>
                        </a:spcAft>
                        <a:buClrTx/>
                        <a:buSzTx/>
                        <a:buFont typeface="Arial" charset="0"/>
                        <a:buNone/>
                        <a:tabLst/>
                      </a:pPr>
                      <a:r>
                        <a:rPr kumimoji="0" lang="pt-BR" sz="1200" b="1" i="0" u="none" strike="noStrike" cap="none" normalizeH="0" baseline="0" dirty="0">
                          <a:ln>
                            <a:noFill/>
                          </a:ln>
                          <a:solidFill>
                            <a:schemeClr val="tx2"/>
                          </a:solidFill>
                          <a:effectLst/>
                          <a:latin typeface="Calibri" pitchFamily="34" charset="0"/>
                        </a:rPr>
                        <a:t>Ação 2215 - Atividades da Defesa Civil</a:t>
                      </a:r>
                    </a:p>
                  </a:txBody>
                  <a:tcPr marL="91428" marR="91428" marT="45716" marB="45716" anchor="ctr"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charset="0"/>
                        <a:buNone/>
                        <a:tabLst/>
                      </a:pPr>
                      <a:r>
                        <a:rPr kumimoji="0" lang="pt-BR" sz="1200" b="1" i="0" u="none" strike="noStrike" cap="none" normalizeH="0" baseline="0" dirty="0">
                          <a:ln>
                            <a:noFill/>
                          </a:ln>
                          <a:solidFill>
                            <a:schemeClr val="tx2"/>
                          </a:solidFill>
                          <a:effectLst/>
                          <a:latin typeface="Calibri" pitchFamily="34" charset="0"/>
                        </a:rPr>
                        <a:t>2.144.616</a:t>
                      </a:r>
                    </a:p>
                  </a:txBody>
                  <a:tcPr marL="91428" marR="91428" marT="45716" marB="45716" anchor="ctr"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charset="0"/>
                        <a:buNone/>
                        <a:tabLst/>
                      </a:pPr>
                      <a:r>
                        <a:rPr kumimoji="0" lang="pt-BR" sz="1200" b="1" i="0" u="none" strike="noStrike" cap="none" normalizeH="0" baseline="0" dirty="0">
                          <a:ln>
                            <a:noFill/>
                          </a:ln>
                          <a:solidFill>
                            <a:schemeClr val="tx2"/>
                          </a:solidFill>
                          <a:effectLst/>
                          <a:latin typeface="Calibri" pitchFamily="34" charset="0"/>
                        </a:rPr>
                        <a:t>1.906.759</a:t>
                      </a:r>
                    </a:p>
                  </a:txBody>
                  <a:tcPr marL="91428" marR="91428" marT="45716" marB="45716" anchor="ctr"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charset="0"/>
                        <a:buNone/>
                        <a:tabLst/>
                      </a:pPr>
                      <a:r>
                        <a:rPr kumimoji="0" lang="pt-BR" sz="1200" b="1" i="0" u="none" strike="noStrike" cap="none" normalizeH="0" baseline="0" dirty="0">
                          <a:ln>
                            <a:noFill/>
                          </a:ln>
                          <a:solidFill>
                            <a:schemeClr val="tx2"/>
                          </a:solidFill>
                          <a:effectLst/>
                          <a:latin typeface="Calibri" pitchFamily="34" charset="0"/>
                        </a:rPr>
                        <a:t>591.407</a:t>
                      </a:r>
                    </a:p>
                  </a:txBody>
                  <a:tcPr marL="91428" marR="91428" marT="45716" marB="45716" anchor="ctr" horzOverflow="overflow">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pic>
        <p:nvPicPr>
          <p:cNvPr id="6" name="Imagem 5"/>
          <p:cNvPicPr>
            <a:picLocks noChangeAspect="1"/>
          </p:cNvPicPr>
          <p:nvPr/>
        </p:nvPicPr>
        <p:blipFill>
          <a:blip r:embed="rId2"/>
          <a:stretch>
            <a:fillRect/>
          </a:stretch>
        </p:blipFill>
        <p:spPr>
          <a:xfrm>
            <a:off x="6763524" y="73332"/>
            <a:ext cx="2380476" cy="688006"/>
          </a:xfrm>
          <a:prstGeom prst="rect">
            <a:avLst/>
          </a:prstGeom>
        </p:spPr>
      </p:pic>
      <p:sp>
        <p:nvSpPr>
          <p:cNvPr id="7" name="Google Shape;414;p42"/>
          <p:cNvSpPr txBox="1"/>
          <p:nvPr/>
        </p:nvSpPr>
        <p:spPr>
          <a:xfrm>
            <a:off x="649822" y="2169795"/>
            <a:ext cx="3060788" cy="375601"/>
          </a:xfrm>
          <a:prstGeom prst="rect">
            <a:avLst/>
          </a:prstGeom>
          <a:noFill/>
          <a:ln>
            <a:noFill/>
          </a:ln>
        </p:spPr>
        <p:txBody>
          <a:bodyPr spcFirstLastPara="1" wrap="square" lIns="91425" tIns="91425" rIns="91425" bIns="91425" anchor="t" anchorCtr="0">
            <a:noAutofit/>
          </a:bodyPr>
          <a:lstStyle/>
          <a:p>
            <a:pPr marL="0" lvl="0" indent="0">
              <a:buFont typeface="Arial"/>
              <a:buNone/>
            </a:pPr>
            <a:r>
              <a:rPr lang="pt-BR" sz="1200" dirty="0">
                <a:solidFill>
                  <a:schemeClr val="tx2">
                    <a:lumMod val="75000"/>
                  </a:schemeClr>
                </a:solidFill>
                <a:sym typeface="Antic"/>
              </a:rPr>
              <a:t>Subsecretaria de Proteção e Defesa Civil</a:t>
            </a:r>
            <a:endParaRPr sz="1200" dirty="0">
              <a:solidFill>
                <a:schemeClr val="tx2">
                  <a:lumMod val="75000"/>
                </a:schemeClr>
              </a:solidFill>
              <a:sym typeface="Antic"/>
            </a:endParaRPr>
          </a:p>
        </p:txBody>
      </p:sp>
    </p:spTree>
    <p:extLst>
      <p:ext uri="{BB962C8B-B14F-4D97-AF65-F5344CB8AC3E}">
        <p14:creationId xmlns:p14="http://schemas.microsoft.com/office/powerpoint/2010/main" val="3508211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8" name="Google Shape;328;p41"/>
          <p:cNvSpPr txBox="1">
            <a:spLocks noGrp="1"/>
          </p:cNvSpPr>
          <p:nvPr>
            <p:ph type="subTitle" idx="1"/>
          </p:nvPr>
        </p:nvSpPr>
        <p:spPr>
          <a:xfrm>
            <a:off x="560617" y="659427"/>
            <a:ext cx="7914707" cy="694865"/>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800" b="1" dirty="0">
                <a:solidFill>
                  <a:schemeClr val="tx2"/>
                </a:solidFill>
                <a:latin typeface="Cera Basic"/>
              </a:rPr>
              <a:t>PROGRAMAS COM ÍNDICE DE REFERÊNCIA</a:t>
            </a:r>
            <a:endParaRPr sz="2800" b="1" dirty="0">
              <a:solidFill>
                <a:schemeClr val="tx2"/>
              </a:solidFill>
              <a:latin typeface="Cera Basic"/>
            </a:endParaRPr>
          </a:p>
        </p:txBody>
      </p:sp>
      <p:pic>
        <p:nvPicPr>
          <p:cNvPr id="86" name="Imagem 85" descr="Padrão do plano de fundo&#10;&#10;Descrição gerada automaticamente">
            <a:extLst>
              <a:ext uri="{FF2B5EF4-FFF2-40B4-BE49-F238E27FC236}">
                <a16:creationId xmlns:a16="http://schemas.microsoft.com/office/drawing/2014/main" id="{8A818ACD-C5AF-40B3-8C89-78DC1D646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04154"/>
            <a:ext cx="9144000" cy="335560"/>
          </a:xfrm>
          <a:prstGeom prst="rect">
            <a:avLst/>
          </a:prstGeom>
        </p:spPr>
      </p:pic>
      <p:pic>
        <p:nvPicPr>
          <p:cNvPr id="87" name="Imagem 86" descr="Forma&#10;&#10;Descrição gerada automaticamente com confiança média">
            <a:extLst>
              <a:ext uri="{FF2B5EF4-FFF2-40B4-BE49-F238E27FC236}">
                <a16:creationId xmlns:a16="http://schemas.microsoft.com/office/drawing/2014/main" id="{413996CD-A6BB-4591-BD79-AC1775930E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8440" y="4784737"/>
            <a:ext cx="335560" cy="335560"/>
          </a:xfrm>
          <a:prstGeom prst="rect">
            <a:avLst/>
          </a:prstGeom>
        </p:spPr>
      </p:pic>
      <p:sp>
        <p:nvSpPr>
          <p:cNvPr id="88" name="Google Shape;326;p41"/>
          <p:cNvSpPr txBox="1">
            <a:spLocks/>
          </p:cNvSpPr>
          <p:nvPr/>
        </p:nvSpPr>
        <p:spPr>
          <a:xfrm>
            <a:off x="986403" y="270013"/>
            <a:ext cx="4039770" cy="501988"/>
          </a:xfrm>
          <a:prstGeom prst="rect">
            <a:avLst/>
          </a:prstGeom>
        </p:spPr>
        <p:txBody>
          <a:bodyPr spcFirstLastPara="1" vert="horz" wrap="square" lIns="91425" tIns="91425" rIns="91425" bIns="91425" rtlCol="0" anchor="t" anchorCtr="0">
            <a:noAutofit/>
          </a:bodyPr>
          <a:lstStyle>
            <a:lvl1pPr lvl="0" algn="ctr" defTabSz="914400" rtl="0" eaLnBrk="1" latinLnBrk="0" hangingPunct="1">
              <a:spcBef>
                <a:spcPts val="0"/>
              </a:spcBef>
              <a:spcAft>
                <a:spcPts val="0"/>
              </a:spcAft>
              <a:buSzPts val="5200"/>
              <a:buNone/>
              <a:defRPr sz="2300" b="1" kern="1200">
                <a:solidFill>
                  <a:schemeClr val="lt2"/>
                </a:solidFill>
                <a:latin typeface="Poppins"/>
                <a:ea typeface="Poppins"/>
                <a:cs typeface="Poppins"/>
                <a:sym typeface="Poppi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pPr>
              <a:buClrTx/>
              <a:buFontTx/>
            </a:pPr>
            <a:endParaRPr lang="pt-BR" sz="1800" dirty="0">
              <a:solidFill>
                <a:schemeClr val="tx2"/>
              </a:solidFill>
            </a:endParaRPr>
          </a:p>
        </p:txBody>
      </p:sp>
      <p:sp>
        <p:nvSpPr>
          <p:cNvPr id="3" name="CaixaDeTexto 2"/>
          <p:cNvSpPr txBox="1"/>
          <p:nvPr/>
        </p:nvSpPr>
        <p:spPr>
          <a:xfrm>
            <a:off x="7660371" y="0"/>
            <a:ext cx="1465462" cy="230832"/>
          </a:xfrm>
          <a:prstGeom prst="rect">
            <a:avLst/>
          </a:prstGeom>
          <a:noFill/>
        </p:spPr>
        <p:txBody>
          <a:bodyPr wrap="square" rtlCol="0">
            <a:spAutoFit/>
          </a:bodyPr>
          <a:lstStyle/>
          <a:p>
            <a:r>
              <a:rPr lang="pt-BR" sz="900" dirty="0"/>
              <a:t>Inserir logo da Secretaria</a:t>
            </a:r>
          </a:p>
        </p:txBody>
      </p:sp>
      <p:pic>
        <p:nvPicPr>
          <p:cNvPr id="12" name="Imagem 11"/>
          <p:cNvPicPr>
            <a:picLocks noChangeAspect="1"/>
          </p:cNvPicPr>
          <p:nvPr/>
        </p:nvPicPr>
        <p:blipFill>
          <a:blip r:embed="rId5"/>
          <a:stretch>
            <a:fillRect/>
          </a:stretch>
        </p:blipFill>
        <p:spPr>
          <a:xfrm>
            <a:off x="6692348" y="4685"/>
            <a:ext cx="2392631" cy="708514"/>
          </a:xfrm>
          <a:prstGeom prst="rect">
            <a:avLst/>
          </a:prstGeom>
        </p:spPr>
      </p:pic>
      <p:sp>
        <p:nvSpPr>
          <p:cNvPr id="13" name="Retângulo de cantos arredondados 5"/>
          <p:cNvSpPr/>
          <p:nvPr/>
        </p:nvSpPr>
        <p:spPr>
          <a:xfrm>
            <a:off x="659575" y="1300519"/>
            <a:ext cx="7772400" cy="948665"/>
          </a:xfrm>
          <a:prstGeom prst="roundRect">
            <a:avLst/>
          </a:prstGeom>
          <a:ln/>
        </p:spPr>
        <p:style>
          <a:lnRef idx="2">
            <a:schemeClr val="accent5"/>
          </a:lnRef>
          <a:fillRef idx="1">
            <a:schemeClr val="lt1"/>
          </a:fillRef>
          <a:effectRef idx="0">
            <a:schemeClr val="accent5"/>
          </a:effectRef>
          <a:fontRef idx="minor">
            <a:schemeClr val="dk1"/>
          </a:fontRef>
        </p:style>
        <p:txBody>
          <a:bodyPr anchor="ctr"/>
          <a:lstStyle/>
          <a:p>
            <a:r>
              <a:rPr lang="pt-BR" dirty="0">
                <a:ln w="0"/>
                <a:solidFill>
                  <a:schemeClr val="tx2"/>
                </a:solidFill>
                <a:effectLst>
                  <a:outerShdw blurRad="38100" dist="19050" dir="2700000" algn="tl" rotWithShape="0">
                    <a:schemeClr val="dk1">
                      <a:alpha val="40000"/>
                    </a:schemeClr>
                  </a:outerShdw>
                </a:effectLst>
              </a:rPr>
              <a:t>Programa 0643 – Resiliência e Gestão de Risco</a:t>
            </a:r>
          </a:p>
          <a:p>
            <a:r>
              <a:rPr lang="pt-BR" dirty="0">
                <a:ln w="0"/>
                <a:solidFill>
                  <a:schemeClr val="tx2"/>
                </a:solidFill>
                <a:effectLst>
                  <a:outerShdw blurRad="38100" dist="19050" dir="2700000" algn="tl" rotWithShape="0">
                    <a:schemeClr val="dk1">
                      <a:alpha val="40000"/>
                    </a:schemeClr>
                  </a:outerShdw>
                </a:effectLst>
              </a:rPr>
              <a:t>Objetivo: Promover as ações da Defesa Civil, com foco nas áreas mais vulneráveis do Município do Rio de Janeiro, realizando de forma mais efetiva testes de sirene, vistorias em pontos de apoio e simulados, promovendo a resiliência da Cidade</a:t>
            </a:r>
          </a:p>
        </p:txBody>
      </p:sp>
      <p:sp>
        <p:nvSpPr>
          <p:cNvPr id="4" name="Retângulo 3"/>
          <p:cNvSpPr/>
          <p:nvPr/>
        </p:nvSpPr>
        <p:spPr>
          <a:xfrm>
            <a:off x="3016125" y="2417862"/>
            <a:ext cx="3111749" cy="307777"/>
          </a:xfrm>
          <a:prstGeom prst="rect">
            <a:avLst/>
          </a:prstGeom>
        </p:spPr>
        <p:txBody>
          <a:bodyPr wrap="none">
            <a:spAutoFit/>
          </a:bodyPr>
          <a:lstStyle/>
          <a:p>
            <a:pPr lvl="0" algn="ctr" fontAlgn="base">
              <a:spcBef>
                <a:spcPct val="0"/>
              </a:spcBef>
              <a:spcAft>
                <a:spcPct val="0"/>
              </a:spcAft>
              <a:buClrTx/>
            </a:pPr>
            <a:r>
              <a:rPr lang="pt-BR" b="1" dirty="0">
                <a:solidFill>
                  <a:srgbClr val="FFFFFF"/>
                </a:solidFill>
                <a:latin typeface="Calibri" pitchFamily="34" charset="0"/>
              </a:rPr>
              <a:t>INDICADORES DE ACOMPANHAMENTO</a:t>
            </a:r>
          </a:p>
        </p:txBody>
      </p:sp>
      <p:graphicFrame>
        <p:nvGraphicFramePr>
          <p:cNvPr id="15" name="Group 49"/>
          <p:cNvGraphicFramePr>
            <a:graphicFrameLocks noGrp="1"/>
          </p:cNvGraphicFramePr>
          <p:nvPr>
            <p:extLst>
              <p:ext uri="{D42A27DB-BD31-4B8C-83A1-F6EECF244321}">
                <p14:modId xmlns:p14="http://schemas.microsoft.com/office/powerpoint/2010/main" val="1039835336"/>
              </p:ext>
            </p:extLst>
          </p:nvPr>
        </p:nvGraphicFramePr>
        <p:xfrm>
          <a:off x="688964" y="2571750"/>
          <a:ext cx="7766069" cy="1497680"/>
        </p:xfrm>
        <a:graphic>
          <a:graphicData uri="http://schemas.openxmlformats.org/drawingml/2006/table">
            <a:tbl>
              <a:tblPr/>
              <a:tblGrid>
                <a:gridCol w="2524671">
                  <a:extLst>
                    <a:ext uri="{9D8B030D-6E8A-4147-A177-3AD203B41FA5}">
                      <a16:colId xmlns:a16="http://schemas.microsoft.com/office/drawing/2014/main" val="20000"/>
                    </a:ext>
                  </a:extLst>
                </a:gridCol>
                <a:gridCol w="1055433">
                  <a:extLst>
                    <a:ext uri="{9D8B030D-6E8A-4147-A177-3AD203B41FA5}">
                      <a16:colId xmlns:a16="http://schemas.microsoft.com/office/drawing/2014/main" val="2546131163"/>
                    </a:ext>
                  </a:extLst>
                </a:gridCol>
                <a:gridCol w="936335">
                  <a:extLst>
                    <a:ext uri="{9D8B030D-6E8A-4147-A177-3AD203B41FA5}">
                      <a16:colId xmlns:a16="http://schemas.microsoft.com/office/drawing/2014/main" val="20001"/>
                    </a:ext>
                  </a:extLst>
                </a:gridCol>
                <a:gridCol w="1046490">
                  <a:extLst>
                    <a:ext uri="{9D8B030D-6E8A-4147-A177-3AD203B41FA5}">
                      <a16:colId xmlns:a16="http://schemas.microsoft.com/office/drawing/2014/main" val="20002"/>
                    </a:ext>
                  </a:extLst>
                </a:gridCol>
                <a:gridCol w="1156649">
                  <a:extLst>
                    <a:ext uri="{9D8B030D-6E8A-4147-A177-3AD203B41FA5}">
                      <a16:colId xmlns:a16="http://schemas.microsoft.com/office/drawing/2014/main" val="20003"/>
                    </a:ext>
                  </a:extLst>
                </a:gridCol>
                <a:gridCol w="1046491">
                  <a:extLst>
                    <a:ext uri="{9D8B030D-6E8A-4147-A177-3AD203B41FA5}">
                      <a16:colId xmlns:a16="http://schemas.microsoft.com/office/drawing/2014/main" val="20004"/>
                    </a:ext>
                  </a:extLst>
                </a:gridCol>
              </a:tblGrid>
              <a:tr h="248152">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a:ln>
                            <a:noFill/>
                          </a:ln>
                          <a:solidFill>
                            <a:schemeClr val="tx2">
                              <a:lumMod val="75000"/>
                            </a:schemeClr>
                          </a:solidFill>
                          <a:effectLst/>
                          <a:latin typeface="Calibri" pitchFamily="34" charset="0"/>
                        </a:rPr>
                        <a:t>INDICADORES DE ACOMPANHAMENTO</a:t>
                      </a:r>
                    </a:p>
                  </a:txBody>
                  <a:tcPr marL="91451" marR="91451" marT="45682" marB="4568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5414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a:ln>
                            <a:noFill/>
                          </a:ln>
                          <a:solidFill>
                            <a:schemeClr val="tx2">
                              <a:lumMod val="75000"/>
                            </a:schemeClr>
                          </a:solidFill>
                          <a:effectLst/>
                          <a:latin typeface="Calibri" pitchFamily="34" charset="0"/>
                        </a:rPr>
                        <a:t>CÓDIGO / DESCRIÇÃO</a:t>
                      </a:r>
                    </a:p>
                  </a:txBody>
                  <a:tcPr marL="91451" marR="91451" marT="45682" marB="45682"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a:ln>
                            <a:noFill/>
                          </a:ln>
                          <a:solidFill>
                            <a:schemeClr val="tx2">
                              <a:lumMod val="75000"/>
                            </a:schemeClr>
                          </a:solidFill>
                          <a:effectLst/>
                          <a:latin typeface="Calibri" pitchFamily="34" charset="0"/>
                        </a:rPr>
                        <a:t>ÓRGÃO RESPONSÁVEL</a:t>
                      </a:r>
                    </a:p>
                  </a:txBody>
                  <a:tcPr marL="91451" marR="91451"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a:ln>
                            <a:noFill/>
                          </a:ln>
                          <a:solidFill>
                            <a:schemeClr val="tx2">
                              <a:lumMod val="75000"/>
                            </a:schemeClr>
                          </a:solidFill>
                          <a:effectLst/>
                          <a:latin typeface="Calibri" pitchFamily="34" charset="0"/>
                        </a:rPr>
                        <a:t>FONTE</a:t>
                      </a:r>
                    </a:p>
                  </a:txBody>
                  <a:tcPr marL="91451" marR="91451"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a:ln>
                            <a:noFill/>
                          </a:ln>
                          <a:solidFill>
                            <a:schemeClr val="tx2">
                              <a:lumMod val="75000"/>
                            </a:schemeClr>
                          </a:solidFill>
                          <a:effectLst/>
                          <a:latin typeface="Calibri" pitchFamily="34" charset="0"/>
                        </a:rPr>
                        <a:t>UNIDADE DE MEDIDA</a:t>
                      </a:r>
                    </a:p>
                  </a:txBody>
                  <a:tcPr marL="91451" marR="91451"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a:ln>
                            <a:noFill/>
                          </a:ln>
                          <a:solidFill>
                            <a:schemeClr val="tx2">
                              <a:lumMod val="75000"/>
                            </a:schemeClr>
                          </a:solidFill>
                          <a:effectLst/>
                          <a:latin typeface="Calibri" pitchFamily="34" charset="0"/>
                        </a:rPr>
                        <a:t>ÍNDICE DE REFERÊNCIA</a:t>
                      </a:r>
                    </a:p>
                  </a:txBody>
                  <a:tcPr marL="91451" marR="91451"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a:ln>
                            <a:noFill/>
                          </a:ln>
                          <a:solidFill>
                            <a:schemeClr val="tx2">
                              <a:lumMod val="75000"/>
                            </a:schemeClr>
                          </a:solidFill>
                          <a:effectLst/>
                          <a:latin typeface="Calibri" pitchFamily="34" charset="0"/>
                        </a:rPr>
                        <a:t>ÍNDICE ESPERADO EM 2024</a:t>
                      </a:r>
                    </a:p>
                  </a:txBody>
                  <a:tcPr marL="91451" marR="91451"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691899">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000" b="1" i="0" u="none" strike="noStrike" kern="1200" cap="none" normalizeH="0" baseline="0" dirty="0">
                        <a:ln>
                          <a:noFill/>
                        </a:ln>
                        <a:solidFill>
                          <a:schemeClr val="tx2"/>
                        </a:solidFill>
                        <a:effectLst/>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000" b="1" i="0" u="none" strike="noStrike" kern="1200" cap="none" normalizeH="0" baseline="0" dirty="0">
                          <a:ln>
                            <a:noFill/>
                          </a:ln>
                          <a:solidFill>
                            <a:schemeClr val="tx2"/>
                          </a:solidFill>
                          <a:effectLst/>
                          <a:latin typeface="Calibri" pitchFamily="34" charset="0"/>
                          <a:ea typeface="+mn-ea"/>
                          <a:cs typeface="+mn-cs"/>
                        </a:rPr>
                        <a:t>0751 - Taxa de Assertividade da Previsão Meteorológica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000" b="1" i="0" u="none" strike="noStrike" kern="1200" cap="none" normalizeH="0" baseline="0" dirty="0">
                        <a:ln>
                          <a:noFill/>
                        </a:ln>
                        <a:solidFill>
                          <a:schemeClr val="tx2"/>
                        </a:solidFill>
                        <a:effectLst/>
                        <a:latin typeface="Calibri" pitchFamily="34" charset="0"/>
                        <a:ea typeface="+mn-ea"/>
                        <a:cs typeface="+mn-cs"/>
                      </a:endParaRPr>
                    </a:p>
                  </a:txBody>
                  <a:tcPr marL="91451" marR="91451" marT="45682" marB="45682" anchor="ctr" horzOverflow="overflow">
                    <a:lnL w="12700" cap="flat" cmpd="sng" algn="ctr">
                      <a:solidFill>
                        <a:schemeClr val="accent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000" b="1" i="0" u="none" strike="noStrike" kern="1200" cap="none" normalizeH="0" baseline="0" dirty="0">
                          <a:ln>
                            <a:noFill/>
                          </a:ln>
                          <a:solidFill>
                            <a:schemeClr val="tx2"/>
                          </a:solidFill>
                          <a:effectLst/>
                          <a:latin typeface="Calibri" pitchFamily="34" charset="0"/>
                          <a:ea typeface="+mn-ea"/>
                          <a:cs typeface="+mn-cs"/>
                        </a:rPr>
                        <a:t>COR</a:t>
                      </a:r>
                    </a:p>
                  </a:txBody>
                  <a:tcPr marL="91451" marR="91451" marT="45682" marB="4568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000" b="1" i="0" u="none" strike="noStrike" kern="1200" cap="none" normalizeH="0" baseline="0" dirty="0">
                          <a:ln>
                            <a:noFill/>
                          </a:ln>
                          <a:solidFill>
                            <a:schemeClr val="tx2"/>
                          </a:solidFill>
                          <a:effectLst/>
                          <a:latin typeface="Calibri" pitchFamily="34" charset="0"/>
                          <a:ea typeface="+mn-ea"/>
                          <a:cs typeface="+mn-cs"/>
                        </a:rPr>
                        <a:t>Equipe Técnica Alerta Rio</a:t>
                      </a:r>
                    </a:p>
                  </a:txBody>
                  <a:tcPr marL="91451" marR="91451" marT="45682" marB="4568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000" b="1" i="0" u="none" strike="noStrike" kern="1200" cap="none" normalizeH="0" baseline="0" dirty="0">
                          <a:ln>
                            <a:noFill/>
                          </a:ln>
                          <a:solidFill>
                            <a:schemeClr val="tx2"/>
                          </a:solidFill>
                          <a:effectLst/>
                          <a:latin typeface="Calibri" pitchFamily="34" charset="0"/>
                          <a:ea typeface="+mn-ea"/>
                          <a:cs typeface="+mn-cs"/>
                        </a:rPr>
                        <a:t>Percentagem</a:t>
                      </a:r>
                    </a:p>
                  </a:txBody>
                  <a:tcPr marL="91451" marR="91451" marT="45682" marB="4568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000" b="1" i="0" u="none" strike="noStrike" kern="1200" cap="none" normalizeH="0" baseline="0" dirty="0">
                          <a:ln>
                            <a:noFill/>
                          </a:ln>
                          <a:solidFill>
                            <a:schemeClr val="tx2"/>
                          </a:solidFill>
                          <a:effectLst/>
                          <a:latin typeface="Calibri" pitchFamily="34" charset="0"/>
                          <a:ea typeface="+mn-ea"/>
                          <a:cs typeface="+mn-cs"/>
                        </a:rPr>
                        <a:t>77%</a:t>
                      </a:r>
                    </a:p>
                  </a:txBody>
                  <a:tcPr marL="91451" marR="91451" marT="45682" marB="4568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000" b="1" i="0" u="none" strike="noStrike" kern="1200" cap="none" normalizeH="0" baseline="0" dirty="0">
                          <a:ln>
                            <a:noFill/>
                          </a:ln>
                          <a:solidFill>
                            <a:schemeClr val="tx2"/>
                          </a:solidFill>
                          <a:effectLst/>
                          <a:latin typeface="Calibri" pitchFamily="34" charset="0"/>
                          <a:ea typeface="+mn-ea"/>
                          <a:cs typeface="+mn-cs"/>
                        </a:rPr>
                        <a:t>85%</a:t>
                      </a:r>
                    </a:p>
                  </a:txBody>
                  <a:tcPr marL="9526" marR="9526" marT="9518" marB="0" anchor="ctr" horzOverflow="overflow">
                    <a:lnL w="12700"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2505091"/>
                  </a:ext>
                </a:extLst>
              </a:tr>
            </a:tbl>
          </a:graphicData>
        </a:graphic>
      </p:graphicFrame>
    </p:spTree>
    <p:extLst>
      <p:ext uri="{BB962C8B-B14F-4D97-AF65-F5344CB8AC3E}">
        <p14:creationId xmlns:p14="http://schemas.microsoft.com/office/powerpoint/2010/main" val="2579209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2"/>
          <p:cNvSpPr txBox="1">
            <a:spLocks noGrp="1"/>
          </p:cNvSpPr>
          <p:nvPr>
            <p:ph type="title"/>
          </p:nvPr>
        </p:nvSpPr>
        <p:spPr>
          <a:xfrm>
            <a:off x="340629" y="1026429"/>
            <a:ext cx="8462742" cy="85725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000" b="1" dirty="0">
                <a:solidFill>
                  <a:schemeClr val="tx2"/>
                </a:solidFill>
                <a:latin typeface="Cera Basic"/>
              </a:rPr>
              <a:t>PRINCIPAIS PROGRAMAS E AÇÕES PARA O EXERCÍCIO DE 2024</a:t>
            </a:r>
            <a:endParaRPr sz="2000" b="1" dirty="0">
              <a:solidFill>
                <a:schemeClr val="tx2"/>
              </a:solidFill>
              <a:latin typeface="Cera Basic"/>
            </a:endParaRPr>
          </a:p>
        </p:txBody>
      </p:sp>
      <p:sp>
        <p:nvSpPr>
          <p:cNvPr id="413" name="Google Shape;413;p42"/>
          <p:cNvSpPr txBox="1"/>
          <p:nvPr/>
        </p:nvSpPr>
        <p:spPr>
          <a:xfrm>
            <a:off x="623317" y="2965293"/>
            <a:ext cx="7912664" cy="1103124"/>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91425" rIns="0" bIns="91425" anchor="t" anchorCtr="0">
            <a:noAutofit/>
          </a:bodyPr>
          <a:lstStyle/>
          <a:p>
            <a:pPr marL="0" lvl="0" indent="0">
              <a:buFont typeface="Arial"/>
              <a:buNone/>
            </a:pPr>
            <a:r>
              <a:rPr lang="pt-BR" sz="1200" b="1" u="sng" dirty="0">
                <a:solidFill>
                  <a:schemeClr val="tx2">
                    <a:lumMod val="75000"/>
                  </a:schemeClr>
                </a:solidFill>
                <a:sym typeface="Antic"/>
              </a:rPr>
              <a:t>Ação 2934</a:t>
            </a:r>
            <a:r>
              <a:rPr lang="pt-BR" sz="1200" b="1" dirty="0">
                <a:solidFill>
                  <a:schemeClr val="tx2">
                    <a:lumMod val="75000"/>
                  </a:schemeClr>
                </a:solidFill>
                <a:sym typeface="Antic"/>
              </a:rPr>
              <a:t>: Multiplicação da Filosofia de Proteção e Defesa Civil</a:t>
            </a:r>
          </a:p>
          <a:p>
            <a:pPr marL="0" lvl="0" indent="0">
              <a:buFont typeface="Arial"/>
              <a:buNone/>
            </a:pPr>
            <a:endParaRPr lang="pt-BR" sz="1200" b="1" dirty="0">
              <a:solidFill>
                <a:schemeClr val="tx2">
                  <a:lumMod val="75000"/>
                </a:schemeClr>
              </a:solidFill>
              <a:sym typeface="Antic"/>
            </a:endParaRPr>
          </a:p>
          <a:p>
            <a:pPr lvl="0"/>
            <a:r>
              <a:rPr lang="pt-BR" sz="1200" u="sng" dirty="0">
                <a:solidFill>
                  <a:schemeClr val="tx2">
                    <a:lumMod val="75000"/>
                  </a:schemeClr>
                </a:solidFill>
                <a:sym typeface="Antic"/>
              </a:rPr>
              <a:t>Objetivo</a:t>
            </a:r>
            <a:r>
              <a:rPr lang="pt-BR" sz="1200" dirty="0">
                <a:solidFill>
                  <a:schemeClr val="tx2">
                    <a:lumMod val="75000"/>
                  </a:schemeClr>
                </a:solidFill>
                <a:sym typeface="Antic"/>
              </a:rPr>
              <a:t>: Capacitar a sociedade e educadores em proteção e defesa civil para atuarem como multiplicadores desta doutrina, estimulando a consciência cidadã, o comportamento preventivo, o aumento da percepção de risco e a prática do comportamento </a:t>
            </a:r>
            <a:r>
              <a:rPr lang="pt-BR" sz="1200" dirty="0" err="1">
                <a:solidFill>
                  <a:schemeClr val="tx2">
                    <a:lumMod val="75000"/>
                  </a:schemeClr>
                </a:solidFill>
                <a:sym typeface="Antic"/>
              </a:rPr>
              <a:t>autoprotetivo</a:t>
            </a:r>
            <a:r>
              <a:rPr lang="pt-BR" sz="1200" dirty="0">
                <a:solidFill>
                  <a:schemeClr val="tx2">
                    <a:lumMod val="75000"/>
                  </a:schemeClr>
                </a:solidFill>
                <a:sym typeface="Antic"/>
              </a:rPr>
              <a:t> e </a:t>
            </a:r>
            <a:r>
              <a:rPr lang="pt-BR" sz="1200" dirty="0" err="1">
                <a:solidFill>
                  <a:schemeClr val="tx2">
                    <a:lumMod val="75000"/>
                  </a:schemeClr>
                </a:solidFill>
                <a:sym typeface="Antic"/>
              </a:rPr>
              <a:t>resiliente</a:t>
            </a:r>
            <a:r>
              <a:rPr lang="pt-BR" sz="1200" dirty="0">
                <a:solidFill>
                  <a:schemeClr val="tx2">
                    <a:lumMod val="75000"/>
                  </a:schemeClr>
                </a:solidFill>
                <a:sym typeface="Antic"/>
              </a:rPr>
              <a:t>. </a:t>
            </a:r>
            <a:endParaRPr sz="1200" dirty="0">
              <a:solidFill>
                <a:schemeClr val="tx2">
                  <a:lumMod val="75000"/>
                </a:schemeClr>
              </a:solidFill>
              <a:sym typeface="Antic"/>
            </a:endParaRPr>
          </a:p>
        </p:txBody>
      </p:sp>
      <p:sp>
        <p:nvSpPr>
          <p:cNvPr id="414" name="Google Shape;414;p42"/>
          <p:cNvSpPr txBox="1"/>
          <p:nvPr/>
        </p:nvSpPr>
        <p:spPr>
          <a:xfrm>
            <a:off x="510674" y="1508078"/>
            <a:ext cx="3060788" cy="375601"/>
          </a:xfrm>
          <a:prstGeom prst="rect">
            <a:avLst/>
          </a:prstGeom>
          <a:noFill/>
          <a:ln>
            <a:noFill/>
          </a:ln>
        </p:spPr>
        <p:txBody>
          <a:bodyPr spcFirstLastPara="1" wrap="square" lIns="91425" tIns="91425" rIns="91425" bIns="91425" anchor="t" anchorCtr="0">
            <a:noAutofit/>
          </a:bodyPr>
          <a:lstStyle/>
          <a:p>
            <a:pPr marL="0" lvl="0" indent="0">
              <a:buFont typeface="Arial"/>
              <a:buNone/>
            </a:pPr>
            <a:r>
              <a:rPr lang="pt-BR" sz="1200" dirty="0">
                <a:solidFill>
                  <a:schemeClr val="tx2">
                    <a:lumMod val="75000"/>
                  </a:schemeClr>
                </a:solidFill>
                <a:sym typeface="Antic"/>
              </a:rPr>
              <a:t>Subsecretaria de Proteção e Defesa Civil</a:t>
            </a:r>
            <a:endParaRPr sz="1200" dirty="0">
              <a:solidFill>
                <a:schemeClr val="tx2">
                  <a:lumMod val="75000"/>
                </a:schemeClr>
              </a:solidFill>
              <a:sym typeface="Antic"/>
            </a:endParaRPr>
          </a:p>
        </p:txBody>
      </p:sp>
      <p:sp>
        <p:nvSpPr>
          <p:cNvPr id="415" name="Google Shape;415;p42"/>
          <p:cNvSpPr txBox="1"/>
          <p:nvPr/>
        </p:nvSpPr>
        <p:spPr>
          <a:xfrm>
            <a:off x="5134715" y="4141575"/>
            <a:ext cx="3258900" cy="46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600" b="1" dirty="0">
              <a:solidFill>
                <a:schemeClr val="dk1"/>
              </a:solidFill>
              <a:latin typeface="Antic"/>
              <a:ea typeface="Antic"/>
              <a:cs typeface="Antic"/>
              <a:sym typeface="Antic"/>
            </a:endParaRPr>
          </a:p>
        </p:txBody>
      </p:sp>
      <p:pic>
        <p:nvPicPr>
          <p:cNvPr id="7" name="Imagem 6" descr="Padrão do plano de fundo&#10;&#10;Descrição gerada automaticamente">
            <a:extLst>
              <a:ext uri="{FF2B5EF4-FFF2-40B4-BE49-F238E27FC236}">
                <a16:creationId xmlns:a16="http://schemas.microsoft.com/office/drawing/2014/main" id="{8A818ACD-C5AF-40B3-8C89-78DC1D646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04154"/>
            <a:ext cx="9144000" cy="335560"/>
          </a:xfrm>
          <a:prstGeom prst="rect">
            <a:avLst/>
          </a:prstGeom>
        </p:spPr>
      </p:pic>
      <p:pic>
        <p:nvPicPr>
          <p:cNvPr id="8" name="Imagem 7" descr="Forma&#10;&#10;Descrição gerada automaticamente com confiança média">
            <a:extLst>
              <a:ext uri="{FF2B5EF4-FFF2-40B4-BE49-F238E27FC236}">
                <a16:creationId xmlns:a16="http://schemas.microsoft.com/office/drawing/2014/main" id="{413996CD-A6BB-4591-BD79-AC1775930E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0125" y="4804154"/>
            <a:ext cx="335560" cy="335560"/>
          </a:xfrm>
          <a:prstGeom prst="rect">
            <a:avLst/>
          </a:prstGeom>
        </p:spPr>
      </p:pic>
      <p:sp>
        <p:nvSpPr>
          <p:cNvPr id="10" name="CaixaDeTexto 9"/>
          <p:cNvSpPr txBox="1"/>
          <p:nvPr/>
        </p:nvSpPr>
        <p:spPr>
          <a:xfrm>
            <a:off x="7660371" y="-6626"/>
            <a:ext cx="1465462" cy="230832"/>
          </a:xfrm>
          <a:prstGeom prst="rect">
            <a:avLst/>
          </a:prstGeom>
          <a:noFill/>
        </p:spPr>
        <p:txBody>
          <a:bodyPr wrap="square" rtlCol="0">
            <a:spAutoFit/>
          </a:bodyPr>
          <a:lstStyle/>
          <a:p>
            <a:r>
              <a:rPr lang="pt-BR" sz="900" dirty="0"/>
              <a:t>Inserir logo da Secretaria</a:t>
            </a:r>
          </a:p>
        </p:txBody>
      </p:sp>
      <p:pic>
        <p:nvPicPr>
          <p:cNvPr id="13" name="Imagem 12"/>
          <p:cNvPicPr>
            <a:picLocks noChangeAspect="1"/>
          </p:cNvPicPr>
          <p:nvPr/>
        </p:nvPicPr>
        <p:blipFill>
          <a:blip r:embed="rId5"/>
          <a:stretch>
            <a:fillRect/>
          </a:stretch>
        </p:blipFill>
        <p:spPr>
          <a:xfrm>
            <a:off x="6692348" y="47490"/>
            <a:ext cx="2433485" cy="708514"/>
          </a:xfrm>
          <a:prstGeom prst="rect">
            <a:avLst/>
          </a:prstGeom>
        </p:spPr>
      </p:pic>
      <p:sp>
        <p:nvSpPr>
          <p:cNvPr id="14" name="Retângulo 13"/>
          <p:cNvSpPr/>
          <p:nvPr/>
        </p:nvSpPr>
        <p:spPr>
          <a:xfrm>
            <a:off x="615667" y="1888274"/>
            <a:ext cx="7912665"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pt-BR" sz="1200" b="1" u="sng" dirty="0">
                <a:solidFill>
                  <a:schemeClr val="tx2">
                    <a:lumMod val="75000"/>
                  </a:schemeClr>
                </a:solidFill>
              </a:rPr>
              <a:t>Programa 0644 </a:t>
            </a:r>
            <a:r>
              <a:rPr lang="pt-BR" sz="1200" b="1" dirty="0">
                <a:solidFill>
                  <a:schemeClr val="tx2">
                    <a:lumMod val="75000"/>
                  </a:schemeClr>
                </a:solidFill>
              </a:rPr>
              <a:t>– Cidadania e Participação Social</a:t>
            </a:r>
          </a:p>
          <a:p>
            <a:endParaRPr lang="pt-BR" sz="1200" b="1" dirty="0">
              <a:solidFill>
                <a:schemeClr val="tx2">
                  <a:lumMod val="75000"/>
                </a:schemeClr>
              </a:solidFill>
            </a:endParaRPr>
          </a:p>
          <a:p>
            <a:r>
              <a:rPr lang="pt-BR" sz="1200" u="sng" dirty="0">
                <a:solidFill>
                  <a:schemeClr val="tx2">
                    <a:lumMod val="75000"/>
                  </a:schemeClr>
                </a:solidFill>
              </a:rPr>
              <a:t>Objetivo</a:t>
            </a:r>
            <a:r>
              <a:rPr lang="pt-BR" sz="1200" dirty="0">
                <a:solidFill>
                  <a:schemeClr val="tx2">
                    <a:lumMod val="75000"/>
                  </a:schemeClr>
                </a:solidFill>
              </a:rPr>
              <a:t>: Desenvolver e fomentar as ações de defesa civil, com foco no estímulo à cidadania e na valorização do patrimônio ambiental e cultural, proporcionando vivências e pertencimento aos diversos grupos sociais na relação com a cidade.</a:t>
            </a:r>
          </a:p>
        </p:txBody>
      </p:sp>
    </p:spTree>
    <p:extLst>
      <p:ext uri="{BB962C8B-B14F-4D97-AF65-F5344CB8AC3E}">
        <p14:creationId xmlns:p14="http://schemas.microsoft.com/office/powerpoint/2010/main" val="4034587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4191" y="692340"/>
            <a:ext cx="8229600" cy="857250"/>
          </a:xfrm>
        </p:spPr>
        <p:txBody>
          <a:bodyPr>
            <a:normAutofit/>
          </a:bodyPr>
          <a:lstStyle/>
          <a:p>
            <a:r>
              <a:rPr lang="pt-BR" sz="2800" b="1" dirty="0">
                <a:solidFill>
                  <a:schemeClr val="tx2"/>
                </a:solidFill>
                <a:latin typeface="Cera Basic"/>
              </a:rPr>
              <a:t>METAS FÍSICAS DAS AÇÕES - SUBPDEC</a:t>
            </a:r>
          </a:p>
        </p:txBody>
      </p:sp>
      <p:pic>
        <p:nvPicPr>
          <p:cNvPr id="3" name="Imagem 2" descr="Padrão do plano de fundo&#10;&#10;Descrição gerada automaticamente">
            <a:extLst>
              <a:ext uri="{FF2B5EF4-FFF2-40B4-BE49-F238E27FC236}">
                <a16:creationId xmlns:a16="http://schemas.microsoft.com/office/drawing/2014/main" id="{8A818ACD-C5AF-40B3-8C89-78DC1D646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04154"/>
            <a:ext cx="9144000" cy="335560"/>
          </a:xfrm>
          <a:prstGeom prst="rect">
            <a:avLst/>
          </a:prstGeom>
        </p:spPr>
      </p:pic>
      <p:pic>
        <p:nvPicPr>
          <p:cNvPr id="4" name="Imagem 3" descr="Forma&#10;&#10;Descrição gerada automaticamente com confiança média">
            <a:extLst>
              <a:ext uri="{FF2B5EF4-FFF2-40B4-BE49-F238E27FC236}">
                <a16:creationId xmlns:a16="http://schemas.microsoft.com/office/drawing/2014/main" id="{413996CD-A6BB-4591-BD79-AC1775930E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8440" y="4804154"/>
            <a:ext cx="335560" cy="335560"/>
          </a:xfrm>
          <a:prstGeom prst="rect">
            <a:avLst/>
          </a:prstGeom>
        </p:spPr>
      </p:pic>
      <p:sp>
        <p:nvSpPr>
          <p:cNvPr id="28" name="CaixaDeTexto 27"/>
          <p:cNvSpPr txBox="1"/>
          <p:nvPr/>
        </p:nvSpPr>
        <p:spPr>
          <a:xfrm>
            <a:off x="7660371" y="0"/>
            <a:ext cx="1465462" cy="230832"/>
          </a:xfrm>
          <a:prstGeom prst="rect">
            <a:avLst/>
          </a:prstGeom>
          <a:noFill/>
        </p:spPr>
        <p:txBody>
          <a:bodyPr wrap="square" rtlCol="0">
            <a:spAutoFit/>
          </a:bodyPr>
          <a:lstStyle/>
          <a:p>
            <a:r>
              <a:rPr lang="pt-BR" sz="900" dirty="0"/>
              <a:t>Inserir logo da Secretaria</a:t>
            </a:r>
          </a:p>
        </p:txBody>
      </p:sp>
      <p:pic>
        <p:nvPicPr>
          <p:cNvPr id="8" name="Imagem 7"/>
          <p:cNvPicPr>
            <a:picLocks noChangeAspect="1"/>
          </p:cNvPicPr>
          <p:nvPr/>
        </p:nvPicPr>
        <p:blipFill>
          <a:blip r:embed="rId4"/>
          <a:stretch>
            <a:fillRect/>
          </a:stretch>
        </p:blipFill>
        <p:spPr>
          <a:xfrm>
            <a:off x="6818243" y="70188"/>
            <a:ext cx="2307590" cy="688006"/>
          </a:xfrm>
          <a:prstGeom prst="rect">
            <a:avLst/>
          </a:prstGeom>
        </p:spPr>
      </p:pic>
      <p:graphicFrame>
        <p:nvGraphicFramePr>
          <p:cNvPr id="9" name="Tabela 8"/>
          <p:cNvGraphicFramePr>
            <a:graphicFrameLocks noGrp="1"/>
          </p:cNvGraphicFramePr>
          <p:nvPr>
            <p:extLst>
              <p:ext uri="{D42A27DB-BD31-4B8C-83A1-F6EECF244321}">
                <p14:modId xmlns:p14="http://schemas.microsoft.com/office/powerpoint/2010/main" val="1362382293"/>
              </p:ext>
            </p:extLst>
          </p:nvPr>
        </p:nvGraphicFramePr>
        <p:xfrm>
          <a:off x="137020" y="1606838"/>
          <a:ext cx="8878956" cy="1574371"/>
        </p:xfrm>
        <a:graphic>
          <a:graphicData uri="http://schemas.openxmlformats.org/drawingml/2006/table">
            <a:tbl>
              <a:tblPr firstRow="1" bandRow="1">
                <a:tableStyleId>{5C22544A-7EE6-4342-B048-85BDC9FD1C3A}</a:tableStyleId>
              </a:tblPr>
              <a:tblGrid>
                <a:gridCol w="2663490">
                  <a:extLst>
                    <a:ext uri="{9D8B030D-6E8A-4147-A177-3AD203B41FA5}">
                      <a16:colId xmlns:a16="http://schemas.microsoft.com/office/drawing/2014/main" val="20000"/>
                    </a:ext>
                  </a:extLst>
                </a:gridCol>
                <a:gridCol w="2663490">
                  <a:extLst>
                    <a:ext uri="{9D8B030D-6E8A-4147-A177-3AD203B41FA5}">
                      <a16:colId xmlns:a16="http://schemas.microsoft.com/office/drawing/2014/main" val="20001"/>
                    </a:ext>
                  </a:extLst>
                </a:gridCol>
                <a:gridCol w="1312686">
                  <a:extLst>
                    <a:ext uri="{9D8B030D-6E8A-4147-A177-3AD203B41FA5}">
                      <a16:colId xmlns:a16="http://schemas.microsoft.com/office/drawing/2014/main" val="20002"/>
                    </a:ext>
                  </a:extLst>
                </a:gridCol>
                <a:gridCol w="1119645">
                  <a:extLst>
                    <a:ext uri="{9D8B030D-6E8A-4147-A177-3AD203B41FA5}">
                      <a16:colId xmlns:a16="http://schemas.microsoft.com/office/drawing/2014/main" val="20003"/>
                    </a:ext>
                  </a:extLst>
                </a:gridCol>
                <a:gridCol w="1119645">
                  <a:extLst>
                    <a:ext uri="{9D8B030D-6E8A-4147-A177-3AD203B41FA5}">
                      <a16:colId xmlns:a16="http://schemas.microsoft.com/office/drawing/2014/main" val="20004"/>
                    </a:ext>
                  </a:extLst>
                </a:gridCol>
              </a:tblGrid>
              <a:tr h="364435">
                <a:tc rowSpan="2">
                  <a:txBody>
                    <a:bodyPr/>
                    <a:lstStyle/>
                    <a:p>
                      <a:pPr algn="ctr"/>
                      <a:r>
                        <a:rPr lang="pt-BR" sz="1400" dirty="0">
                          <a:solidFill>
                            <a:schemeClr val="accent1">
                              <a:lumMod val="75000"/>
                            </a:schemeClr>
                          </a:solidFill>
                          <a:latin typeface="Calibri" pitchFamily="34" charset="0"/>
                        </a:rPr>
                        <a:t>CÓDIGO E DESCRIÇÃO DA</a:t>
                      </a:r>
                      <a:r>
                        <a:rPr lang="pt-BR" sz="1400" baseline="0" dirty="0">
                          <a:solidFill>
                            <a:schemeClr val="accent1">
                              <a:lumMod val="75000"/>
                            </a:schemeClr>
                          </a:solidFill>
                          <a:latin typeface="Calibri" pitchFamily="34" charset="0"/>
                        </a:rPr>
                        <a:t> </a:t>
                      </a:r>
                      <a:r>
                        <a:rPr lang="pt-BR" sz="1400" dirty="0">
                          <a:solidFill>
                            <a:schemeClr val="accent1">
                              <a:lumMod val="75000"/>
                            </a:schemeClr>
                          </a:solidFill>
                          <a:latin typeface="Calibri" pitchFamily="34" charset="0"/>
                        </a:rPr>
                        <a:t>AÇÃO</a:t>
                      </a:r>
                      <a:endParaRPr lang="pt-BR" sz="1400" b="1" dirty="0">
                        <a:solidFill>
                          <a:schemeClr val="accent1">
                            <a:lumMod val="75000"/>
                          </a:schemeClr>
                        </a:solidFill>
                        <a:latin typeface="Calibri" pitchFamily="34" charset="0"/>
                      </a:endParaRPr>
                    </a:p>
                  </a:txBody>
                  <a:tcPr marL="91450" marR="91450" marT="45726" marB="45726"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rowSpan="2">
                  <a:txBody>
                    <a:bodyPr/>
                    <a:lstStyle/>
                    <a:p>
                      <a:pPr algn="ctr"/>
                      <a:r>
                        <a:rPr lang="pt-BR" sz="1400" dirty="0">
                          <a:solidFill>
                            <a:schemeClr val="accent1">
                              <a:lumMod val="75000"/>
                            </a:schemeClr>
                          </a:solidFill>
                          <a:latin typeface="Calibri" pitchFamily="34" charset="0"/>
                        </a:rPr>
                        <a:t>CÓDIGO E DESCRIÇÃO DO PRODUTO</a:t>
                      </a:r>
                      <a:endParaRPr lang="pt-BR" sz="1400" b="1" dirty="0">
                        <a:solidFill>
                          <a:schemeClr val="accent1">
                            <a:lumMod val="75000"/>
                          </a:schemeClr>
                        </a:solidFill>
                        <a:latin typeface="Calibri" pitchFamily="34" charset="0"/>
                      </a:endParaRPr>
                    </a:p>
                  </a:txBody>
                  <a:tcPr marL="91450" marR="91450"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rowSpan="2">
                  <a:txBody>
                    <a:bodyPr/>
                    <a:lstStyle/>
                    <a:p>
                      <a:pPr algn="ctr"/>
                      <a:r>
                        <a:rPr lang="pt-BR" sz="1400" dirty="0">
                          <a:solidFill>
                            <a:schemeClr val="accent1">
                              <a:lumMod val="75000"/>
                            </a:schemeClr>
                          </a:solidFill>
                          <a:latin typeface="Calibri" pitchFamily="34" charset="0"/>
                        </a:rPr>
                        <a:t>UNIDADE DE MEDIDA</a:t>
                      </a:r>
                      <a:endParaRPr lang="pt-BR" sz="1400" b="1" dirty="0">
                        <a:solidFill>
                          <a:schemeClr val="accent1">
                            <a:lumMod val="75000"/>
                          </a:schemeClr>
                        </a:solidFill>
                        <a:latin typeface="Calibri" pitchFamily="34" charset="0"/>
                      </a:endParaRPr>
                    </a:p>
                  </a:txBody>
                  <a:tcPr marL="91450" marR="91450"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b="1" dirty="0">
                          <a:solidFill>
                            <a:schemeClr val="accent1">
                              <a:lumMod val="75000"/>
                            </a:schemeClr>
                          </a:solidFill>
                          <a:latin typeface="Calibri" pitchFamily="34" charset="0"/>
                        </a:rPr>
                        <a:t>META FÍSICA</a:t>
                      </a:r>
                    </a:p>
                  </a:txBody>
                  <a:tcPr marL="91450" marR="91450" marT="45726" marB="45726"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t-BR" sz="1400" b="1" dirty="0">
                        <a:solidFill>
                          <a:schemeClr val="bg1"/>
                        </a:solidFill>
                      </a:endParaRPr>
                    </a:p>
                  </a:txBody>
                  <a:tcPr marL="91436" marR="91436" marT="45721" marB="45721" anchor="ctr"/>
                </a:tc>
                <a:extLst>
                  <a:ext uri="{0D108BD9-81ED-4DB2-BD59-A6C34878D82A}">
                    <a16:rowId xmlns:a16="http://schemas.microsoft.com/office/drawing/2014/main" val="10000"/>
                  </a:ext>
                </a:extLst>
              </a:tr>
              <a:tr h="415688">
                <a:tc vMerge="1">
                  <a:txBody>
                    <a:bodyPr/>
                    <a:lstStyle/>
                    <a:p>
                      <a:pPr algn="ctr"/>
                      <a:endParaRPr lang="pt-BR" sz="1400" b="1" dirty="0">
                        <a:solidFill>
                          <a:schemeClr val="bg1"/>
                        </a:solidFill>
                      </a:endParaRPr>
                    </a:p>
                  </a:txBody>
                  <a:tcPr marL="91436" marR="91436" marT="45721" marB="45721" anchor="ctr"/>
                </a:tc>
                <a:tc vMerge="1">
                  <a:txBody>
                    <a:bodyPr/>
                    <a:lstStyle/>
                    <a:p>
                      <a:pPr algn="ctr"/>
                      <a:endParaRPr lang="pt-BR" sz="1400" b="1" dirty="0">
                        <a:solidFill>
                          <a:schemeClr val="bg1"/>
                        </a:solidFill>
                      </a:endParaRPr>
                    </a:p>
                  </a:txBody>
                  <a:tcPr marL="91436" marR="91436" marT="45721" marB="45721" anchor="ctr"/>
                </a:tc>
                <a:tc vMerge="1">
                  <a:txBody>
                    <a:bodyPr/>
                    <a:lstStyle/>
                    <a:p>
                      <a:pPr algn="ctr"/>
                      <a:endParaRPr lang="pt-BR" sz="1400" b="1" dirty="0">
                        <a:solidFill>
                          <a:schemeClr val="bg1"/>
                        </a:solidFill>
                      </a:endParaRPr>
                    </a:p>
                  </a:txBody>
                  <a:tcPr marL="91436" marR="91436" marT="45721" marB="4572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b="1" dirty="0">
                          <a:solidFill>
                            <a:schemeClr val="accent1">
                              <a:lumMod val="75000"/>
                            </a:schemeClr>
                          </a:solidFill>
                          <a:latin typeface="Calibri" pitchFamily="34" charset="0"/>
                        </a:rPr>
                        <a:t>Execução 1º Quadrimestre 2023</a:t>
                      </a:r>
                    </a:p>
                  </a:txBody>
                  <a:tcPr marL="91450" marR="91450"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b="1" dirty="0">
                          <a:solidFill>
                            <a:schemeClr val="accent1">
                              <a:lumMod val="75000"/>
                            </a:schemeClr>
                          </a:solidFill>
                          <a:latin typeface="Calibri" pitchFamily="34" charset="0"/>
                        </a:rPr>
                        <a:t>Projeção 2024</a:t>
                      </a:r>
                    </a:p>
                  </a:txBody>
                  <a:tcPr marL="91450" marR="91450" marT="45726" marB="45726"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569844">
                <a:tc>
                  <a:txBody>
                    <a:bodyPr/>
                    <a:lstStyle/>
                    <a:p>
                      <a:r>
                        <a:rPr kumimoji="0" lang="pt-BR" sz="1200" b="1" i="0" u="none" strike="noStrike" kern="1200" cap="none" normalizeH="0" baseline="0" dirty="0">
                          <a:ln>
                            <a:noFill/>
                          </a:ln>
                          <a:solidFill>
                            <a:schemeClr val="tx2"/>
                          </a:solidFill>
                          <a:effectLst/>
                          <a:latin typeface="Calibri" pitchFamily="34" charset="0"/>
                          <a:ea typeface="+mn-ea"/>
                          <a:cs typeface="+mn-cs"/>
                        </a:rPr>
                        <a:t>2934 – Multiplicação da filosofia de Proteção e Defesa Civil</a:t>
                      </a:r>
                    </a:p>
                  </a:txBody>
                  <a:tcPr marL="91450" marR="91450" marT="45726" marB="45726" anchor="ctr">
                    <a:lnL w="12700" cap="flat" cmpd="sng" algn="ctr">
                      <a:solidFill>
                        <a:schemeClr val="accent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1200" b="1" i="0" u="none" strike="noStrike" kern="1200" cap="none" normalizeH="0" baseline="0" dirty="0">
                          <a:ln>
                            <a:noFill/>
                          </a:ln>
                          <a:solidFill>
                            <a:schemeClr val="tx2"/>
                          </a:solidFill>
                          <a:effectLst/>
                          <a:latin typeface="Calibri" pitchFamily="34" charset="0"/>
                          <a:ea typeface="+mn-ea"/>
                          <a:cs typeface="+mn-cs"/>
                        </a:rPr>
                        <a:t>3042 – Capacitação Comunitária Realizada</a:t>
                      </a:r>
                    </a:p>
                  </a:txBody>
                  <a:tcPr marL="91450" marR="91450" marT="45726" marB="45726"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200" b="1" i="0" u="none" strike="noStrike" kern="1200" cap="none" normalizeH="0" baseline="0" dirty="0">
                          <a:ln>
                            <a:noFill/>
                          </a:ln>
                          <a:solidFill>
                            <a:schemeClr val="tx2"/>
                          </a:solidFill>
                          <a:effectLst/>
                          <a:latin typeface="Calibri" pitchFamily="34" charset="0"/>
                          <a:ea typeface="+mn-ea"/>
                          <a:cs typeface="+mn-cs"/>
                        </a:rPr>
                        <a:t>Unidade</a:t>
                      </a:r>
                    </a:p>
                  </a:txBody>
                  <a:tcPr marL="91450" marR="91450" marT="45726" marB="45726"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200" b="1" i="0" u="none" strike="noStrike" kern="1200" cap="none" normalizeH="0" baseline="0" dirty="0">
                          <a:ln>
                            <a:noFill/>
                          </a:ln>
                          <a:solidFill>
                            <a:schemeClr val="tx2"/>
                          </a:solidFill>
                          <a:effectLst/>
                          <a:latin typeface="Calibri" pitchFamily="34" charset="0"/>
                          <a:ea typeface="+mn-ea"/>
                          <a:cs typeface="+mn-cs"/>
                        </a:rPr>
                        <a:t>26</a:t>
                      </a:r>
                    </a:p>
                  </a:txBody>
                  <a:tcPr marL="91450" marR="91450" marT="45726" marB="45726"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200" b="1" i="0" u="none" strike="noStrike" kern="1200" cap="none" normalizeH="0" baseline="0" dirty="0">
                          <a:ln>
                            <a:noFill/>
                          </a:ln>
                          <a:solidFill>
                            <a:schemeClr val="tx2"/>
                          </a:solidFill>
                          <a:effectLst/>
                          <a:latin typeface="Calibri" pitchFamily="34" charset="0"/>
                          <a:ea typeface="+mn-ea"/>
                          <a:cs typeface="+mn-cs"/>
                        </a:rPr>
                        <a:t>250</a:t>
                      </a:r>
                    </a:p>
                  </a:txBody>
                  <a:tcPr marL="91450" marR="91450" marT="45726" marB="45726" anchor="ctr">
                    <a:lnL w="12700"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864675304"/>
                  </a:ext>
                </a:extLst>
              </a:tr>
            </a:tbl>
          </a:graphicData>
        </a:graphic>
      </p:graphicFrame>
    </p:spTree>
    <p:extLst>
      <p:ext uri="{BB962C8B-B14F-4D97-AF65-F5344CB8AC3E}">
        <p14:creationId xmlns:p14="http://schemas.microsoft.com/office/powerpoint/2010/main" val="2481221412"/>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4219</TotalTime>
  <Words>1292</Words>
  <Application>Microsoft Office PowerPoint</Application>
  <PresentationFormat>Apresentação na tela (16:9)</PresentationFormat>
  <Paragraphs>201</Paragraphs>
  <Slides>17</Slides>
  <Notes>8</Notes>
  <HiddenSlides>0</HiddenSlides>
  <MMClips>0</MMClips>
  <ScaleCrop>false</ScaleCrop>
  <HeadingPairs>
    <vt:vector size="4" baseType="variant">
      <vt:variant>
        <vt:lpstr>Tema</vt:lpstr>
      </vt:variant>
      <vt:variant>
        <vt:i4>1</vt:i4>
      </vt:variant>
      <vt:variant>
        <vt:lpstr>Títulos de slides</vt:lpstr>
      </vt:variant>
      <vt:variant>
        <vt:i4>17</vt:i4>
      </vt:variant>
    </vt:vector>
  </HeadingPairs>
  <TitlesOfParts>
    <vt:vector size="18" baseType="lpstr">
      <vt:lpstr>Tema do Office</vt:lpstr>
      <vt:lpstr>Gabinete do Prefeito - GBP</vt:lpstr>
      <vt:lpstr>Apresentação do PowerPoint</vt:lpstr>
      <vt:lpstr>PRINCIPAIS PROGRAMAS E AÇÕES PARA O EXERCÍCIO DE 2024</vt:lpstr>
      <vt:lpstr>Apresentação do PowerPoint</vt:lpstr>
      <vt:lpstr>METAS FÍSICAS DAS AÇÕES - SUBPDEC</vt:lpstr>
      <vt:lpstr>Execução Orçamentária das Ações – 1º Quadrimestre /2023</vt:lpstr>
      <vt:lpstr>Apresentação do PowerPoint</vt:lpstr>
      <vt:lpstr>PRINCIPAIS PROGRAMAS E AÇÕES PARA O EXERCÍCIO DE 2024</vt:lpstr>
      <vt:lpstr>METAS FÍSICAS DAS AÇÕES - SUBPDEC</vt:lpstr>
      <vt:lpstr>Execução Orçamentária das Ações – 1º Quadrimestre /2023</vt:lpstr>
      <vt:lpstr>PRINCIPAIS PROGRAMAS E AÇÕES PARA O EXERCÍCIO DE 2024</vt:lpstr>
      <vt:lpstr>Apresentação do PowerPoint</vt:lpstr>
      <vt:lpstr>METAS FÍSICAS DAS AÇÕES - GBP</vt:lpstr>
      <vt:lpstr>Execução Orçamentária das Ações – 1º Quadrimestre /2023</vt:lpstr>
      <vt:lpstr>PRINCIPAIS PROGRAMAS E AÇÕES PARA O EXERCÍCIO DE 2024</vt:lpstr>
      <vt:lpstr>METAS FÍSICAS DAS AÇÕES - GBP</vt:lpstr>
      <vt:lpstr>Execução Orçamentária das Ações – 1º Quadrimestre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Studies Subject for Elementary:</dc:title>
  <dc:creator>Bruno Salgado Silva</dc:creator>
  <cp:lastModifiedBy>Ana Assis</cp:lastModifiedBy>
  <cp:revision>201</cp:revision>
  <cp:lastPrinted>2023-05-04T14:14:50Z</cp:lastPrinted>
  <dcterms:modified xsi:type="dcterms:W3CDTF">2023-05-31T13:27:06Z</dcterms:modified>
</cp:coreProperties>
</file>