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6"/>
  </p:notesMasterIdLst>
  <p:sldIdLst>
    <p:sldId id="260" r:id="rId3"/>
    <p:sldId id="282" r:id="rId4"/>
    <p:sldId id="287" r:id="rId5"/>
    <p:sldId id="284" r:id="rId6"/>
    <p:sldId id="290" r:id="rId7"/>
    <p:sldId id="291" r:id="rId8"/>
    <p:sldId id="299" r:id="rId9"/>
    <p:sldId id="300" r:id="rId10"/>
    <p:sldId id="303" r:id="rId11"/>
    <p:sldId id="292" r:id="rId12"/>
    <p:sldId id="285" r:id="rId13"/>
    <p:sldId id="294" r:id="rId14"/>
    <p:sldId id="301" r:id="rId15"/>
  </p:sldIdLst>
  <p:sldSz cx="12192000" cy="6858000"/>
  <p:notesSz cx="6797675" cy="9929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FF7"/>
    <a:srgbClr val="DEEBF7"/>
    <a:srgbClr val="FFFFFF"/>
    <a:srgbClr val="42B9EB"/>
    <a:srgbClr val="1333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Ênfase 1/Ênfas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Estilo Escuro 2 - Ênfase 5/Ênfas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E25E649-3F16-4E02-A733-19D2CDBF48F0}" styleName="Estilo Médio 3 - Ênfas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Estilo Médio 1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59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216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31CE59-195A-414C-80CC-789BEEA9FB16}" type="datetimeFigureOut">
              <a:rPr lang="pt-BR" smtClean="0"/>
              <a:t>09/06/2026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BBE3DE-D4F5-4E7E-90C8-F4C9C2BDAC9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2398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09/06/2026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6793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09/06/2026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dirty="0"/>
              <a:t>PLDO 2027</a:t>
            </a:r>
          </a:p>
        </p:txBody>
      </p:sp>
    </p:spTree>
    <p:extLst>
      <p:ext uri="{BB962C8B-B14F-4D97-AF65-F5344CB8AC3E}">
        <p14:creationId xmlns:p14="http://schemas.microsoft.com/office/powerpoint/2010/main" val="3282587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09/06/2026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4470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09/06/2026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5094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09/06/2026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1962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09/06/2026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1417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09/06/2026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5664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09/06/2026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5629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09/06/2026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389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09/06/2026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5687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8C037-CCD0-4B62-B5AC-FFF46F276967}" type="datetimeFigureOut">
              <a:rPr lang="pt-BR" smtClean="0"/>
              <a:t>09/06/2026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4636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3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8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228600" algn="ctr">
              <a:buSzTx/>
              <a:buFontTx/>
              <a:buNone/>
              <a:defRPr sz="2400"/>
            </a:lvl2pPr>
            <a:lvl3pPr marL="0" indent="457200" algn="ctr">
              <a:buSzTx/>
              <a:buFontTx/>
              <a:buNone/>
              <a:defRPr sz="2400"/>
            </a:lvl3pPr>
            <a:lvl4pPr marL="0" indent="685800" algn="ctr">
              <a:buSzTx/>
              <a:buFontTx/>
              <a:buNone/>
              <a:defRPr sz="2400"/>
            </a:lvl4pPr>
            <a:lvl5pPr marL="0" indent="9144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5033644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88797456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3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2286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6858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4864886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38620077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8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228600">
              <a:buSzTx/>
              <a:buFontTx/>
              <a:buNone/>
              <a:defRPr sz="2400" b="1"/>
            </a:lvl2pPr>
            <a:lvl3pPr marL="0" indent="457200">
              <a:buSzTx/>
              <a:buFontTx/>
              <a:buNone/>
              <a:defRPr sz="2400" b="1"/>
            </a:lvl3pPr>
            <a:lvl4pPr marL="0" indent="685800">
              <a:buSzTx/>
              <a:buFontTx/>
              <a:buNone/>
              <a:defRPr sz="2400" b="1"/>
            </a:lvl4pPr>
            <a:lvl5pPr marL="0" indent="9144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Espaço Reservado para Texto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  <a:ln w="12700"/>
        </p:spPr>
        <p:txBody>
          <a:bodyPr anchor="b"/>
          <a:lstStyle>
            <a:lvl1pPr marL="0" indent="0">
              <a:buSzTx/>
              <a:buFontTx/>
              <a:buNone/>
              <a:defRPr sz="4800" b="1"/>
            </a:lvl1pPr>
          </a:lstStyle>
          <a:p>
            <a:pPr marL="0" indent="0">
              <a:buSzTx/>
              <a:buFontTx/>
              <a:buNone/>
              <a:defRPr sz="48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284529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5510603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86933272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489857" indent="-261257">
              <a:defRPr sz="3200"/>
            </a:lvl2pPr>
            <a:lvl3pPr marL="762000" indent="-304800">
              <a:defRPr sz="3200"/>
            </a:lvl3pPr>
            <a:lvl4pPr marL="1051560" indent="-365760">
              <a:defRPr sz="3200"/>
            </a:lvl4pPr>
            <a:lvl5pPr marL="12801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Espaço Reservado para Texto 3"/>
          <p:cNvSpPr>
            <a:spLocks noGrp="1"/>
          </p:cNvSpPr>
          <p:nvPr>
            <p:ph type="body" sz="quarter" idx="21"/>
          </p:nvPr>
        </p:nvSpPr>
        <p:spPr>
          <a:xfrm>
            <a:off x="839788" y="2057400"/>
            <a:ext cx="3932238" cy="3811588"/>
          </a:xfrm>
          <a:prstGeom prst="rect">
            <a:avLst/>
          </a:prstGeom>
          <a:ln w="12700"/>
        </p:spPr>
        <p:txBody>
          <a:bodyPr/>
          <a:lstStyle>
            <a:lvl1pPr marL="0" indent="0">
              <a:buSzTx/>
              <a:buFontTx/>
              <a:buNone/>
              <a:defRPr sz="3200"/>
            </a:lvl1pPr>
          </a:lstStyle>
          <a:p>
            <a:pPr marL="0" indent="0">
              <a:buSzTx/>
              <a:buFontTx/>
              <a:buNone/>
              <a:defRPr sz="32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7177203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Espaço Reservado para Imagem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  <a:ln w="12700"/>
        </p:spPr>
        <p:txBody>
          <a:bodyPr tIns="45719" bIns="4571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8" y="2057400"/>
            <a:ext cx="3932238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228600">
              <a:buSzTx/>
              <a:buFontTx/>
              <a:buNone/>
              <a:defRPr sz="1600"/>
            </a:lvl2pPr>
            <a:lvl3pPr marL="0" indent="457200">
              <a:buSzTx/>
              <a:buFontTx/>
              <a:buNone/>
              <a:defRPr sz="1600"/>
            </a:lvl3pPr>
            <a:lvl4pPr marL="0" indent="685800">
              <a:buSzTx/>
              <a:buFontTx/>
              <a:buNone/>
              <a:defRPr sz="1600"/>
            </a:lvl4pPr>
            <a:lvl5pPr marL="0" indent="9144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525672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28C037-CCD0-4B62-B5AC-FFF46F276967}" type="datetimeFigureOut">
              <a:rPr lang="pt-BR" smtClean="0"/>
              <a:t>09/06/2026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CCD0C-D9D0-41B9-8584-8A96DA82EB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5538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tIns="91439" bIns="9143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917462" y="6354248"/>
            <a:ext cx="436338" cy="369330"/>
          </a:xfrm>
          <a:prstGeom prst="rect">
            <a:avLst/>
          </a:prstGeom>
          <a:ln w="25400">
            <a:miter lim="400000"/>
          </a:ln>
        </p:spPr>
        <p:txBody>
          <a:bodyPr wrap="none" tIns="91439" bIns="9143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2139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4953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7772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041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1270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1498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1955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228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685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1143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1600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33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/>
          <a:srcRect t="4992"/>
          <a:stretch/>
        </p:blipFill>
        <p:spPr>
          <a:xfrm>
            <a:off x="-1" y="-8390"/>
            <a:ext cx="5530645" cy="6866389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5634027" y="2951946"/>
            <a:ext cx="65273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</a:rPr>
              <a:t>DISTRIBUIDORA DE FILMES S/A - RIOFILME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5530644" y="349087"/>
            <a:ext cx="6661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AUDIÊNCIA PÚBLICA</a:t>
            </a:r>
          </a:p>
          <a:p>
            <a:pPr algn="ctr"/>
            <a:r>
              <a:rPr lang="pt-BR" b="1" dirty="0">
                <a:solidFill>
                  <a:schemeClr val="bg1"/>
                </a:solidFill>
              </a:rPr>
              <a:t>PLDO 2027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61" y="5885133"/>
            <a:ext cx="1435189" cy="582140"/>
          </a:xfrm>
          <a:prstGeom prst="rect">
            <a:avLst/>
          </a:prstGeom>
        </p:spPr>
      </p:pic>
      <p:pic>
        <p:nvPicPr>
          <p:cNvPr id="8" name="Image" descr="Image"/>
          <p:cNvPicPr>
            <a:picLocks noChangeAspect="1"/>
          </p:cNvPicPr>
          <p:nvPr/>
        </p:nvPicPr>
        <p:blipFill>
          <a:blip r:embed="rId4"/>
          <a:srcRect r="27275"/>
          <a:stretch>
            <a:fillRect/>
          </a:stretch>
        </p:blipFill>
        <p:spPr>
          <a:xfrm>
            <a:off x="5762354" y="5885609"/>
            <a:ext cx="4672243" cy="58166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80842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"/>
          <p:cNvSpPr/>
          <p:nvPr/>
        </p:nvSpPr>
        <p:spPr>
          <a:xfrm>
            <a:off x="13462" y="0"/>
            <a:ext cx="12192000" cy="4171769"/>
          </a:xfrm>
          <a:prstGeom prst="rect">
            <a:avLst/>
          </a:prstGeom>
          <a:solidFill>
            <a:srgbClr val="62A8DA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Image" descr="Image"/>
          <p:cNvPicPr>
            <a:picLocks noChangeAspect="1"/>
          </p:cNvPicPr>
          <p:nvPr/>
        </p:nvPicPr>
        <p:blipFill>
          <a:blip r:embed="rId2"/>
          <a:srcRect r="27275"/>
          <a:stretch>
            <a:fillRect/>
          </a:stretch>
        </p:blipFill>
        <p:spPr>
          <a:xfrm>
            <a:off x="294560" y="4746283"/>
            <a:ext cx="5653087" cy="703773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DIVISÓRIA PARA DIVIDIR ASSUNTO COLOQUE O TÍTULO NO LUGAR DESSE TEXTO"/>
          <p:cNvSpPr txBox="1"/>
          <p:nvPr/>
        </p:nvSpPr>
        <p:spPr>
          <a:xfrm>
            <a:off x="2655132" y="1844474"/>
            <a:ext cx="6697874" cy="64633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tIns="45720" bIns="45720">
            <a:spAutoFit/>
          </a:bodyPr>
          <a:lstStyle/>
          <a:p>
            <a:pPr algn="ctr"/>
            <a:r>
              <a:rPr lang="pt-BR" sz="3600" dirty="0">
                <a:solidFill>
                  <a:srgbClr val="FFFFFF"/>
                </a:solidFill>
              </a:rPr>
              <a:t>PROGRAMAS, AÇÕES E PRODUTOS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0073" y="4783880"/>
            <a:ext cx="1662256" cy="67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67951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/>
          <p:cNvSpPr/>
          <p:nvPr/>
        </p:nvSpPr>
        <p:spPr>
          <a:xfrm>
            <a:off x="0" y="-29849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/>
          <p:cNvPicPr>
            <a:picLocks noChangeAspect="1"/>
          </p:cNvPicPr>
          <p:nvPr/>
        </p:nvPicPr>
        <p:blipFill>
          <a:blip r:embed="rId2"/>
          <a:srcRect r="43561"/>
          <a:stretch>
            <a:fillRect/>
          </a:stretch>
        </p:blipFill>
        <p:spPr>
          <a:xfrm>
            <a:off x="8265109" y="319244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/>
          <p:cNvPicPr>
            <a:picLocks noChangeAspect="1"/>
          </p:cNvPicPr>
          <p:nvPr/>
        </p:nvPicPr>
        <p:blipFill rotWithShape="1">
          <a:blip r:embed="rId3"/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/>
          <p:cNvSpPr txBox="1"/>
          <p:nvPr/>
        </p:nvSpPr>
        <p:spPr>
          <a:xfrm>
            <a:off x="1036416" y="145191"/>
            <a:ext cx="1853392" cy="40011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pt-BR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PROGRAMAS</a:t>
            </a:r>
          </a:p>
        </p:txBody>
      </p:sp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602972"/>
              </p:ext>
            </p:extLst>
          </p:nvPr>
        </p:nvGraphicFramePr>
        <p:xfrm>
          <a:off x="1814273" y="1608081"/>
          <a:ext cx="4356351" cy="3972690"/>
        </p:xfrm>
        <a:graphic>
          <a:graphicData uri="http://schemas.openxmlformats.org/drawingml/2006/table">
            <a:tbl>
              <a:tblPr firstRow="1" bandRow="1"/>
              <a:tblGrid>
                <a:gridCol w="4356351">
                  <a:extLst>
                    <a:ext uri="{9D8B030D-6E8A-4147-A177-3AD203B41FA5}">
                      <a16:colId xmlns:a16="http://schemas.microsoft.com/office/drawing/2014/main" val="3072312322"/>
                    </a:ext>
                  </a:extLst>
                </a:gridCol>
              </a:tblGrid>
              <a:tr h="20495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kern="1200" dirty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</a:rPr>
                        <a:t>PROGRAMAS FINALÍSTICOS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33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082972"/>
                  </a:ext>
                </a:extLst>
              </a:tr>
              <a:tr h="36374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0608 - RIO, CAPITAL CRIATIVA DO AUDIOVISUAL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389425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0631 - RIO - CIDADE DE CULTURA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0056856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307851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4531232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4598749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6313307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9761507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356635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1425172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7390076"/>
                  </a:ext>
                </a:extLst>
              </a:tr>
            </a:tbl>
          </a:graphicData>
        </a:graphic>
      </p:graphicFrame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658" y="319244"/>
            <a:ext cx="1369051" cy="555313"/>
          </a:xfrm>
          <a:prstGeom prst="rect">
            <a:avLst/>
          </a:prstGeom>
        </p:spPr>
      </p:pic>
      <p:graphicFrame>
        <p:nvGraphicFramePr>
          <p:cNvPr id="15" name="Tabe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489261"/>
              </p:ext>
            </p:extLst>
          </p:nvPr>
        </p:nvGraphicFramePr>
        <p:xfrm>
          <a:off x="7070376" y="1606225"/>
          <a:ext cx="4356351" cy="3972690"/>
        </p:xfrm>
        <a:graphic>
          <a:graphicData uri="http://schemas.openxmlformats.org/drawingml/2006/table">
            <a:tbl>
              <a:tblPr firstRow="1" bandRow="1"/>
              <a:tblGrid>
                <a:gridCol w="4356351">
                  <a:extLst>
                    <a:ext uri="{9D8B030D-6E8A-4147-A177-3AD203B41FA5}">
                      <a16:colId xmlns:a16="http://schemas.microsoft.com/office/drawing/2014/main" val="3072312322"/>
                    </a:ext>
                  </a:extLst>
                </a:gridCol>
              </a:tblGrid>
              <a:tr h="20495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kern="1200" dirty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</a:rPr>
                        <a:t>PROGRAMAS  DE GESTÃO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33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082972"/>
                  </a:ext>
                </a:extLst>
              </a:tr>
              <a:tr h="36374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0700 - GESTAO ADMINISTRATIVA E OPERACIONAL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389425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9000 - </a:t>
                      </a:r>
                      <a:r>
                        <a:rPr lang="pt-BR" sz="12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GESTAO DAS OPERACOES ESPECIAIS 	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0056856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307851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4531232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4598749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6313307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9761507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356635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1425172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4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73900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09419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"/>
          <p:cNvSpPr/>
          <p:nvPr/>
        </p:nvSpPr>
        <p:spPr>
          <a:xfrm>
            <a:off x="13462" y="0"/>
            <a:ext cx="12192000" cy="4171769"/>
          </a:xfrm>
          <a:prstGeom prst="rect">
            <a:avLst/>
          </a:prstGeom>
          <a:solidFill>
            <a:srgbClr val="62A8DA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Image" descr="Image"/>
          <p:cNvPicPr>
            <a:picLocks noChangeAspect="1"/>
          </p:cNvPicPr>
          <p:nvPr/>
        </p:nvPicPr>
        <p:blipFill>
          <a:blip r:embed="rId2"/>
          <a:srcRect r="27275"/>
          <a:stretch>
            <a:fillRect/>
          </a:stretch>
        </p:blipFill>
        <p:spPr>
          <a:xfrm>
            <a:off x="294560" y="4746283"/>
            <a:ext cx="5653087" cy="703773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DIVISÓRIA PARA DIVIDIR ASSUNTO COLOQUE O TÍTULO NO LUGAR DESSE TEXTO"/>
          <p:cNvSpPr txBox="1"/>
          <p:nvPr/>
        </p:nvSpPr>
        <p:spPr>
          <a:xfrm>
            <a:off x="4463716" y="1852863"/>
            <a:ext cx="3152537" cy="120032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tIns="45720" bIns="45720">
            <a:spAutoFit/>
          </a:bodyPr>
          <a:lstStyle/>
          <a:p>
            <a:pPr algn="ctr"/>
            <a:r>
              <a:rPr lang="pt-BR" sz="3600" dirty="0">
                <a:solidFill>
                  <a:srgbClr val="FFFFFF"/>
                </a:solidFill>
              </a:rPr>
              <a:t>PROGRAMAS FINALÍSTICOS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6478" y="4746283"/>
            <a:ext cx="1756969" cy="71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91282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/>
          <p:cNvSpPr/>
          <p:nvPr/>
        </p:nvSpPr>
        <p:spPr>
          <a:xfrm>
            <a:off x="0" y="-29849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/>
          <p:cNvPicPr>
            <a:picLocks noChangeAspect="1"/>
          </p:cNvPicPr>
          <p:nvPr/>
        </p:nvPicPr>
        <p:blipFill>
          <a:blip r:embed="rId2"/>
          <a:srcRect r="43561"/>
          <a:stretch>
            <a:fillRect/>
          </a:stretch>
        </p:blipFill>
        <p:spPr>
          <a:xfrm>
            <a:off x="8265109" y="319244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/>
          <p:cNvPicPr>
            <a:picLocks noChangeAspect="1"/>
          </p:cNvPicPr>
          <p:nvPr/>
        </p:nvPicPr>
        <p:blipFill rotWithShape="1">
          <a:blip r:embed="rId3"/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/>
          <p:cNvSpPr txBox="1"/>
          <p:nvPr/>
        </p:nvSpPr>
        <p:spPr>
          <a:xfrm>
            <a:off x="1309478" y="51230"/>
            <a:ext cx="6190541" cy="64633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pt-BR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PROGRAMA FINALÍSTICO</a:t>
            </a:r>
          </a:p>
          <a:p>
            <a:r>
              <a:rPr lang="pt-B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0608 - RIO, CAPITAL CRIATIVA DO AUDIOVISUAL</a:t>
            </a:r>
            <a:endParaRPr lang="pt-BR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658" y="319244"/>
            <a:ext cx="1369051" cy="555313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202579" y="1480936"/>
            <a:ext cx="35762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OBJETIVO</a:t>
            </a:r>
          </a:p>
          <a:p>
            <a:r>
              <a:rPr lang="pt-BR" sz="1200" dirty="0">
                <a:solidFill>
                  <a:schemeClr val="bg1"/>
                </a:solidFill>
              </a:rPr>
              <a:t>Consolidar o Rio de Janeiro como polo estratégico do audiovisual brasileiro, promovendo investimentos, geração de renda, inclusão e valorização territorial.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188757" y="3027857"/>
            <a:ext cx="3376635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b="1" dirty="0">
                <a:solidFill>
                  <a:srgbClr val="42B9EB"/>
                </a:solidFill>
              </a:rPr>
              <a:t>Eixo Temático: FEF - FUTURO, ECONOMIA E FELICIDADE</a:t>
            </a:r>
          </a:p>
          <a:p>
            <a:endParaRPr lang="pt-BR" sz="1500" b="1" dirty="0">
              <a:solidFill>
                <a:srgbClr val="42B9EB"/>
              </a:solidFill>
            </a:endParaRPr>
          </a:p>
          <a:p>
            <a:endParaRPr lang="pt-BR" sz="2000" b="1" dirty="0">
              <a:solidFill>
                <a:srgbClr val="42B9EB"/>
              </a:solidFill>
            </a:endParaRPr>
          </a:p>
        </p:txBody>
      </p:sp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104762"/>
              </p:ext>
            </p:extLst>
          </p:nvPr>
        </p:nvGraphicFramePr>
        <p:xfrm>
          <a:off x="4540470" y="2023123"/>
          <a:ext cx="6300355" cy="2127565"/>
        </p:xfrm>
        <a:graphic>
          <a:graphicData uri="http://schemas.openxmlformats.org/drawingml/2006/table">
            <a:tbl>
              <a:tblPr firstRow="1" bandRow="1"/>
              <a:tblGrid>
                <a:gridCol w="1906460">
                  <a:extLst>
                    <a:ext uri="{9D8B030D-6E8A-4147-A177-3AD203B41FA5}">
                      <a16:colId xmlns:a16="http://schemas.microsoft.com/office/drawing/2014/main" val="3358061976"/>
                    </a:ext>
                  </a:extLst>
                </a:gridCol>
                <a:gridCol w="836658">
                  <a:extLst>
                    <a:ext uri="{9D8B030D-6E8A-4147-A177-3AD203B41FA5}">
                      <a16:colId xmlns:a16="http://schemas.microsoft.com/office/drawing/2014/main" val="2261394376"/>
                    </a:ext>
                  </a:extLst>
                </a:gridCol>
                <a:gridCol w="1036410">
                  <a:extLst>
                    <a:ext uri="{9D8B030D-6E8A-4147-A177-3AD203B41FA5}">
                      <a16:colId xmlns:a16="http://schemas.microsoft.com/office/drawing/2014/main" val="775300625"/>
                    </a:ext>
                  </a:extLst>
                </a:gridCol>
                <a:gridCol w="772413">
                  <a:extLst>
                    <a:ext uri="{9D8B030D-6E8A-4147-A177-3AD203B41FA5}">
                      <a16:colId xmlns:a16="http://schemas.microsoft.com/office/drawing/2014/main" val="2501946757"/>
                    </a:ext>
                  </a:extLst>
                </a:gridCol>
                <a:gridCol w="829629">
                  <a:extLst>
                    <a:ext uri="{9D8B030D-6E8A-4147-A177-3AD203B41FA5}">
                      <a16:colId xmlns:a16="http://schemas.microsoft.com/office/drawing/2014/main" val="2983747165"/>
                    </a:ext>
                  </a:extLst>
                </a:gridCol>
                <a:gridCol w="918785">
                  <a:extLst>
                    <a:ext uri="{9D8B030D-6E8A-4147-A177-3AD203B41FA5}">
                      <a16:colId xmlns:a16="http://schemas.microsoft.com/office/drawing/2014/main" val="2470702353"/>
                    </a:ext>
                  </a:extLst>
                </a:gridCol>
              </a:tblGrid>
              <a:tr h="508896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1" kern="1200" dirty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INDICADORES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dirty="0">
                          <a:solidFill>
                            <a:srgbClr val="13335A"/>
                          </a:solidFill>
                        </a:rPr>
                        <a:t>Fonte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dirty="0">
                          <a:solidFill>
                            <a:srgbClr val="13335A"/>
                          </a:solidFill>
                        </a:rPr>
                        <a:t>Unidade de</a:t>
                      </a:r>
                      <a:r>
                        <a:rPr lang="pt-BR" sz="1000" baseline="0" dirty="0">
                          <a:solidFill>
                            <a:srgbClr val="13335A"/>
                          </a:solidFill>
                        </a:rPr>
                        <a:t> Medida</a:t>
                      </a:r>
                      <a:endParaRPr lang="pt-BR" sz="1000" dirty="0">
                        <a:solidFill>
                          <a:srgbClr val="13335A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dirty="0">
                          <a:solidFill>
                            <a:srgbClr val="13335A"/>
                          </a:solidFill>
                        </a:rPr>
                        <a:t>Índice de Referência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cap="none" spc="0" baseline="0" dirty="0">
                          <a:solidFill>
                            <a:srgbClr val="13335A"/>
                          </a:solidFill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Índice Esperado em 2026</a:t>
                      </a: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Índice Alcançado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1º Quadrimestre 2026</a:t>
                      </a: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0958250"/>
                  </a:ext>
                </a:extLst>
              </a:tr>
              <a:tr h="649714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dirty="0">
                          <a:solidFill>
                            <a:srgbClr val="13335A"/>
                          </a:solidFill>
                        </a:rPr>
                        <a:t>0863 - NÚMERO DE PROJETOS AUDIOVISUAIS VIABILIZADOS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dirty="0">
                          <a:solidFill>
                            <a:srgbClr val="13335A"/>
                          </a:solidFill>
                        </a:rPr>
                        <a:t>RIOFILME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dirty="0">
                          <a:solidFill>
                            <a:srgbClr val="13335A"/>
                          </a:solidFill>
                        </a:rPr>
                        <a:t>UNIDADE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dirty="0">
                          <a:solidFill>
                            <a:srgbClr val="13335A"/>
                          </a:solidFill>
                        </a:rPr>
                        <a:t>560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3535871"/>
                  </a:ext>
                </a:extLst>
              </a:tr>
              <a:tr h="62441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0864 - NÚMERO DE DIÁRIAS DE FILMAGENS AUTORIZADAS NA CIDADE</a:t>
                      </a:r>
                      <a:r>
                        <a:rPr lang="pt-BR" sz="1000" kern="1200" baseline="0" dirty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000" kern="1200" dirty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DO RIO DE JANEIRO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dirty="0">
                          <a:solidFill>
                            <a:srgbClr val="13335A"/>
                          </a:solidFill>
                        </a:rPr>
                        <a:t>RIOFILME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dirty="0">
                          <a:solidFill>
                            <a:srgbClr val="13335A"/>
                          </a:solidFill>
                        </a:rPr>
                        <a:t>UNIDADE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8.772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10087</a:t>
                      </a: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3.606</a:t>
                      </a: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3076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73360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/>
          <p:cNvSpPr/>
          <p:nvPr/>
        </p:nvSpPr>
        <p:spPr>
          <a:xfrm>
            <a:off x="0" y="-29849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/>
          <p:cNvPicPr>
            <a:picLocks noChangeAspect="1"/>
          </p:cNvPicPr>
          <p:nvPr/>
        </p:nvPicPr>
        <p:blipFill>
          <a:blip r:embed="rId2"/>
          <a:srcRect r="43561"/>
          <a:stretch>
            <a:fillRect/>
          </a:stretch>
        </p:blipFill>
        <p:spPr>
          <a:xfrm>
            <a:off x="8265109" y="319244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/>
          <p:cNvPicPr>
            <a:picLocks noChangeAspect="1"/>
          </p:cNvPicPr>
          <p:nvPr/>
        </p:nvPicPr>
        <p:blipFill rotWithShape="1">
          <a:blip r:embed="rId3"/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/>
          <p:cNvSpPr txBox="1"/>
          <p:nvPr/>
        </p:nvSpPr>
        <p:spPr>
          <a:xfrm>
            <a:off x="1309478" y="51230"/>
            <a:ext cx="6190541" cy="95410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pt-BR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PROGRAMA FINALISTICO</a:t>
            </a:r>
          </a:p>
          <a:p>
            <a:r>
              <a:rPr lang="pt-B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0608 - RIO, CAPITAL CRIATIVA DO AUDIOVISUAL</a:t>
            </a:r>
          </a:p>
          <a:p>
            <a:endParaRPr lang="pt-BR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658" y="319244"/>
            <a:ext cx="1369051" cy="555313"/>
          </a:xfrm>
          <a:prstGeom prst="rect">
            <a:avLst/>
          </a:prstGeom>
        </p:spPr>
      </p:pic>
      <p:graphicFrame>
        <p:nvGraphicFramePr>
          <p:cNvPr id="47" name="Tabela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1577873"/>
              </p:ext>
            </p:extLst>
          </p:nvPr>
        </p:nvGraphicFramePr>
        <p:xfrm>
          <a:off x="2263394" y="6461586"/>
          <a:ext cx="2209244" cy="213360"/>
        </p:xfrm>
        <a:graphic>
          <a:graphicData uri="http://schemas.openxmlformats.org/drawingml/2006/table">
            <a:tbl>
              <a:tblPr firstRow="1" bandRow="1"/>
              <a:tblGrid>
                <a:gridCol w="2209244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76304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b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 - Não cumulativo no Exercício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758175"/>
                  </a:ext>
                </a:extLst>
              </a:tr>
            </a:tbl>
          </a:graphicData>
        </a:graphic>
      </p:graphicFrame>
      <p:graphicFrame>
        <p:nvGraphicFramePr>
          <p:cNvPr id="20" name="Tabe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581557"/>
              </p:ext>
            </p:extLst>
          </p:nvPr>
        </p:nvGraphicFramePr>
        <p:xfrm>
          <a:off x="2263397" y="5152446"/>
          <a:ext cx="7494810" cy="984403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984403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Estratégia: </a:t>
                      </a:r>
                      <a:r>
                        <a:rPr lang="pt-BR" sz="1100" b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Realização  do projet</a:t>
                      </a:r>
                      <a:r>
                        <a:rPr lang="pt-BR" sz="1100" b="0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o Cine Carioca para Todos, que prevê a aquisição de ingressos de cinema para alunos e responsáveis da rede pública municipal em parceria com outros entes da prefeitura. Subsidiar a operação das  Salas de Cinema do circuito Cine Carioca. Apoiar a realização de eventos do setor audiovisual  na cidade do Rio de Janeiro.</a:t>
                      </a:r>
                      <a:endParaRPr lang="pt-BR" sz="1100" b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graphicFrame>
        <p:nvGraphicFramePr>
          <p:cNvPr id="21" name="Tabela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143716"/>
              </p:ext>
            </p:extLst>
          </p:nvPr>
        </p:nvGraphicFramePr>
        <p:xfrm>
          <a:off x="2263397" y="1420930"/>
          <a:ext cx="7494810" cy="259080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6986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i="0" u="none" strike="noStrike" kern="1200" cap="none" spc="0" baseline="0" dirty="0">
                          <a:solidFill>
                            <a:srgbClr val="13335A"/>
                          </a:solidFill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6015 - DIFUSÃO DE CONTEÚDOS AUDIOVISUAIS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7323464"/>
              </p:ext>
            </p:extLst>
          </p:nvPr>
        </p:nvGraphicFramePr>
        <p:xfrm>
          <a:off x="5886902" y="1762032"/>
          <a:ext cx="3872161" cy="243840"/>
        </p:xfrm>
        <a:graphic>
          <a:graphicData uri="http://schemas.openxmlformats.org/drawingml/2006/table">
            <a:tbl>
              <a:tblPr firstRow="1" bandRow="1"/>
              <a:tblGrid>
                <a:gridCol w="2618252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253909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</a:tblGrid>
              <a:tr h="15987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Valor Liquidado 1º Quadrimestre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  <a:effectLst/>
                        </a:rPr>
                        <a:t>R$</a:t>
                      </a:r>
                      <a:r>
                        <a:rPr lang="pt-BR" sz="1000" b="0" baseline="0" dirty="0">
                          <a:solidFill>
                            <a:srgbClr val="13335A"/>
                          </a:solidFill>
                          <a:effectLst/>
                        </a:rPr>
                        <a:t> 279.153,89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758175"/>
                  </a:ext>
                </a:extLst>
              </a:tr>
            </a:tbl>
          </a:graphicData>
        </a:graphic>
      </p:graphicFrame>
      <p:graphicFrame>
        <p:nvGraphicFramePr>
          <p:cNvPr id="23" name="Tabela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2935160"/>
              </p:ext>
            </p:extLst>
          </p:nvPr>
        </p:nvGraphicFramePr>
        <p:xfrm>
          <a:off x="2263394" y="2057758"/>
          <a:ext cx="7494813" cy="1889760"/>
        </p:xfrm>
        <a:graphic>
          <a:graphicData uri="http://schemas.openxmlformats.org/drawingml/2006/table">
            <a:tbl>
              <a:tblPr firstRow="1" bandRow="1"/>
              <a:tblGrid>
                <a:gridCol w="1943398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097128">
                  <a:extLst>
                    <a:ext uri="{9D8B030D-6E8A-4147-A177-3AD203B41FA5}">
                      <a16:colId xmlns:a16="http://schemas.microsoft.com/office/drawing/2014/main" val="272732384"/>
                    </a:ext>
                  </a:extLst>
                </a:gridCol>
                <a:gridCol w="1097128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  <a:gridCol w="1187192">
                  <a:extLst>
                    <a:ext uri="{9D8B030D-6E8A-4147-A177-3AD203B41FA5}">
                      <a16:colId xmlns:a16="http://schemas.microsoft.com/office/drawing/2014/main" val="857187178"/>
                    </a:ext>
                  </a:extLst>
                </a:gridCol>
                <a:gridCol w="1088941">
                  <a:extLst>
                    <a:ext uri="{9D8B030D-6E8A-4147-A177-3AD203B41FA5}">
                      <a16:colId xmlns:a16="http://schemas.microsoft.com/office/drawing/2014/main" val="1660582752"/>
                    </a:ext>
                  </a:extLst>
                </a:gridCol>
                <a:gridCol w="1081026">
                  <a:extLst>
                    <a:ext uri="{9D8B030D-6E8A-4147-A177-3AD203B41FA5}">
                      <a16:colId xmlns:a16="http://schemas.microsoft.com/office/drawing/2014/main" val="4138868153"/>
                    </a:ext>
                  </a:extLst>
                </a:gridCol>
              </a:tblGrid>
              <a:tr h="159869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Produto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Unidade de Medida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Meta 2026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Executado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1º Quadrimestre 2026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Meta PPA 2027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Meta PLDO 2027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407673"/>
                  </a:ext>
                </a:extLst>
              </a:tr>
              <a:tr h="3660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01447 - INGRESSOS DE CINEMA PARA FILME BRASILEIRO FOMENTADO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UNIDADE</a:t>
                      </a:r>
                    </a:p>
                    <a:p>
                      <a:pPr algn="ctr"/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60.000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6156326"/>
                  </a:ext>
                </a:extLst>
              </a:tr>
              <a:tr h="366078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04703 - SALA DEEXIBIÇÃO EM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FUNCIONAMENTO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UNIDADE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783917"/>
                  </a:ext>
                </a:extLst>
              </a:tr>
              <a:tr h="366078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05051 - EVENTO DO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AUDIOVISUAL FOMENTADO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pt-BR" sz="1000" b="0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UNIDADE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pt-BR" sz="1000" b="0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pt-BR" sz="1000" b="0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pt-BR" sz="1000" b="0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pt-BR" sz="1000" b="0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9314771"/>
                  </a:ext>
                </a:extLst>
              </a:tr>
            </a:tbl>
          </a:graphicData>
        </a:graphic>
      </p:graphicFrame>
      <p:graphicFrame>
        <p:nvGraphicFramePr>
          <p:cNvPr id="24" name="Tabela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907217"/>
              </p:ext>
            </p:extLst>
          </p:nvPr>
        </p:nvGraphicFramePr>
        <p:xfrm>
          <a:off x="2263397" y="4121796"/>
          <a:ext cx="7494810" cy="902691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90269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Justificativa: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Democratizar o acesso da população carioca à produção cinematográfica e audiovisual, especialmente a nacional, promovendo a formação de público.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sp>
        <p:nvSpPr>
          <p:cNvPr id="25" name="Retângulo 24"/>
          <p:cNvSpPr/>
          <p:nvPr/>
        </p:nvSpPr>
        <p:spPr>
          <a:xfrm>
            <a:off x="10557815" y="6258529"/>
            <a:ext cx="21224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="1" dirty="0">
                <a:solidFill>
                  <a:srgbClr val="13335A"/>
                </a:solidFill>
              </a:rPr>
              <a:t>Excluído</a:t>
            </a:r>
            <a:endParaRPr lang="pt-BR" sz="1200" b="1" dirty="0">
              <a:solidFill>
                <a:schemeClr val="bg1"/>
              </a:solidFill>
            </a:endParaRPr>
          </a:p>
        </p:txBody>
      </p:sp>
      <p:sp>
        <p:nvSpPr>
          <p:cNvPr id="26" name="Retângulo 25"/>
          <p:cNvSpPr/>
          <p:nvPr/>
        </p:nvSpPr>
        <p:spPr>
          <a:xfrm>
            <a:off x="10417659" y="6107850"/>
            <a:ext cx="168653" cy="134224"/>
          </a:xfrm>
          <a:prstGeom prst="rect">
            <a:avLst/>
          </a:prstGeom>
          <a:solidFill>
            <a:schemeClr val="accent6"/>
          </a:solidFill>
          <a:ln w="25400" cap="flat">
            <a:solidFill>
              <a:schemeClr val="accent6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8" name="Retângulo 27"/>
          <p:cNvSpPr/>
          <p:nvPr/>
        </p:nvSpPr>
        <p:spPr>
          <a:xfrm>
            <a:off x="10417658" y="6327362"/>
            <a:ext cx="168653" cy="134224"/>
          </a:xfrm>
          <a:prstGeom prst="rect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9" name="Retângulo 28"/>
          <p:cNvSpPr/>
          <p:nvPr/>
        </p:nvSpPr>
        <p:spPr>
          <a:xfrm>
            <a:off x="10557815" y="6050363"/>
            <a:ext cx="21224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="1" dirty="0">
                <a:solidFill>
                  <a:srgbClr val="13335A"/>
                </a:solidFill>
              </a:rPr>
              <a:t>Novo</a:t>
            </a:r>
            <a:endParaRPr lang="pt-B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26273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/>
          <p:cNvSpPr/>
          <p:nvPr/>
        </p:nvSpPr>
        <p:spPr>
          <a:xfrm>
            <a:off x="0" y="-29849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/>
          <p:cNvPicPr>
            <a:picLocks noChangeAspect="1"/>
          </p:cNvPicPr>
          <p:nvPr/>
        </p:nvPicPr>
        <p:blipFill>
          <a:blip r:embed="rId2"/>
          <a:srcRect r="43561"/>
          <a:stretch>
            <a:fillRect/>
          </a:stretch>
        </p:blipFill>
        <p:spPr>
          <a:xfrm>
            <a:off x="8265109" y="319244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/>
          <p:cNvPicPr>
            <a:picLocks noChangeAspect="1"/>
          </p:cNvPicPr>
          <p:nvPr/>
        </p:nvPicPr>
        <p:blipFill rotWithShape="1">
          <a:blip r:embed="rId3"/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/>
          <p:cNvSpPr txBox="1"/>
          <p:nvPr/>
        </p:nvSpPr>
        <p:spPr>
          <a:xfrm>
            <a:off x="1309478" y="51230"/>
            <a:ext cx="6190541" cy="95410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pt-BR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PROGRAMA FINALISTICO</a:t>
            </a:r>
          </a:p>
          <a:p>
            <a:r>
              <a:rPr lang="pt-B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0608 - RIO, CAPITAL CRIATIVA DO AUDIOVISUAL</a:t>
            </a:r>
          </a:p>
          <a:p>
            <a:endParaRPr lang="pt-BR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658" y="319244"/>
            <a:ext cx="1369051" cy="555313"/>
          </a:xfrm>
          <a:prstGeom prst="rect">
            <a:avLst/>
          </a:prstGeom>
        </p:spPr>
      </p:pic>
      <p:graphicFrame>
        <p:nvGraphicFramePr>
          <p:cNvPr id="47" name="Tabela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1577873"/>
              </p:ext>
            </p:extLst>
          </p:nvPr>
        </p:nvGraphicFramePr>
        <p:xfrm>
          <a:off x="2263394" y="6461586"/>
          <a:ext cx="2209244" cy="213360"/>
        </p:xfrm>
        <a:graphic>
          <a:graphicData uri="http://schemas.openxmlformats.org/drawingml/2006/table">
            <a:tbl>
              <a:tblPr firstRow="1" bandRow="1"/>
              <a:tblGrid>
                <a:gridCol w="2209244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76304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b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 - Não cumulativo no Exercício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758175"/>
                  </a:ext>
                </a:extLst>
              </a:tr>
            </a:tbl>
          </a:graphicData>
        </a:graphic>
      </p:graphicFrame>
      <p:graphicFrame>
        <p:nvGraphicFramePr>
          <p:cNvPr id="20" name="Tabe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839308"/>
              </p:ext>
            </p:extLst>
          </p:nvPr>
        </p:nvGraphicFramePr>
        <p:xfrm>
          <a:off x="2263397" y="5152446"/>
          <a:ext cx="7494810" cy="984403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984403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Estratégia: </a:t>
                      </a:r>
                      <a:r>
                        <a:rPr lang="pt-BR" sz="1100" b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Lançamento de editais de fomento a projetos</a:t>
                      </a:r>
                      <a:r>
                        <a:rPr lang="pt-BR" sz="1100" b="0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audiovisuais com recursos públicos municipais, assim como com recursos federais, oriundos da Política Nacional Aldir Blanc e do Fundo Setorial do Audiovisual</a:t>
                      </a:r>
                      <a:endParaRPr lang="pt-BR" sz="1100" b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graphicFrame>
        <p:nvGraphicFramePr>
          <p:cNvPr id="21" name="Tabela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9996978"/>
              </p:ext>
            </p:extLst>
          </p:nvPr>
        </p:nvGraphicFramePr>
        <p:xfrm>
          <a:off x="2263397" y="1420930"/>
          <a:ext cx="7494810" cy="259080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6986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i="0" u="none" strike="noStrike" kern="1200" cap="none" spc="0" baseline="0" dirty="0">
                          <a:solidFill>
                            <a:srgbClr val="13335A"/>
                          </a:solidFill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6025 - FOMENTO À INDÚSTRIA AUDIOVISUAL CARIOCA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587449"/>
              </p:ext>
            </p:extLst>
          </p:nvPr>
        </p:nvGraphicFramePr>
        <p:xfrm>
          <a:off x="5886902" y="1762032"/>
          <a:ext cx="3872161" cy="243840"/>
        </p:xfrm>
        <a:graphic>
          <a:graphicData uri="http://schemas.openxmlformats.org/drawingml/2006/table">
            <a:tbl>
              <a:tblPr firstRow="1" bandRow="1"/>
              <a:tblGrid>
                <a:gridCol w="2618252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253909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</a:tblGrid>
              <a:tr h="15987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Valor Liquidado 1º Quadrimestre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  <a:effectLst/>
                        </a:rPr>
                        <a:t>R$</a:t>
                      </a:r>
                      <a:r>
                        <a:rPr lang="pt-BR" sz="1000" b="0" baseline="0" dirty="0">
                          <a:solidFill>
                            <a:srgbClr val="13335A"/>
                          </a:solidFill>
                          <a:effectLst/>
                        </a:rPr>
                        <a:t> 5.289.201,45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758175"/>
                  </a:ext>
                </a:extLst>
              </a:tr>
            </a:tbl>
          </a:graphicData>
        </a:graphic>
      </p:graphicFrame>
      <p:graphicFrame>
        <p:nvGraphicFramePr>
          <p:cNvPr id="23" name="Tabela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9419986"/>
              </p:ext>
            </p:extLst>
          </p:nvPr>
        </p:nvGraphicFramePr>
        <p:xfrm>
          <a:off x="2263394" y="2057758"/>
          <a:ext cx="7494813" cy="1097280"/>
        </p:xfrm>
        <a:graphic>
          <a:graphicData uri="http://schemas.openxmlformats.org/drawingml/2006/table">
            <a:tbl>
              <a:tblPr firstRow="1" bandRow="1"/>
              <a:tblGrid>
                <a:gridCol w="1943398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097128">
                  <a:extLst>
                    <a:ext uri="{9D8B030D-6E8A-4147-A177-3AD203B41FA5}">
                      <a16:colId xmlns:a16="http://schemas.microsoft.com/office/drawing/2014/main" val="272732384"/>
                    </a:ext>
                  </a:extLst>
                </a:gridCol>
                <a:gridCol w="1097128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  <a:gridCol w="1187192">
                  <a:extLst>
                    <a:ext uri="{9D8B030D-6E8A-4147-A177-3AD203B41FA5}">
                      <a16:colId xmlns:a16="http://schemas.microsoft.com/office/drawing/2014/main" val="857187178"/>
                    </a:ext>
                  </a:extLst>
                </a:gridCol>
                <a:gridCol w="1088941">
                  <a:extLst>
                    <a:ext uri="{9D8B030D-6E8A-4147-A177-3AD203B41FA5}">
                      <a16:colId xmlns:a16="http://schemas.microsoft.com/office/drawing/2014/main" val="1660582752"/>
                    </a:ext>
                  </a:extLst>
                </a:gridCol>
                <a:gridCol w="1081026">
                  <a:extLst>
                    <a:ext uri="{9D8B030D-6E8A-4147-A177-3AD203B41FA5}">
                      <a16:colId xmlns:a16="http://schemas.microsoft.com/office/drawing/2014/main" val="4138868153"/>
                    </a:ext>
                  </a:extLst>
                </a:gridCol>
              </a:tblGrid>
              <a:tr h="159869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Produto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Unidade de Medida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Meta 2026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Executado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1º Quadrimestre 2026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Meta PPA 2027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Meta PLDO 2027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407673"/>
                  </a:ext>
                </a:extLst>
              </a:tr>
              <a:tr h="3660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01473 - PROJETO</a:t>
                      </a:r>
                      <a:r>
                        <a:rPr lang="pt-BR" sz="1000" b="0" i="0" kern="1200" baseline="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AUDIOVISUAL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FOMENTADO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UNIDADE</a:t>
                      </a:r>
                    </a:p>
                    <a:p>
                      <a:pPr algn="ctr"/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6156326"/>
                  </a:ext>
                </a:extLst>
              </a:tr>
            </a:tbl>
          </a:graphicData>
        </a:graphic>
      </p:graphicFrame>
      <p:graphicFrame>
        <p:nvGraphicFramePr>
          <p:cNvPr id="24" name="Tabela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460994"/>
              </p:ext>
            </p:extLst>
          </p:nvPr>
        </p:nvGraphicFramePr>
        <p:xfrm>
          <a:off x="2263397" y="4121796"/>
          <a:ext cx="7494810" cy="902691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90269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Justificativa: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Acelerar o crescimento da indústria audiovisual carioca, ampliando os investimentos públicos e privados, da prefeitura e de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terceiros, na realização de projetos audiovisuais.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sp>
        <p:nvSpPr>
          <p:cNvPr id="25" name="Retângulo 24"/>
          <p:cNvSpPr/>
          <p:nvPr/>
        </p:nvSpPr>
        <p:spPr>
          <a:xfrm>
            <a:off x="10557815" y="6258529"/>
            <a:ext cx="21224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="1" dirty="0">
                <a:solidFill>
                  <a:srgbClr val="13335A"/>
                </a:solidFill>
              </a:rPr>
              <a:t>Excluído</a:t>
            </a:r>
            <a:endParaRPr lang="pt-BR" sz="1200" b="1" dirty="0">
              <a:solidFill>
                <a:schemeClr val="bg1"/>
              </a:solidFill>
            </a:endParaRPr>
          </a:p>
        </p:txBody>
      </p:sp>
      <p:sp>
        <p:nvSpPr>
          <p:cNvPr id="26" name="Retângulo 25"/>
          <p:cNvSpPr/>
          <p:nvPr/>
        </p:nvSpPr>
        <p:spPr>
          <a:xfrm>
            <a:off x="10417659" y="6107850"/>
            <a:ext cx="168653" cy="134224"/>
          </a:xfrm>
          <a:prstGeom prst="rect">
            <a:avLst/>
          </a:prstGeom>
          <a:solidFill>
            <a:schemeClr val="accent6"/>
          </a:solidFill>
          <a:ln w="25400" cap="flat">
            <a:solidFill>
              <a:schemeClr val="accent6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8" name="Retângulo 27"/>
          <p:cNvSpPr/>
          <p:nvPr/>
        </p:nvSpPr>
        <p:spPr>
          <a:xfrm>
            <a:off x="10417658" y="6327362"/>
            <a:ext cx="168653" cy="134224"/>
          </a:xfrm>
          <a:prstGeom prst="rect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9" name="Retângulo 28"/>
          <p:cNvSpPr/>
          <p:nvPr/>
        </p:nvSpPr>
        <p:spPr>
          <a:xfrm>
            <a:off x="10557815" y="6050363"/>
            <a:ext cx="21224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="1" dirty="0">
                <a:solidFill>
                  <a:srgbClr val="13335A"/>
                </a:solidFill>
              </a:rPr>
              <a:t>Novo</a:t>
            </a:r>
            <a:endParaRPr lang="pt-B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26327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/>
          <p:cNvSpPr/>
          <p:nvPr/>
        </p:nvSpPr>
        <p:spPr>
          <a:xfrm>
            <a:off x="0" y="-29849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/>
          <p:cNvPicPr>
            <a:picLocks noChangeAspect="1"/>
          </p:cNvPicPr>
          <p:nvPr/>
        </p:nvPicPr>
        <p:blipFill>
          <a:blip r:embed="rId2"/>
          <a:srcRect r="43561"/>
          <a:stretch>
            <a:fillRect/>
          </a:stretch>
        </p:blipFill>
        <p:spPr>
          <a:xfrm>
            <a:off x="8265109" y="319244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/>
          <p:cNvPicPr>
            <a:picLocks noChangeAspect="1"/>
          </p:cNvPicPr>
          <p:nvPr/>
        </p:nvPicPr>
        <p:blipFill rotWithShape="1">
          <a:blip r:embed="rId3"/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/>
          <p:cNvSpPr txBox="1"/>
          <p:nvPr/>
        </p:nvSpPr>
        <p:spPr>
          <a:xfrm>
            <a:off x="1309478" y="51230"/>
            <a:ext cx="6190541" cy="95410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pt-BR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PROGRAMA FINALISTICO</a:t>
            </a:r>
          </a:p>
          <a:p>
            <a:r>
              <a:rPr lang="pt-B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0608 - RIO, CAPITAL CRIATIVA DO AUDIOVISUAL</a:t>
            </a:r>
          </a:p>
          <a:p>
            <a:endParaRPr lang="pt-BR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658" y="319244"/>
            <a:ext cx="1369051" cy="555313"/>
          </a:xfrm>
          <a:prstGeom prst="rect">
            <a:avLst/>
          </a:prstGeom>
        </p:spPr>
      </p:pic>
      <p:graphicFrame>
        <p:nvGraphicFramePr>
          <p:cNvPr id="47" name="Tabela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1577873"/>
              </p:ext>
            </p:extLst>
          </p:nvPr>
        </p:nvGraphicFramePr>
        <p:xfrm>
          <a:off x="2263394" y="6461586"/>
          <a:ext cx="2209244" cy="213360"/>
        </p:xfrm>
        <a:graphic>
          <a:graphicData uri="http://schemas.openxmlformats.org/drawingml/2006/table">
            <a:tbl>
              <a:tblPr firstRow="1" bandRow="1"/>
              <a:tblGrid>
                <a:gridCol w="2209244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76304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b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 - Não cumulativo no Exercício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758175"/>
                  </a:ext>
                </a:extLst>
              </a:tr>
            </a:tbl>
          </a:graphicData>
        </a:graphic>
      </p:graphicFrame>
      <p:graphicFrame>
        <p:nvGraphicFramePr>
          <p:cNvPr id="20" name="Tabe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7606190"/>
              </p:ext>
            </p:extLst>
          </p:nvPr>
        </p:nvGraphicFramePr>
        <p:xfrm>
          <a:off x="2263397" y="5152446"/>
          <a:ext cx="7494810" cy="984403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984403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Estratégia: </a:t>
                      </a:r>
                      <a:r>
                        <a:rPr lang="pt-BR" sz="1100" b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Execução</a:t>
                      </a:r>
                      <a:r>
                        <a:rPr lang="pt-BR" sz="1100" b="0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do Projeto “</a:t>
                      </a:r>
                      <a:r>
                        <a:rPr lang="pt-BR" sz="1100" b="0" kern="1200" baseline="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Destination</a:t>
                      </a:r>
                      <a:r>
                        <a:rPr lang="pt-BR" sz="1100" b="0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Rio”,  que compõe o Plano Estratégico da Cidade 2025-28: Rio Legado e futuro. </a:t>
                      </a:r>
                      <a:endParaRPr lang="pt-BR" sz="1100" b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graphicFrame>
        <p:nvGraphicFramePr>
          <p:cNvPr id="21" name="Tabela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100019"/>
              </p:ext>
            </p:extLst>
          </p:nvPr>
        </p:nvGraphicFramePr>
        <p:xfrm>
          <a:off x="2263397" y="1420930"/>
          <a:ext cx="7494810" cy="259080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6986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i="0" u="none" strike="noStrike" kern="1200" cap="none" spc="0" baseline="0" dirty="0">
                          <a:solidFill>
                            <a:srgbClr val="13335A"/>
                          </a:solidFill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6030 - PROMOÇÃO DA CIDADE DO RIO DE JANEIRO COMO DESTINO DE PRODUÇÕES AUDIOVISUAIS - DESTINATION RIO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275478"/>
              </p:ext>
            </p:extLst>
          </p:nvPr>
        </p:nvGraphicFramePr>
        <p:xfrm>
          <a:off x="5886902" y="1762032"/>
          <a:ext cx="3872161" cy="243840"/>
        </p:xfrm>
        <a:graphic>
          <a:graphicData uri="http://schemas.openxmlformats.org/drawingml/2006/table">
            <a:tbl>
              <a:tblPr firstRow="1" bandRow="1"/>
              <a:tblGrid>
                <a:gridCol w="2618252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253909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</a:tblGrid>
              <a:tr h="15987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Valor Liquidado 1º Quadrimestre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  <a:effectLst/>
                        </a:rPr>
                        <a:t>R$</a:t>
                      </a:r>
                      <a:r>
                        <a:rPr lang="pt-BR" sz="1000" b="0" baseline="0" dirty="0">
                          <a:solidFill>
                            <a:srgbClr val="13335A"/>
                          </a:solidFill>
                          <a:effectLst/>
                        </a:rPr>
                        <a:t> 100.000,00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758175"/>
                  </a:ext>
                </a:extLst>
              </a:tr>
            </a:tbl>
          </a:graphicData>
        </a:graphic>
      </p:graphicFrame>
      <p:graphicFrame>
        <p:nvGraphicFramePr>
          <p:cNvPr id="23" name="Tabela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2272345"/>
              </p:ext>
            </p:extLst>
          </p:nvPr>
        </p:nvGraphicFramePr>
        <p:xfrm>
          <a:off x="2263394" y="2057758"/>
          <a:ext cx="7494813" cy="1493520"/>
        </p:xfrm>
        <a:graphic>
          <a:graphicData uri="http://schemas.openxmlformats.org/drawingml/2006/table">
            <a:tbl>
              <a:tblPr firstRow="1" bandRow="1"/>
              <a:tblGrid>
                <a:gridCol w="1943398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097128">
                  <a:extLst>
                    <a:ext uri="{9D8B030D-6E8A-4147-A177-3AD203B41FA5}">
                      <a16:colId xmlns:a16="http://schemas.microsoft.com/office/drawing/2014/main" val="272732384"/>
                    </a:ext>
                  </a:extLst>
                </a:gridCol>
                <a:gridCol w="1097128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  <a:gridCol w="1187192">
                  <a:extLst>
                    <a:ext uri="{9D8B030D-6E8A-4147-A177-3AD203B41FA5}">
                      <a16:colId xmlns:a16="http://schemas.microsoft.com/office/drawing/2014/main" val="857187178"/>
                    </a:ext>
                  </a:extLst>
                </a:gridCol>
                <a:gridCol w="1088941">
                  <a:extLst>
                    <a:ext uri="{9D8B030D-6E8A-4147-A177-3AD203B41FA5}">
                      <a16:colId xmlns:a16="http://schemas.microsoft.com/office/drawing/2014/main" val="1660582752"/>
                    </a:ext>
                  </a:extLst>
                </a:gridCol>
                <a:gridCol w="1081026">
                  <a:extLst>
                    <a:ext uri="{9D8B030D-6E8A-4147-A177-3AD203B41FA5}">
                      <a16:colId xmlns:a16="http://schemas.microsoft.com/office/drawing/2014/main" val="4138868153"/>
                    </a:ext>
                  </a:extLst>
                </a:gridCol>
              </a:tblGrid>
              <a:tr h="159869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Produto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Unidade de Medida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Meta 2026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Executado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1º Quadrimestre 2026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Meta PPA 2027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Meta PLDO 2027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407673"/>
                  </a:ext>
                </a:extLst>
              </a:tr>
              <a:tr h="3660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01479 - PRODUÇÃO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AUDIOVISUAL</a:t>
                      </a:r>
                      <a:r>
                        <a:rPr lang="pt-BR" sz="1000" b="0" i="0" kern="1200" baseline="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ATRAÍDA -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PROGRAMA "CASH</a:t>
                      </a:r>
                      <a:r>
                        <a:rPr lang="pt-BR" sz="1000" b="0" i="0" kern="1200" baseline="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REBATE"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UNIDADE</a:t>
                      </a:r>
                    </a:p>
                    <a:p>
                      <a:pPr algn="ctr"/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6156326"/>
                  </a:ext>
                </a:extLst>
              </a:tr>
              <a:tr h="366078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04698 -</a:t>
                      </a:r>
                      <a:r>
                        <a:rPr lang="pt-BR" sz="1000" b="0" i="0" kern="1200" baseline="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PARTICIPAÇÃO EM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EVENTOS DE</a:t>
                      </a:r>
                      <a:r>
                        <a:rPr lang="pt-BR" sz="1000" b="0" i="0" kern="1200" baseline="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MERCADO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UNIDADE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783917"/>
                  </a:ext>
                </a:extLst>
              </a:tr>
            </a:tbl>
          </a:graphicData>
        </a:graphic>
      </p:graphicFrame>
      <p:graphicFrame>
        <p:nvGraphicFramePr>
          <p:cNvPr id="24" name="Tabela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7696492"/>
              </p:ext>
            </p:extLst>
          </p:nvPr>
        </p:nvGraphicFramePr>
        <p:xfrm>
          <a:off x="2263397" y="4121796"/>
          <a:ext cx="7494810" cy="902691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90269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Justificativa: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Promover a atração de grandes produções, fortalecendo a Cidade do Rio de Janeiro como destino competitivo para filmagens,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no cenário nacional e global,</a:t>
                      </a:r>
                      <a:r>
                        <a:rPr lang="pt-BR" sz="1100" b="0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assim como investimentos na produção de conteúdos audiovisuais na cidade, gerando emprego, renda e recolhimento de impostos.</a:t>
                      </a:r>
                      <a:endParaRPr lang="pt-BR" sz="1100" b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sp>
        <p:nvSpPr>
          <p:cNvPr id="25" name="Retângulo 24"/>
          <p:cNvSpPr/>
          <p:nvPr/>
        </p:nvSpPr>
        <p:spPr>
          <a:xfrm>
            <a:off x="10557815" y="6258529"/>
            <a:ext cx="21224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="1" dirty="0">
                <a:solidFill>
                  <a:srgbClr val="13335A"/>
                </a:solidFill>
              </a:rPr>
              <a:t>Excluído</a:t>
            </a:r>
            <a:endParaRPr lang="pt-BR" sz="1200" b="1" dirty="0">
              <a:solidFill>
                <a:schemeClr val="bg1"/>
              </a:solidFill>
            </a:endParaRPr>
          </a:p>
        </p:txBody>
      </p:sp>
      <p:sp>
        <p:nvSpPr>
          <p:cNvPr id="26" name="Retângulo 25"/>
          <p:cNvSpPr/>
          <p:nvPr/>
        </p:nvSpPr>
        <p:spPr>
          <a:xfrm>
            <a:off x="10417659" y="6107850"/>
            <a:ext cx="168653" cy="134224"/>
          </a:xfrm>
          <a:prstGeom prst="rect">
            <a:avLst/>
          </a:prstGeom>
          <a:solidFill>
            <a:schemeClr val="accent6"/>
          </a:solidFill>
          <a:ln w="25400" cap="flat">
            <a:solidFill>
              <a:schemeClr val="accent6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8" name="Retângulo 27"/>
          <p:cNvSpPr/>
          <p:nvPr/>
        </p:nvSpPr>
        <p:spPr>
          <a:xfrm>
            <a:off x="10417658" y="6327362"/>
            <a:ext cx="168653" cy="134224"/>
          </a:xfrm>
          <a:prstGeom prst="rect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9" name="Retângulo 28"/>
          <p:cNvSpPr/>
          <p:nvPr/>
        </p:nvSpPr>
        <p:spPr>
          <a:xfrm>
            <a:off x="10557815" y="6050363"/>
            <a:ext cx="21224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="1" dirty="0">
                <a:solidFill>
                  <a:srgbClr val="13335A"/>
                </a:solidFill>
              </a:rPr>
              <a:t>Novo</a:t>
            </a:r>
            <a:endParaRPr lang="pt-B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80913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/>
          <p:cNvSpPr/>
          <p:nvPr/>
        </p:nvSpPr>
        <p:spPr>
          <a:xfrm>
            <a:off x="0" y="-29849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/>
          <p:cNvPicPr>
            <a:picLocks noChangeAspect="1"/>
          </p:cNvPicPr>
          <p:nvPr/>
        </p:nvPicPr>
        <p:blipFill>
          <a:blip r:embed="rId2"/>
          <a:srcRect r="43561"/>
          <a:stretch>
            <a:fillRect/>
          </a:stretch>
        </p:blipFill>
        <p:spPr>
          <a:xfrm>
            <a:off x="8265109" y="319244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/>
          <p:cNvPicPr>
            <a:picLocks noChangeAspect="1"/>
          </p:cNvPicPr>
          <p:nvPr/>
        </p:nvPicPr>
        <p:blipFill rotWithShape="1">
          <a:blip r:embed="rId3"/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/>
          <p:cNvSpPr txBox="1"/>
          <p:nvPr/>
        </p:nvSpPr>
        <p:spPr>
          <a:xfrm>
            <a:off x="1309478" y="51230"/>
            <a:ext cx="4371902" cy="64633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pt-BR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PROGRAMA FINALISTICO</a:t>
            </a:r>
          </a:p>
          <a:p>
            <a:r>
              <a:rPr lang="pt-B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0631 - RIO - CIDADE DE CULTURA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658" y="319244"/>
            <a:ext cx="1369051" cy="555313"/>
          </a:xfrm>
          <a:prstGeom prst="rect">
            <a:avLst/>
          </a:prstGeom>
        </p:spPr>
      </p:pic>
      <p:graphicFrame>
        <p:nvGraphicFramePr>
          <p:cNvPr id="47" name="Tabela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1577873"/>
              </p:ext>
            </p:extLst>
          </p:nvPr>
        </p:nvGraphicFramePr>
        <p:xfrm>
          <a:off x="2263394" y="6461586"/>
          <a:ext cx="2209244" cy="213360"/>
        </p:xfrm>
        <a:graphic>
          <a:graphicData uri="http://schemas.openxmlformats.org/drawingml/2006/table">
            <a:tbl>
              <a:tblPr firstRow="1" bandRow="1"/>
              <a:tblGrid>
                <a:gridCol w="2209244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76304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b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 - Não cumulativo no Exercício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758175"/>
                  </a:ext>
                </a:extLst>
              </a:tr>
            </a:tbl>
          </a:graphicData>
        </a:graphic>
      </p:graphicFrame>
      <p:graphicFrame>
        <p:nvGraphicFramePr>
          <p:cNvPr id="20" name="Tabe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8972577"/>
              </p:ext>
            </p:extLst>
          </p:nvPr>
        </p:nvGraphicFramePr>
        <p:xfrm>
          <a:off x="2263397" y="5152446"/>
          <a:ext cx="7494810" cy="984403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984403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Estratégia: </a:t>
                      </a:r>
                      <a:r>
                        <a:rPr lang="pt-BR" sz="1100" b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Executar os editais</a:t>
                      </a:r>
                      <a:r>
                        <a:rPr lang="pt-BR" sz="1100" b="0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da Política Nacional Aldir Blanc relativos ao fomento a projetos audiovisuais</a:t>
                      </a:r>
                      <a:endParaRPr lang="pt-BR" sz="1100" b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graphicFrame>
        <p:nvGraphicFramePr>
          <p:cNvPr id="21" name="Tabela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599295"/>
              </p:ext>
            </p:extLst>
          </p:nvPr>
        </p:nvGraphicFramePr>
        <p:xfrm>
          <a:off x="2263397" y="1420930"/>
          <a:ext cx="7494810" cy="259080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16986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i="0" u="none" strike="noStrike" kern="1200" cap="none" spc="0" baseline="0" dirty="0">
                          <a:solidFill>
                            <a:srgbClr val="13335A"/>
                          </a:solidFill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2961 - APOIO, FOMENTO E TERRITORIALIZAÇÃO DA PRODUÇÃO CULTURAL, ARTÍSTICA E SOCIOCULTURAL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518597"/>
              </p:ext>
            </p:extLst>
          </p:nvPr>
        </p:nvGraphicFramePr>
        <p:xfrm>
          <a:off x="5886902" y="1762032"/>
          <a:ext cx="3872161" cy="243840"/>
        </p:xfrm>
        <a:graphic>
          <a:graphicData uri="http://schemas.openxmlformats.org/drawingml/2006/table">
            <a:tbl>
              <a:tblPr firstRow="1" bandRow="1"/>
              <a:tblGrid>
                <a:gridCol w="2618252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253909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</a:tblGrid>
              <a:tr h="159870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Valor Liquidado 1º Quadrimestre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  <a:effectLst/>
                        </a:rPr>
                        <a:t>R$</a:t>
                      </a:r>
                      <a:r>
                        <a:rPr lang="pt-BR" sz="1000" b="0" baseline="0" dirty="0">
                          <a:solidFill>
                            <a:srgbClr val="13335A"/>
                          </a:solidFill>
                          <a:effectLst/>
                        </a:rPr>
                        <a:t> 40.000,00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5758175"/>
                  </a:ext>
                </a:extLst>
              </a:tr>
            </a:tbl>
          </a:graphicData>
        </a:graphic>
      </p:graphicFrame>
      <p:graphicFrame>
        <p:nvGraphicFramePr>
          <p:cNvPr id="23" name="Tabela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660816"/>
              </p:ext>
            </p:extLst>
          </p:nvPr>
        </p:nvGraphicFramePr>
        <p:xfrm>
          <a:off x="2263394" y="2057758"/>
          <a:ext cx="7494813" cy="1097280"/>
        </p:xfrm>
        <a:graphic>
          <a:graphicData uri="http://schemas.openxmlformats.org/drawingml/2006/table">
            <a:tbl>
              <a:tblPr firstRow="1" bandRow="1"/>
              <a:tblGrid>
                <a:gridCol w="1943398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097128">
                  <a:extLst>
                    <a:ext uri="{9D8B030D-6E8A-4147-A177-3AD203B41FA5}">
                      <a16:colId xmlns:a16="http://schemas.microsoft.com/office/drawing/2014/main" val="272732384"/>
                    </a:ext>
                  </a:extLst>
                </a:gridCol>
                <a:gridCol w="1097128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  <a:gridCol w="1187192">
                  <a:extLst>
                    <a:ext uri="{9D8B030D-6E8A-4147-A177-3AD203B41FA5}">
                      <a16:colId xmlns:a16="http://schemas.microsoft.com/office/drawing/2014/main" val="857187178"/>
                    </a:ext>
                  </a:extLst>
                </a:gridCol>
                <a:gridCol w="1088941">
                  <a:extLst>
                    <a:ext uri="{9D8B030D-6E8A-4147-A177-3AD203B41FA5}">
                      <a16:colId xmlns:a16="http://schemas.microsoft.com/office/drawing/2014/main" val="1660582752"/>
                    </a:ext>
                  </a:extLst>
                </a:gridCol>
                <a:gridCol w="1081026">
                  <a:extLst>
                    <a:ext uri="{9D8B030D-6E8A-4147-A177-3AD203B41FA5}">
                      <a16:colId xmlns:a16="http://schemas.microsoft.com/office/drawing/2014/main" val="4138868153"/>
                    </a:ext>
                  </a:extLst>
                </a:gridCol>
              </a:tblGrid>
              <a:tr h="159869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Produto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Unidade de Medida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Meta 2026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Executado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1º Quadrimestre 2026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Meta PPA 2027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ctr"/>
                      <a:r>
                        <a:rPr lang="pt-BR" sz="1000" b="0" dirty="0">
                          <a:solidFill>
                            <a:srgbClr val="13335A"/>
                          </a:solidFill>
                        </a:rPr>
                        <a:t>Meta PLDO 2027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407673"/>
                  </a:ext>
                </a:extLst>
              </a:tr>
              <a:tr h="3660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05229 – EVENTO</a:t>
                      </a:r>
                      <a:r>
                        <a:rPr lang="pt-BR" sz="1000" b="0" i="0" kern="1200" baseline="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APOIADO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UNIDADE</a:t>
                      </a:r>
                    </a:p>
                    <a:p>
                      <a:pPr algn="ctr"/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0" i="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000" b="0" i="0" kern="1200" dirty="0">
                        <a:solidFill>
                          <a:srgbClr val="13335A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6156326"/>
                  </a:ext>
                </a:extLst>
              </a:tr>
            </a:tbl>
          </a:graphicData>
        </a:graphic>
      </p:graphicFrame>
      <p:graphicFrame>
        <p:nvGraphicFramePr>
          <p:cNvPr id="24" name="Tabela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9227123"/>
              </p:ext>
            </p:extLst>
          </p:nvPr>
        </p:nvGraphicFramePr>
        <p:xfrm>
          <a:off x="2263397" y="4121796"/>
          <a:ext cx="7494810" cy="902691"/>
        </p:xfrm>
        <a:graphic>
          <a:graphicData uri="http://schemas.openxmlformats.org/drawingml/2006/table">
            <a:tbl>
              <a:tblPr firstRow="1" bandRow="1"/>
              <a:tblGrid>
                <a:gridCol w="7494810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</a:tblGrid>
              <a:tr h="902691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1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Justificativa: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 kern="120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Promover e apoiar as atividades culturais em geral,</a:t>
                      </a:r>
                      <a:r>
                        <a:rPr lang="pt-BR" sz="1100" b="0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e particularmente a produção de curtas-metragens e </a:t>
                      </a:r>
                      <a:r>
                        <a:rPr lang="pt-BR" sz="1100" b="0" kern="1200" baseline="0" dirty="0" err="1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webséries</a:t>
                      </a:r>
                      <a:r>
                        <a:rPr lang="pt-BR" sz="1100" b="0" kern="1200" baseline="0" dirty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, e a realização de mostras, festivais e cineclubes e o apoio a participação de produções cariocas em eventos de mercado e festivais internacionais.</a:t>
                      </a:r>
                      <a:endParaRPr lang="pt-BR" sz="1100" b="0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</a:tbl>
          </a:graphicData>
        </a:graphic>
      </p:graphicFrame>
      <p:sp>
        <p:nvSpPr>
          <p:cNvPr id="25" name="Retângulo 24"/>
          <p:cNvSpPr/>
          <p:nvPr/>
        </p:nvSpPr>
        <p:spPr>
          <a:xfrm>
            <a:off x="10557815" y="6258529"/>
            <a:ext cx="21224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="1" dirty="0">
                <a:solidFill>
                  <a:srgbClr val="13335A"/>
                </a:solidFill>
              </a:rPr>
              <a:t>Excluído</a:t>
            </a:r>
            <a:endParaRPr lang="pt-BR" sz="1200" b="1" dirty="0">
              <a:solidFill>
                <a:schemeClr val="bg1"/>
              </a:solidFill>
            </a:endParaRPr>
          </a:p>
        </p:txBody>
      </p:sp>
      <p:sp>
        <p:nvSpPr>
          <p:cNvPr id="26" name="Retângulo 25"/>
          <p:cNvSpPr/>
          <p:nvPr/>
        </p:nvSpPr>
        <p:spPr>
          <a:xfrm>
            <a:off x="10417659" y="6107850"/>
            <a:ext cx="168653" cy="134224"/>
          </a:xfrm>
          <a:prstGeom prst="rect">
            <a:avLst/>
          </a:prstGeom>
          <a:solidFill>
            <a:schemeClr val="accent6"/>
          </a:solidFill>
          <a:ln w="25400" cap="flat">
            <a:solidFill>
              <a:schemeClr val="accent6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8" name="Retângulo 27"/>
          <p:cNvSpPr/>
          <p:nvPr/>
        </p:nvSpPr>
        <p:spPr>
          <a:xfrm>
            <a:off x="10417658" y="6327362"/>
            <a:ext cx="168653" cy="134224"/>
          </a:xfrm>
          <a:prstGeom prst="rect">
            <a:avLst/>
          </a:prstGeom>
          <a:solidFill>
            <a:srgbClr val="FF0000"/>
          </a:solidFill>
          <a:ln w="25400" cap="flat">
            <a:solidFill>
              <a:srgbClr val="FF0000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91439" rIns="91439" bIns="91439" numCol="1" spcCol="38100" rtlCol="0" anchor="ctr">
            <a:spAutoFit/>
          </a:bodyPr>
          <a:lstStyle/>
          <a:p>
            <a:pPr marL="0" marR="0" indent="0" algn="l" defTabSz="18288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9" name="Retângulo 28"/>
          <p:cNvSpPr/>
          <p:nvPr/>
        </p:nvSpPr>
        <p:spPr>
          <a:xfrm>
            <a:off x="10557815" y="6050363"/>
            <a:ext cx="21224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="1" dirty="0">
                <a:solidFill>
                  <a:srgbClr val="13335A"/>
                </a:solidFill>
              </a:rPr>
              <a:t>Novo</a:t>
            </a:r>
            <a:endParaRPr lang="pt-BR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56824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/>
          <p:cNvSpPr/>
          <p:nvPr/>
        </p:nvSpPr>
        <p:spPr>
          <a:xfrm>
            <a:off x="0" y="-29849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/>
          <p:cNvPicPr>
            <a:picLocks noChangeAspect="1"/>
          </p:cNvPicPr>
          <p:nvPr/>
        </p:nvPicPr>
        <p:blipFill>
          <a:blip r:embed="rId2"/>
          <a:srcRect r="43561"/>
          <a:stretch>
            <a:fillRect/>
          </a:stretch>
        </p:blipFill>
        <p:spPr>
          <a:xfrm>
            <a:off x="8265109" y="319244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/>
          <p:cNvPicPr>
            <a:picLocks noChangeAspect="1"/>
          </p:cNvPicPr>
          <p:nvPr/>
        </p:nvPicPr>
        <p:blipFill rotWithShape="1">
          <a:blip r:embed="rId3"/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/>
          <p:cNvSpPr txBox="1"/>
          <p:nvPr/>
        </p:nvSpPr>
        <p:spPr>
          <a:xfrm>
            <a:off x="1309478" y="51230"/>
            <a:ext cx="4985019" cy="523220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pt-BR" sz="1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PROGRAMA FINALISTICO</a:t>
            </a:r>
          </a:p>
          <a:p>
            <a:r>
              <a:rPr lang="pt-BR" sz="1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0608 - RIO, CAPITAL CRIATIVA DO AUDIOVISUAL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658" y="319244"/>
            <a:ext cx="1369051" cy="555313"/>
          </a:xfrm>
          <a:prstGeom prst="rect">
            <a:avLst/>
          </a:prstGeom>
        </p:spPr>
      </p:pic>
      <p:sp>
        <p:nvSpPr>
          <p:cNvPr id="21" name="CaixaDeTexto 20"/>
          <p:cNvSpPr txBox="1"/>
          <p:nvPr/>
        </p:nvSpPr>
        <p:spPr>
          <a:xfrm>
            <a:off x="913526" y="1489001"/>
            <a:ext cx="10527359" cy="5078313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Em 2026</a:t>
            </a:r>
            <a:r>
              <a:rPr kumimoji="0" lang="pt-BR" sz="1800" b="0" i="0" u="none" strike="noStrike" kern="0" cap="none" spc="0" normalizeH="0" noProof="0" dirty="0">
                <a:ln>
                  <a:noFill/>
                </a:ln>
                <a:effectLst/>
                <a:uLnTx/>
                <a:uFillTx/>
              </a:rPr>
              <a:t> já realizamos: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kern="0" baseline="0" dirty="0"/>
              <a:t>C</a:t>
            </a:r>
            <a:r>
              <a:rPr lang="pt-BR" kern="0" dirty="0"/>
              <a:t>ontratação de 78 projetos audiovisuais no âmbito da parceria firmada com MinC ANCINE e FSA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kern="0" dirty="0"/>
              <a:t>Apoio a realização do Rio2C, com mais de 55 mil participantes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Evento de abertura do projeto </a:t>
            </a:r>
            <a:r>
              <a:rPr kumimoji="0" lang="pt-BR" sz="18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CineSaberes</a:t>
            </a: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, no Cine Odeon, com centenas de crianças e familiares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kern="0" noProof="0" dirty="0"/>
              <a:t>Representamos a cidade do Rio de Janeiro nos Festivais e Mercados de de Roterdã, Cannes e Cartagena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kern="0" noProof="0" dirty="0"/>
              <a:t>Captação de mais </a:t>
            </a:r>
            <a:r>
              <a:rPr lang="pt-BR" kern="0" noProof="0" dirty="0" err="1"/>
              <a:t>R</a:t>
            </a:r>
            <a:r>
              <a:rPr lang="pt-BR" kern="0" noProof="0" dirty="0"/>
              <a:t>$ 100 milhões de recursos do Fundo Setorial do Audiovisual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pt-BR" kern="0" noProof="0" dirty="0"/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800" b="0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</a:rPr>
              <a:t>Estamos realizando: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</a:rPr>
              <a:t>Consulta pública</a:t>
            </a:r>
            <a:r>
              <a:rPr kumimoji="0" lang="pt-BR" sz="1800" b="0" i="0" u="none" strike="noStrike" kern="0" cap="none" spc="0" normalizeH="0" noProof="0" dirty="0">
                <a:ln>
                  <a:noFill/>
                </a:ln>
                <a:effectLst/>
                <a:uLnTx/>
                <a:uFillTx/>
              </a:rPr>
              <a:t> das Fases 2 e 3 do Programa de Fomento ao Audiovisual Carioca 2026, que inclui editais de fomento a produção de longas de ficção, animação e documentário, séries, desenvolvimento de projetos, distribuição, assim como o Cash Rebate.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t-BR" kern="0" dirty="0"/>
              <a:t>Programa </a:t>
            </a:r>
            <a:r>
              <a:rPr lang="pt-BR" kern="0" dirty="0" err="1"/>
              <a:t>CineSaberes</a:t>
            </a:r>
            <a:r>
              <a:rPr lang="pt-BR" kern="0" dirty="0"/>
              <a:t> em parceria com a SME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t-BR" kern="0" dirty="0"/>
              <a:t>Levantamento das salas de cinema desativadas e estudo de requalificação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pt-BR" kern="0" baseline="0" dirty="0"/>
          </a:p>
          <a:p>
            <a:pPr>
              <a:defRPr/>
            </a:pPr>
            <a:r>
              <a:rPr lang="pt-BR" kern="0" dirty="0"/>
              <a:t>Realizaremos: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t-BR" kern="0" dirty="0"/>
              <a:t>O lançamento das Fases 2 e 3 do Programa de Fomento ao Audiovisual Carioca 2026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t-BR" kern="0" dirty="0"/>
              <a:t>Missões aos Festivais de Shangai, Moscou, </a:t>
            </a:r>
            <a:r>
              <a:rPr lang="pt-BR" kern="0" dirty="0" err="1"/>
              <a:t>Iberseries</a:t>
            </a:r>
            <a:r>
              <a:rPr lang="pt-BR" kern="0" dirty="0"/>
              <a:t> e Ventana </a:t>
            </a:r>
            <a:r>
              <a:rPr lang="pt-BR" kern="0" dirty="0" err="1"/>
              <a:t>Sur</a:t>
            </a:r>
            <a:r>
              <a:rPr lang="pt-BR" kern="0" dirty="0"/>
              <a:t>, entre outros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t-BR" kern="0" dirty="0"/>
              <a:t>Os eventos Prêmio Grande Otelo do Cinema Brasileiro e Festival Internacional de Cinema do Rio</a:t>
            </a:r>
          </a:p>
        </p:txBody>
      </p:sp>
    </p:spTree>
    <p:extLst>
      <p:ext uri="{BB962C8B-B14F-4D97-AF65-F5344CB8AC3E}">
        <p14:creationId xmlns:p14="http://schemas.microsoft.com/office/powerpoint/2010/main" val="197606254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"/>
          <p:cNvSpPr/>
          <p:nvPr/>
        </p:nvSpPr>
        <p:spPr>
          <a:xfrm>
            <a:off x="13462" y="0"/>
            <a:ext cx="12192000" cy="4171769"/>
          </a:xfrm>
          <a:prstGeom prst="rect">
            <a:avLst/>
          </a:prstGeom>
          <a:solidFill>
            <a:srgbClr val="62A8DA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0" name="Image" descr="Image"/>
          <p:cNvPicPr>
            <a:picLocks noChangeAspect="1"/>
          </p:cNvPicPr>
          <p:nvPr/>
        </p:nvPicPr>
        <p:blipFill>
          <a:blip r:embed="rId2"/>
          <a:srcRect r="27275"/>
          <a:stretch>
            <a:fillRect/>
          </a:stretch>
        </p:blipFill>
        <p:spPr>
          <a:xfrm>
            <a:off x="294560" y="4746283"/>
            <a:ext cx="5653087" cy="703773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DIVISÓRIA PARA DIVIDIR ASSUNTO COLOQUE O TÍTULO NO LUGAR DESSE TEXTO"/>
          <p:cNvSpPr txBox="1"/>
          <p:nvPr/>
        </p:nvSpPr>
        <p:spPr>
          <a:xfrm>
            <a:off x="4463716" y="1852863"/>
            <a:ext cx="3152537" cy="1200329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tIns="45720" bIns="45720">
            <a:spAutoFit/>
          </a:bodyPr>
          <a:lstStyle/>
          <a:p>
            <a:pPr algn="ctr"/>
            <a:r>
              <a:rPr lang="pt-BR" sz="3600" dirty="0">
                <a:solidFill>
                  <a:srgbClr val="FFFFFF"/>
                </a:solidFill>
              </a:rPr>
              <a:t>PROGRAMAS DE GESTÃO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3295" y="4777490"/>
            <a:ext cx="1680152" cy="68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303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/>
          <p:cNvSpPr/>
          <p:nvPr/>
        </p:nvSpPr>
        <p:spPr>
          <a:xfrm>
            <a:off x="0" y="-29849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/>
          <p:cNvPicPr>
            <a:picLocks noChangeAspect="1"/>
          </p:cNvPicPr>
          <p:nvPr/>
        </p:nvPicPr>
        <p:blipFill>
          <a:blip r:embed="rId2"/>
          <a:srcRect r="43561"/>
          <a:stretch>
            <a:fillRect/>
          </a:stretch>
        </p:blipFill>
        <p:spPr>
          <a:xfrm>
            <a:off x="8265109" y="319244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/>
          <p:cNvPicPr>
            <a:picLocks noChangeAspect="1"/>
          </p:cNvPicPr>
          <p:nvPr/>
        </p:nvPicPr>
        <p:blipFill rotWithShape="1">
          <a:blip r:embed="rId3"/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/>
          <p:cNvSpPr txBox="1"/>
          <p:nvPr/>
        </p:nvSpPr>
        <p:spPr>
          <a:xfrm>
            <a:off x="1309478" y="51230"/>
            <a:ext cx="5690019" cy="954107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pt-BR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PROGRAMA DE GESTÃO</a:t>
            </a:r>
            <a:endParaRPr lang="pt-BR" sz="20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pt-B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0700</a:t>
            </a:r>
          </a:p>
          <a:p>
            <a:r>
              <a:rPr lang="pt-B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GESTÃO ADMINISTRATIVA E OPERACIONAL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658" y="319244"/>
            <a:ext cx="1369051" cy="555313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202579" y="1480936"/>
            <a:ext cx="35762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OBJETIVO</a:t>
            </a:r>
          </a:p>
          <a:p>
            <a:r>
              <a:rPr lang="pt-BR" sz="1200" dirty="0">
                <a:solidFill>
                  <a:schemeClr val="bg1"/>
                </a:solidFill>
              </a:rPr>
              <a:t>Prover os recursos humanos e os meios administrativos, operacionais e </a:t>
            </a:r>
            <a:r>
              <a:rPr lang="pt-BR" sz="1200" dirty="0" err="1">
                <a:solidFill>
                  <a:schemeClr val="bg1"/>
                </a:solidFill>
              </a:rPr>
              <a:t>infraestruturais</a:t>
            </a:r>
            <a:r>
              <a:rPr lang="pt-BR" sz="1200" dirty="0">
                <a:solidFill>
                  <a:schemeClr val="bg1"/>
                </a:solidFill>
              </a:rPr>
              <a:t> necessários a realização das atribuições do governo.</a:t>
            </a:r>
          </a:p>
        </p:txBody>
      </p:sp>
      <p:graphicFrame>
        <p:nvGraphicFramePr>
          <p:cNvPr id="35" name="Tabela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3139453"/>
              </p:ext>
            </p:extLst>
          </p:nvPr>
        </p:nvGraphicFramePr>
        <p:xfrm>
          <a:off x="3778808" y="1905130"/>
          <a:ext cx="7828474" cy="3933707"/>
        </p:xfrm>
        <a:graphic>
          <a:graphicData uri="http://schemas.openxmlformats.org/drawingml/2006/table">
            <a:tbl>
              <a:tblPr firstRow="1" bandRow="1"/>
              <a:tblGrid>
                <a:gridCol w="6017185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811289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</a:tblGrid>
              <a:tr h="713403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AÇÕES</a:t>
                      </a:r>
                    </a:p>
                  </a:txBody>
                  <a:tcPr anchor="b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Valor Liquidado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1º Quadrimestre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6480869"/>
                  </a:ext>
                </a:extLst>
              </a:tr>
              <a:tr h="402538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2991 - GESTÃO ADMINISTRATIVA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R$ 365.711,02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  <a:tr h="402538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2992 - CONCESSIONÁRIO DE SERVIÇOS PÚBLICOS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+mn-lt"/>
                          <a:ea typeface="+mn-ea"/>
                          <a:cs typeface="+mn-cs"/>
                          <a:sym typeface="Calibri"/>
                        </a:rPr>
                        <a:t>R$ 14.151,53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407673"/>
                  </a:ext>
                </a:extLst>
              </a:tr>
              <a:tr h="402538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2993 - CONCESSIONÁRIAS DE SERVICOS PÚBLICOS DE ENERGIA ELÉTRICA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r"/>
                      <a:r>
                        <a:rPr lang="pt-BR" sz="100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R$ 61.710,04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289205"/>
                  </a:ext>
                </a:extLst>
              </a:tr>
              <a:tr h="402538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2995 - APOIO OPERACIONAL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r"/>
                      <a:r>
                        <a:rPr lang="pt-BR" sz="100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172529"/>
                  </a:ext>
                </a:extLst>
              </a:tr>
              <a:tr h="402538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0153 - GESTÃO E DESENVOLVIMENTO DE TECNOLOGIA DA INFORMAÇÃO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r"/>
                      <a:r>
                        <a:rPr lang="pt-BR" sz="100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R$ 91.050,09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673507"/>
                  </a:ext>
                </a:extLst>
              </a:tr>
              <a:tr h="402538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2990 - DESPESAS OBRIGATÓRIAS E OUTROS CUSTEIOS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r"/>
                      <a:r>
                        <a:rPr lang="pt-BR" sz="100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R$ 176.511,15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1729"/>
                  </a:ext>
                </a:extLst>
              </a:tr>
              <a:tr h="402538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2994 - PROVISÃO DE GASTOS COM PESSOAL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r"/>
                      <a:r>
                        <a:rPr lang="pt-BR" sz="100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R$ 1.289.125,56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479815"/>
                  </a:ext>
                </a:extLst>
              </a:tr>
              <a:tr h="402538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DO PROGRAMA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r"/>
                      <a:r>
                        <a:rPr lang="pt-BR" sz="100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R$ 1.998.259,39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234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3976483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Rectangle"/>
          <p:cNvSpPr/>
          <p:nvPr/>
        </p:nvSpPr>
        <p:spPr>
          <a:xfrm>
            <a:off x="0" y="-29849"/>
            <a:ext cx="12192000" cy="1169757"/>
          </a:xfrm>
          <a:prstGeom prst="rect">
            <a:avLst/>
          </a:prstGeom>
          <a:solidFill>
            <a:srgbClr val="123257"/>
          </a:solidFill>
          <a:ln w="12700">
            <a:miter lim="400000"/>
          </a:ln>
        </p:spPr>
        <p:txBody>
          <a:bodyPr lIns="22859" tIns="22859" rIns="22859" bIns="22859" anchor="ctr"/>
          <a:lstStyle/>
          <a:p>
            <a:pPr defTabSz="457200" hangingPunct="0">
              <a:defRPr sz="1800"/>
            </a:pPr>
            <a:endParaRPr sz="90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Image" descr="Image"/>
          <p:cNvPicPr>
            <a:picLocks noChangeAspect="1"/>
          </p:cNvPicPr>
          <p:nvPr/>
        </p:nvPicPr>
        <p:blipFill>
          <a:blip r:embed="rId2"/>
          <a:srcRect r="43561"/>
          <a:stretch>
            <a:fillRect/>
          </a:stretch>
        </p:blipFill>
        <p:spPr>
          <a:xfrm>
            <a:off x="8265109" y="319244"/>
            <a:ext cx="1966886" cy="5553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" descr="Image"/>
          <p:cNvPicPr>
            <a:picLocks noChangeAspect="1"/>
          </p:cNvPicPr>
          <p:nvPr/>
        </p:nvPicPr>
        <p:blipFill rotWithShape="1">
          <a:blip r:embed="rId3"/>
          <a:srcRect l="87464" t="2947" r="1"/>
          <a:stretch/>
        </p:blipFill>
        <p:spPr>
          <a:xfrm>
            <a:off x="202580" y="171657"/>
            <a:ext cx="710947" cy="702900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ÍTULO"/>
          <p:cNvSpPr txBox="1"/>
          <p:nvPr/>
        </p:nvSpPr>
        <p:spPr>
          <a:xfrm>
            <a:off x="1309478" y="51230"/>
            <a:ext cx="5832046" cy="646331"/>
          </a:xfrm>
          <a:prstGeom prst="rect">
            <a:avLst/>
          </a:prstGeom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tIns="45720" bIns="45720">
            <a:spAutoFit/>
          </a:bodyPr>
          <a:lstStyle>
            <a:lvl1pPr>
              <a:defRPr sz="4000">
                <a:solidFill>
                  <a:srgbClr val="62A8D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pt-BR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PROGRAMA DE GESTÃO</a:t>
            </a:r>
            <a:endParaRPr lang="pt-BR" sz="20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pt-BR" sz="2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9000 - GESTÃO DAS OPERAÇÕES ESPECIAIS</a:t>
            </a: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658" y="319244"/>
            <a:ext cx="1369051" cy="555313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202579" y="1480936"/>
            <a:ext cx="35762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OBJETIVO</a:t>
            </a:r>
          </a:p>
          <a:p>
            <a:r>
              <a:rPr lang="pt-BR" sz="1200" dirty="0">
                <a:solidFill>
                  <a:schemeClr val="bg1"/>
                </a:solidFill>
              </a:rPr>
              <a:t>Efetuar o pagamento de despesas que não geram produtos nem contraprestação direta na forma de bens ou serviços.</a:t>
            </a:r>
          </a:p>
        </p:txBody>
      </p:sp>
      <p:graphicFrame>
        <p:nvGraphicFramePr>
          <p:cNvPr id="35" name="Tabela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2851231"/>
              </p:ext>
            </p:extLst>
          </p:nvPr>
        </p:nvGraphicFramePr>
        <p:xfrm>
          <a:off x="3778808" y="1905130"/>
          <a:ext cx="7828474" cy="1518479"/>
        </p:xfrm>
        <a:graphic>
          <a:graphicData uri="http://schemas.openxmlformats.org/drawingml/2006/table">
            <a:tbl>
              <a:tblPr firstRow="1" bandRow="1"/>
              <a:tblGrid>
                <a:gridCol w="6017185">
                  <a:extLst>
                    <a:ext uri="{9D8B030D-6E8A-4147-A177-3AD203B41FA5}">
                      <a16:colId xmlns:a16="http://schemas.microsoft.com/office/drawing/2014/main" val="2673147023"/>
                    </a:ext>
                  </a:extLst>
                </a:gridCol>
                <a:gridCol w="1811289">
                  <a:extLst>
                    <a:ext uri="{9D8B030D-6E8A-4147-A177-3AD203B41FA5}">
                      <a16:colId xmlns:a16="http://schemas.microsoft.com/office/drawing/2014/main" val="3530596278"/>
                    </a:ext>
                  </a:extLst>
                </a:gridCol>
              </a:tblGrid>
              <a:tr h="713403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kern="1200" dirty="0">
                          <a:solidFill>
                            <a:srgbClr val="13335A"/>
                          </a:solidFill>
                          <a:latin typeface="+mn-lt"/>
                          <a:ea typeface="+mn-ea"/>
                          <a:cs typeface="+mn-cs"/>
                        </a:rPr>
                        <a:t>AÇÕES</a:t>
                      </a:r>
                    </a:p>
                  </a:txBody>
                  <a:tcPr anchor="b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 i="0" u="none" strike="noStrike" cap="none" spc="0" baseline="0">
                          <a:solidFill>
                            <a:schemeClr val="lt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Valor Liquidado</a:t>
                      </a:r>
                    </a:p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i="0" u="none" strike="noStrike" kern="1200" cap="none" spc="0" baseline="0" dirty="0">
                          <a:solidFill>
                            <a:srgbClr val="13335A"/>
                          </a:solidFill>
                          <a:effectLst/>
                          <a:uFillTx/>
                          <a:latin typeface="Calibri" panose="020F0502020204030204"/>
                          <a:ea typeface="+mn-ea"/>
                          <a:cs typeface="+mn-cs"/>
                          <a:sym typeface="Calibri"/>
                        </a:rPr>
                        <a:t>1º Quadrimestre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6480869"/>
                  </a:ext>
                </a:extLst>
              </a:tr>
              <a:tr h="402538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5002 – DESPESAS JUDICIAIS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136903"/>
                  </a:ext>
                </a:extLst>
              </a:tr>
              <a:tr h="402538"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 DO PROGRAMA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marR="0" indent="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1pPr>
                      <a:lvl2pPr marL="0" marR="0" indent="228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2pPr>
                      <a:lvl3pPr marL="0" marR="0" indent="457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3pPr>
                      <a:lvl4pPr marL="0" marR="0" indent="685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4pPr>
                      <a:lvl5pPr marL="0" marR="0" indent="9144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5pPr>
                      <a:lvl6pPr marL="0" marR="0" indent="11430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6pPr>
                      <a:lvl7pPr marL="0" marR="0" indent="13716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7pPr>
                      <a:lvl8pPr marL="0" marR="0" indent="16002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8pPr>
                      <a:lvl9pPr marL="0" marR="0" indent="1828800" algn="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Calibri"/>
                        </a:defRPr>
                      </a:lvl9pPr>
                    </a:lstStyle>
                    <a:p>
                      <a:pPr algn="r"/>
                      <a:r>
                        <a:rPr lang="pt-BR" sz="1000" kern="1200" dirty="0">
                          <a:solidFill>
                            <a:srgbClr val="13335A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R$ 0,00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234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597580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Tema do Office">
      <a:dk1>
        <a:srgbClr val="000000"/>
      </a:dk1>
      <a:lt1>
        <a:srgbClr val="203864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o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ctr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25400" cap="flat">
          <a:noFill/>
          <a:miter lim="400000"/>
        </a:ln>
        <a:effectLst/>
        <a:sp3d/>
      </a:spPr>
      <a:bodyPr rot="0" spcFirstLastPara="1" vertOverflow="overflow" horzOverflow="overflow" vert="horz" wrap="square" lIns="91439" tIns="91439" rIns="91439" bIns="91439" numCol="1" spcCol="38100" rtlCol="0" anchor="t">
        <a:spAutoFit/>
      </a:bodyPr>
      <a:lstStyle>
        <a:defPPr marL="0" marR="0" indent="0" algn="l" defTabSz="18288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9126</TotalTime>
  <Words>1074</Words>
  <Application>Microsoft Macintosh PowerPoint</Application>
  <PresentationFormat>Widescreen</PresentationFormat>
  <Paragraphs>215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Tema do Office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Programa</dc:title>
  <dc:creator>Luciana Peixoto Caldas da Silva</dc:creator>
  <cp:lastModifiedBy>Leonardo Edde</cp:lastModifiedBy>
  <cp:revision>218</cp:revision>
  <cp:lastPrinted>2026-06-03T14:17:29Z</cp:lastPrinted>
  <dcterms:created xsi:type="dcterms:W3CDTF">2025-09-15T15:38:13Z</dcterms:created>
  <dcterms:modified xsi:type="dcterms:W3CDTF">2026-06-09T20:20:07Z</dcterms:modified>
</cp:coreProperties>
</file>