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306" r:id="rId3"/>
    <p:sldId id="282" r:id="rId4"/>
    <p:sldId id="287" r:id="rId5"/>
    <p:sldId id="284" r:id="rId6"/>
    <p:sldId id="290" r:id="rId7"/>
    <p:sldId id="291" r:id="rId8"/>
    <p:sldId id="300" r:id="rId9"/>
    <p:sldId id="301" r:id="rId10"/>
    <p:sldId id="302" r:id="rId11"/>
    <p:sldId id="303" r:id="rId12"/>
    <p:sldId id="304" r:id="rId13"/>
    <p:sldId id="285" r:id="rId14"/>
    <p:sldId id="298" r:id="rId15"/>
    <p:sldId id="294" r:id="rId16"/>
  </p:sldIdLst>
  <p:sldSz cx="12192000" cy="6858000"/>
  <p:notesSz cx="6794500" cy="9906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FFFFFF"/>
    <a:srgbClr val="F8F8F8"/>
    <a:srgbClr val="DEEBF7"/>
    <a:srgbClr val="42B9EB"/>
    <a:srgbClr val="133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1CE59-195A-414C-80CC-789BEEA9FB16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BE3DE-D4F5-4E7E-90C8-F4C9C2BDAC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398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679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PLDO 2027</a:t>
            </a:r>
          </a:p>
        </p:txBody>
      </p:sp>
    </p:spTree>
    <p:extLst>
      <p:ext uri="{BB962C8B-B14F-4D97-AF65-F5344CB8AC3E}">
        <p14:creationId xmlns:p14="http://schemas.microsoft.com/office/powerpoint/2010/main" val="328258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47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09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962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41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66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62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8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568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636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8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228600" algn="ctr">
              <a:buSzTx/>
              <a:buFontTx/>
              <a:buNone/>
              <a:defRPr sz="2400"/>
            </a:lvl2pPr>
            <a:lvl3pPr marL="0" indent="457200" algn="ctr">
              <a:buSzTx/>
              <a:buFontTx/>
              <a:buNone/>
              <a:defRPr sz="2400"/>
            </a:lvl3pPr>
            <a:lvl4pPr marL="0" indent="685800" algn="ctr">
              <a:buSzTx/>
              <a:buFontTx/>
              <a:buNone/>
              <a:defRPr sz="2400"/>
            </a:lvl4pPr>
            <a:lvl5pPr marL="0" indent="9144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503364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79745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3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2286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6858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486488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862007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8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228600">
              <a:buSzTx/>
              <a:buFontTx/>
              <a:buNone/>
              <a:defRPr sz="2400" b="1"/>
            </a:lvl2pPr>
            <a:lvl3pPr marL="0" indent="457200">
              <a:buSzTx/>
              <a:buFontTx/>
              <a:buNone/>
              <a:defRPr sz="2400" b="1"/>
            </a:lvl3pPr>
            <a:lvl4pPr marL="0" indent="685800">
              <a:buSzTx/>
              <a:buFontTx/>
              <a:buNone/>
              <a:defRPr sz="2400" b="1"/>
            </a:lvl4pPr>
            <a:lvl5pPr marL="0" indent="9144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ln w="12700"/>
        </p:spPr>
        <p:txBody>
          <a:bodyPr anchor="b"/>
          <a:lstStyle>
            <a:lvl1pPr marL="0" indent="0">
              <a:buSzTx/>
              <a:buFontTx/>
              <a:buNone/>
              <a:defRPr sz="4800" b="1"/>
            </a:lvl1pPr>
          </a:lstStyle>
          <a:p>
            <a:pPr marL="0" indent="0"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28452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510603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693327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489857" indent="-261257">
              <a:defRPr sz="3200"/>
            </a:lvl2pPr>
            <a:lvl3pPr marL="762000" indent="-304800">
              <a:defRPr sz="3200"/>
            </a:lvl3pPr>
            <a:lvl4pPr marL="1051560" indent="-365760">
              <a:defRPr sz="3200"/>
            </a:lvl4pPr>
            <a:lvl5pPr marL="12801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Espaço Reservado para Texto 3"/>
          <p:cNvSpPr>
            <a:spLocks noGrp="1"/>
          </p:cNvSpPr>
          <p:nvPr>
            <p:ph type="body" sz="quarter" idx="2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  <a:ln w="12700"/>
        </p:spPr>
        <p:txBody>
          <a:bodyPr/>
          <a:lstStyle>
            <a:lvl1pPr marL="0" indent="0">
              <a:buSzTx/>
              <a:buFontTx/>
              <a:buNone/>
              <a:defRPr sz="3200"/>
            </a:lvl1pPr>
          </a:lstStyle>
          <a:p>
            <a:pPr marL="0" indent="0">
              <a:buSzTx/>
              <a:buFontTx/>
              <a:buNone/>
              <a:defRPr sz="32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17720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Espaço Reservado para Imagem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228600">
              <a:buSzTx/>
              <a:buFontTx/>
              <a:buNone/>
              <a:defRPr sz="1600"/>
            </a:lvl2pPr>
            <a:lvl3pPr marL="0" indent="457200">
              <a:buSzTx/>
              <a:buFontTx/>
              <a:buNone/>
              <a:defRPr sz="1600"/>
            </a:lvl3pPr>
            <a:lvl4pPr marL="0" indent="685800">
              <a:buSzTx/>
              <a:buFontTx/>
              <a:buNone/>
              <a:defRPr sz="1600"/>
            </a:lvl4pPr>
            <a:lvl5pPr marL="0" indent="9144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2567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8C037-CCD0-4B62-B5AC-FFF46F276967}" type="datetimeFigureOut">
              <a:rPr lang="pt-BR" smtClean="0"/>
              <a:t>03/06/2026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53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917462" y="6354248"/>
            <a:ext cx="436338" cy="369330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213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4953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7772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041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270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498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1955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228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685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143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600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6272528-9372-9D95-2DFB-1084A8965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46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58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2655132" y="1844474"/>
            <a:ext cx="6697874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PROGRAMAS, AÇÕES E PRODUTOS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073" y="4783880"/>
            <a:ext cx="1662256" cy="67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7951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036416" y="145191"/>
            <a:ext cx="1853392" cy="40011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PROGRAMAS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904209"/>
              </p:ext>
            </p:extLst>
          </p:nvPr>
        </p:nvGraphicFramePr>
        <p:xfrm>
          <a:off x="1814273" y="1608081"/>
          <a:ext cx="4356351" cy="3972690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</a:tblGrid>
              <a:tr h="20495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PROGRAMAS FINALÍSTICOS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0642 - RIO , ESPORTE E MOVIMENTO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056856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307851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531232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598749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313307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761507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356635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1425172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390076"/>
                  </a:ext>
                </a:extLst>
              </a:tr>
            </a:tbl>
          </a:graphicData>
        </a:graphic>
      </p:graphicFrame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94346"/>
              </p:ext>
            </p:extLst>
          </p:nvPr>
        </p:nvGraphicFramePr>
        <p:xfrm>
          <a:off x="7070376" y="1606225"/>
          <a:ext cx="4356351" cy="3972690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</a:tblGrid>
              <a:tr h="20495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PROGRAMAS  DE GESTÃO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0700 - GESTÃO ADMINISTRATIVA E OPERACIONAL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9000 – GESTÃO DAS OPERAÇÕES ESPECIAIS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056856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307851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531232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598749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313307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761507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356635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1425172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390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9419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2003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 FINALÍSTICOS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478" y="4746283"/>
            <a:ext cx="1756969" cy="71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1282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4694106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FINALÍSTICO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0642 - RIO, ESPORTE E MOVIMENTO</a:t>
            </a:r>
          </a:p>
          <a:p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202579" y="1480936"/>
            <a:ext cx="39284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dirty="0">
                <a:solidFill>
                  <a:schemeClr val="bg1"/>
                </a:solidFill>
              </a:rPr>
              <a:t>Expandir e qualificar a oferta de equipamentos e atividades esportivas públicas, especialmente em territórios de alta</a:t>
            </a:r>
          </a:p>
          <a:p>
            <a:r>
              <a:rPr lang="pt-BR" sz="1200" dirty="0">
                <a:solidFill>
                  <a:schemeClr val="bg1"/>
                </a:solidFill>
              </a:rPr>
              <a:t>vulnerabilidade social, para fortalecer a inclusão social, democratizar o acesso ao esporte, incluindo os de alto rendimento,</a:t>
            </a:r>
          </a:p>
          <a:p>
            <a:r>
              <a:rPr lang="pt-BR" sz="1200" dirty="0">
                <a:solidFill>
                  <a:schemeClr val="bg1"/>
                </a:solidFill>
              </a:rPr>
              <a:t>promover a saúde preventiva e incentivar a cultura esportiva.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88757" y="3027857"/>
            <a:ext cx="33766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rgbClr val="42B9EB"/>
                </a:solidFill>
              </a:rPr>
              <a:t>Eixo Temático: LEH - LONGEVIDADE, EQUIDADE E HUMANIDADE</a:t>
            </a:r>
            <a:endParaRPr lang="pt-BR" sz="2000" b="1" dirty="0">
              <a:solidFill>
                <a:srgbClr val="42B9EB"/>
              </a:solidFill>
            </a:endParaRP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014329"/>
              </p:ext>
            </p:extLst>
          </p:nvPr>
        </p:nvGraphicFramePr>
        <p:xfrm>
          <a:off x="4261942" y="2267251"/>
          <a:ext cx="7590939" cy="2178891"/>
        </p:xfrm>
        <a:graphic>
          <a:graphicData uri="http://schemas.openxmlformats.org/drawingml/2006/table">
            <a:tbl>
              <a:tblPr firstRow="1" bandRow="1"/>
              <a:tblGrid>
                <a:gridCol w="2211370">
                  <a:extLst>
                    <a:ext uri="{9D8B030D-6E8A-4147-A177-3AD203B41FA5}">
                      <a16:colId xmlns:a16="http://schemas.microsoft.com/office/drawing/2014/main" val="3358061976"/>
                    </a:ext>
                  </a:extLst>
                </a:gridCol>
                <a:gridCol w="1500460">
                  <a:extLst>
                    <a:ext uri="{9D8B030D-6E8A-4147-A177-3AD203B41FA5}">
                      <a16:colId xmlns:a16="http://schemas.microsoft.com/office/drawing/2014/main" val="2261394376"/>
                    </a:ext>
                  </a:extLst>
                </a:gridCol>
                <a:gridCol w="897084">
                  <a:extLst>
                    <a:ext uri="{9D8B030D-6E8A-4147-A177-3AD203B41FA5}">
                      <a16:colId xmlns:a16="http://schemas.microsoft.com/office/drawing/2014/main" val="775300625"/>
                    </a:ext>
                  </a:extLst>
                </a:gridCol>
                <a:gridCol w="861237">
                  <a:extLst>
                    <a:ext uri="{9D8B030D-6E8A-4147-A177-3AD203B41FA5}">
                      <a16:colId xmlns:a16="http://schemas.microsoft.com/office/drawing/2014/main" val="2501946757"/>
                    </a:ext>
                  </a:extLst>
                </a:gridCol>
                <a:gridCol w="978195">
                  <a:extLst>
                    <a:ext uri="{9D8B030D-6E8A-4147-A177-3AD203B41FA5}">
                      <a16:colId xmlns:a16="http://schemas.microsoft.com/office/drawing/2014/main" val="2983747165"/>
                    </a:ext>
                  </a:extLst>
                </a:gridCol>
                <a:gridCol w="1142593">
                  <a:extLst>
                    <a:ext uri="{9D8B030D-6E8A-4147-A177-3AD203B41FA5}">
                      <a16:colId xmlns:a16="http://schemas.microsoft.com/office/drawing/2014/main" val="2470702353"/>
                    </a:ext>
                  </a:extLst>
                </a:gridCol>
              </a:tblGrid>
              <a:tr h="508896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INDICADORES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Fonte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Unidade de</a:t>
                      </a:r>
                      <a:r>
                        <a:rPr lang="pt-BR" sz="1000" baseline="0" dirty="0">
                          <a:solidFill>
                            <a:srgbClr val="13335A"/>
                          </a:solidFill>
                        </a:rPr>
                        <a:t> Medida</a:t>
                      </a:r>
                      <a:endParaRPr lang="pt-BR" sz="100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Índice de Referência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Índice Esperado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Índice Alcançado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958250"/>
                  </a:ext>
                </a:extLst>
              </a:tr>
              <a:tr h="64971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0682 - NÚMERO DE PESSOAS ATENDIDAS EM ATIVIDADES FÍSICAS 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ESPORTIVAS NA CIDADE DO RIO DE JANEIRO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COMISSÃO DE</a:t>
                      </a:r>
                    </a:p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ACOMPANHAMENTO</a:t>
                      </a:r>
                    </a:p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E MONITORAMENTO</a:t>
                      </a:r>
                    </a:p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DE METAS DA</a:t>
                      </a:r>
                    </a:p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SECRETARIA DE</a:t>
                      </a:r>
                    </a:p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ESPORTES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UNIDADE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142.820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725.000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96.633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535871"/>
                  </a:ext>
                </a:extLst>
              </a:tr>
              <a:tr h="62441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0859 - NÚMERO DE ATLETAS APOIADOS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SMEL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07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3360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4751814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0642 – RIO, ESPORTE E MOVIMENTO</a:t>
            </a:r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577873"/>
              </p:ext>
            </p:extLst>
          </p:nvPr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297046"/>
              </p:ext>
            </p:extLst>
          </p:nvPr>
        </p:nvGraphicFramePr>
        <p:xfrm>
          <a:off x="2263399" y="1519118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1962 - IMPLANTAÇÃO DE VILAS OLÍMPICAS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801860"/>
              </p:ext>
            </p:extLst>
          </p:nvPr>
        </p:nvGraphicFramePr>
        <p:xfrm>
          <a:off x="2263397" y="4169040"/>
          <a:ext cx="7494810" cy="791149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79114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dirty="0"/>
                        <a:t>Dar continuidade às etapas de elaboração de projetos e procedimentos administrativos necessários à implantação das Vilas Olímpicas, com previsão de execução no segundo semestre de 2026. A estratégia visa assegurar a adequada implementação do equipamento esportivo, observando critérios de eficiência, viabilidade técnica e atendimento às demandas da população local.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997340"/>
              </p:ext>
            </p:extLst>
          </p:nvPr>
        </p:nvGraphicFramePr>
        <p:xfrm>
          <a:off x="5886050" y="174644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0,00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343055"/>
              </p:ext>
            </p:extLst>
          </p:nvPr>
        </p:nvGraphicFramePr>
        <p:xfrm>
          <a:off x="2263394" y="2066789"/>
          <a:ext cx="7494813" cy="94488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23954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1338 – VILA OLÍMPICA IMPLANTADA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583207"/>
              </p:ext>
            </p:extLst>
          </p:nvPr>
        </p:nvGraphicFramePr>
        <p:xfrm>
          <a:off x="2263397" y="3164271"/>
          <a:ext cx="7494810" cy="92964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0269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  <a:r>
                        <a:rPr lang="pt-BR" sz="1100" b="0" dirty="0"/>
                        <a:t>A implantação das Vilas Olímpicas está alinhada às diretrizes de ampliação e fortalecimento da infraestrutura esportiva municipal, visando ampliar o acesso da população a atividades esportivas, recreativas e de promoção da saúde. Realizada em áreas estratégicas previamente planejadas </a:t>
                      </a:r>
                      <a:r>
                        <a:rPr lang="pt-BR" sz="1100" b="1" dirty="0"/>
                        <a:t>(Rio das Pedras, Sepetiba, Parque Oeste e Cidade de Deus) </a:t>
                      </a:r>
                      <a:r>
                        <a:rPr lang="pt-BR" sz="1100" b="0" dirty="0"/>
                        <a:t>a iniciativa contribuirá para a promoção da inclusão social, da qualidade de vida e do desenvolvimento de práticas esportivas em benefício da população.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26273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D9939C-C629-3D5B-4705-03BDFAB6C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>
            <a:extLst>
              <a:ext uri="{FF2B5EF4-FFF2-40B4-BE49-F238E27FC236}">
                <a16:creationId xmlns:a16="http://schemas.microsoft.com/office/drawing/2014/main" id="{CF31882E-85F3-6E11-23FE-503E5D0C885B}"/>
              </a:ext>
            </a:extLst>
          </p:cNvPr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>
            <a:extLst>
              <a:ext uri="{FF2B5EF4-FFF2-40B4-BE49-F238E27FC236}">
                <a16:creationId xmlns:a16="http://schemas.microsoft.com/office/drawing/2014/main" id="{CE5B738E-6D40-F716-3B42-E4259CC3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>
            <a:extLst>
              <a:ext uri="{FF2B5EF4-FFF2-40B4-BE49-F238E27FC236}">
                <a16:creationId xmlns:a16="http://schemas.microsoft.com/office/drawing/2014/main" id="{E8A59A15-360F-88DC-5DB1-A5D66E1814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>
            <a:extLst>
              <a:ext uri="{FF2B5EF4-FFF2-40B4-BE49-F238E27FC236}">
                <a16:creationId xmlns:a16="http://schemas.microsoft.com/office/drawing/2014/main" id="{19A06548-ECB3-187D-7863-0DFE1801E943}"/>
              </a:ext>
            </a:extLst>
          </p:cNvPr>
          <p:cNvSpPr txBox="1"/>
          <p:nvPr/>
        </p:nvSpPr>
        <p:spPr>
          <a:xfrm>
            <a:off x="1309478" y="51230"/>
            <a:ext cx="4751814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0642 – RIO, ESPORTE E MOVIMENTO</a:t>
            </a:r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CC44A65-E9E9-F4BF-A7A0-DA3AE6C2DB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>
            <a:extLst>
              <a:ext uri="{FF2B5EF4-FFF2-40B4-BE49-F238E27FC236}">
                <a16:creationId xmlns:a16="http://schemas.microsoft.com/office/drawing/2014/main" id="{F11B8B86-A3A8-23DE-A2E2-6460B5A4818D}"/>
              </a:ext>
            </a:extLst>
          </p:cNvPr>
          <p:cNvGraphicFramePr>
            <a:graphicFrameLocks noGrp="1"/>
          </p:cNvGraphicFramePr>
          <p:nvPr/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B916D3B3-D6E6-408C-4705-F3CCF8C3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214255"/>
              </p:ext>
            </p:extLst>
          </p:nvPr>
        </p:nvGraphicFramePr>
        <p:xfrm>
          <a:off x="2263399" y="1519118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1967 – REFORMA DE UNIDADES ESPORTIVAS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B66F3A0E-8A9B-7445-9FC3-164A03AAD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461489"/>
              </p:ext>
            </p:extLst>
          </p:nvPr>
        </p:nvGraphicFramePr>
        <p:xfrm>
          <a:off x="2263397" y="4169040"/>
          <a:ext cx="7494810" cy="1021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84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000" b="0" dirty="0"/>
                        <a:t>Realizar intervenções de reforma e requalificação nos campos esportivos municipais, priorizando unidades com maior demanda de utilização e necessidade de manutenção, com vistas a garantir espaços adequados, seguros e funcionais para a prática esportiva. As ações são executadas com acompanhamento técnico especializado, contemplando a recuperação de estruturas, adequação de instalações e melhoria das condições de uso dos equipamentos. A estratégia busca ampliar a capacidade de atendimento das unidades esportivas, promover a conservação do patrimônio público e assegurar à população espaços de esporte e lazer de qualidade em todas as regiões do município.</a:t>
                      </a:r>
                      <a:endParaRPr lang="pt-BR" sz="10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9CACD31F-F455-4663-2770-08E35D202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355849"/>
              </p:ext>
            </p:extLst>
          </p:nvPr>
        </p:nvGraphicFramePr>
        <p:xfrm>
          <a:off x="5886050" y="174644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1.820.000,00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195BB7B5-8AA3-348E-AFAD-FC16B9567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914545"/>
              </p:ext>
            </p:extLst>
          </p:nvPr>
        </p:nvGraphicFramePr>
        <p:xfrm>
          <a:off x="2263394" y="2066789"/>
          <a:ext cx="7494813" cy="88392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23954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800" b="0" i="0" u="none" strike="noStrike" baseline="0" dirty="0">
                          <a:latin typeface="Helvetica" panose="020B0604020202020204" pitchFamily="34" charset="0"/>
                        </a:rPr>
                        <a:t>1478 – UNIDADE ESPORTIVA REFORMADA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BEE980C0-B6F8-2683-0396-494667450C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650972"/>
              </p:ext>
            </p:extLst>
          </p:nvPr>
        </p:nvGraphicFramePr>
        <p:xfrm>
          <a:off x="2263397" y="3164271"/>
          <a:ext cx="7494810" cy="902691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0269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  <a:r>
                        <a:rPr lang="pt-BR" sz="1000" b="0" dirty="0"/>
                        <a:t>As reformas das unidades esportivas têm como objetivo garantir melhores condições de uso dos equipamentos públicos, promovendo a segurança, acessibilidade e qualidade das atividades esportivas ofertadas à população. A recuperação dos campos esportivos contribui para a ampliação do acesso ao esporte e ao lazer, incentivando a prática regular de atividades físicas, a convivência comunitária e a ocupação saudável dos espaços públicos. Além disso, a modernização da infraestrutura esportiva fortalece as políticas públicas de inclusão social, contribuindo para a melhoria da qualidade de vida dos cidadãos e para o desenvolvimento social das comunidades atendidas.</a:t>
                      </a:r>
                      <a:endParaRPr lang="pt-BR" sz="10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04561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5EB0B1-A604-DD15-84F3-6012CB7E6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>
            <a:extLst>
              <a:ext uri="{FF2B5EF4-FFF2-40B4-BE49-F238E27FC236}">
                <a16:creationId xmlns:a16="http://schemas.microsoft.com/office/drawing/2014/main" id="{49B3FA86-B081-F783-2507-15FBFE62F71F}"/>
              </a:ext>
            </a:extLst>
          </p:cNvPr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>
            <a:extLst>
              <a:ext uri="{FF2B5EF4-FFF2-40B4-BE49-F238E27FC236}">
                <a16:creationId xmlns:a16="http://schemas.microsoft.com/office/drawing/2014/main" id="{0B23A0CC-9F34-3D44-EF92-29C76390A6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>
            <a:extLst>
              <a:ext uri="{FF2B5EF4-FFF2-40B4-BE49-F238E27FC236}">
                <a16:creationId xmlns:a16="http://schemas.microsoft.com/office/drawing/2014/main" id="{31D5FE66-0F59-A447-D99D-B287BCBCA0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>
            <a:extLst>
              <a:ext uri="{FF2B5EF4-FFF2-40B4-BE49-F238E27FC236}">
                <a16:creationId xmlns:a16="http://schemas.microsoft.com/office/drawing/2014/main" id="{7807E035-201D-DC04-EC92-AF08698A1C0E}"/>
              </a:ext>
            </a:extLst>
          </p:cNvPr>
          <p:cNvSpPr txBox="1"/>
          <p:nvPr/>
        </p:nvSpPr>
        <p:spPr>
          <a:xfrm>
            <a:off x="1309478" y="51230"/>
            <a:ext cx="4751814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0642 – RIO, ESPORTE E MOVIMENTO</a:t>
            </a:r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B9E4999-7CB4-357E-95CA-79B77339C1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>
            <a:extLst>
              <a:ext uri="{FF2B5EF4-FFF2-40B4-BE49-F238E27FC236}">
                <a16:creationId xmlns:a16="http://schemas.microsoft.com/office/drawing/2014/main" id="{5183D5AC-09E7-FCD0-5725-06B628B45C3B}"/>
              </a:ext>
            </a:extLst>
          </p:cNvPr>
          <p:cNvGraphicFramePr>
            <a:graphicFrameLocks noGrp="1"/>
          </p:cNvGraphicFramePr>
          <p:nvPr/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99D8CFC1-07DC-0B17-47CC-F4DF53552C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148229"/>
              </p:ext>
            </p:extLst>
          </p:nvPr>
        </p:nvGraphicFramePr>
        <p:xfrm>
          <a:off x="2263399" y="1519118"/>
          <a:ext cx="7494810" cy="42672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2068 – PROMOÇÃO DE ATIVIDADES ESPORTIVAS E RECREATIVAS PARA PREVENÇÃO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DAS VULNERABILIDADES SOCIAIS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34E16FBC-C5A9-FC28-47CB-1691C70115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318519"/>
              </p:ext>
            </p:extLst>
          </p:nvPr>
        </p:nvGraphicFramePr>
        <p:xfrm>
          <a:off x="2263397" y="4169040"/>
          <a:ext cx="7494810" cy="769375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769375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dirty="0"/>
                        <a:t>Manter e ampliar a oferta de atividades esportivas e recreativas nas Vilas Olímpicas, assegurando atendimento qualificado e acesso gratuito à população. As ações buscam fortalecer a utilização desses equipamentos públicos, promover a integração social, estimular a prática regular de atividades físicas e ampliar as oportunidades de desenvolvimento esportivo e bem-estar em diferentes regiões da cidade.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2DCB1C55-951B-867D-16D4-E90695CB2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232856"/>
              </p:ext>
            </p:extLst>
          </p:nvPr>
        </p:nvGraphicFramePr>
        <p:xfrm>
          <a:off x="5886050" y="1893084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10.441.766,44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CC7AFF96-0578-C3AB-4729-EBAA8BA142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705629"/>
              </p:ext>
            </p:extLst>
          </p:nvPr>
        </p:nvGraphicFramePr>
        <p:xfrm>
          <a:off x="2263394" y="2161675"/>
          <a:ext cx="7494813" cy="88392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23954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800" b="0" i="0" u="none" strike="noStrike" baseline="0" dirty="0">
                          <a:latin typeface="Helvetica" panose="020B0604020202020204" pitchFamily="34" charset="0"/>
                        </a:rPr>
                        <a:t>4343 – PESSOA ATENDIDA NAS ATIVIDADES DAS VILAS OLÍMPICAS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63.000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42.045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64.000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64.000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85B75008-6D7C-1D0D-7BA2-715ACCEB0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940904"/>
              </p:ext>
            </p:extLst>
          </p:nvPr>
        </p:nvGraphicFramePr>
        <p:xfrm>
          <a:off x="2263397" y="3164272"/>
          <a:ext cx="7494810" cy="769374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76937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  <a:r>
                        <a:rPr lang="pt-BR" sz="1100" b="0" dirty="0"/>
                        <a:t>As Vilas Olímpicas são importantes equipamentos públicos de promoção do esporte, lazer e cidadania, oferecendo atividades gratuitas para crianças, jovens, adultos, idosos e pessoas com deficiência. Além de incentivar a prática esportiva e hábitos saudáveis, contribuem para a inclusão social, a convivência comunitária e a melhoria da qualidade de vida da população, especialmente em áreas com maior demanda por serviços públicos de esporte e lazer.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6892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C6B813-19C4-4294-9FA8-6E17D7B8C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>
            <a:extLst>
              <a:ext uri="{FF2B5EF4-FFF2-40B4-BE49-F238E27FC236}">
                <a16:creationId xmlns:a16="http://schemas.microsoft.com/office/drawing/2014/main" id="{095865BF-2E0B-FE39-3B40-FEEF709B0AC9}"/>
              </a:ext>
            </a:extLst>
          </p:cNvPr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>
            <a:extLst>
              <a:ext uri="{FF2B5EF4-FFF2-40B4-BE49-F238E27FC236}">
                <a16:creationId xmlns:a16="http://schemas.microsoft.com/office/drawing/2014/main" id="{72351353-8816-17C2-D0D9-A3557CF216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>
            <a:extLst>
              <a:ext uri="{FF2B5EF4-FFF2-40B4-BE49-F238E27FC236}">
                <a16:creationId xmlns:a16="http://schemas.microsoft.com/office/drawing/2014/main" id="{4269D74B-229E-BC0C-CA6A-7CA2022304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>
            <a:extLst>
              <a:ext uri="{FF2B5EF4-FFF2-40B4-BE49-F238E27FC236}">
                <a16:creationId xmlns:a16="http://schemas.microsoft.com/office/drawing/2014/main" id="{89F8CDBB-52B3-DF86-43BC-42545C1B2085}"/>
              </a:ext>
            </a:extLst>
          </p:cNvPr>
          <p:cNvSpPr txBox="1"/>
          <p:nvPr/>
        </p:nvSpPr>
        <p:spPr>
          <a:xfrm>
            <a:off x="1309478" y="51230"/>
            <a:ext cx="4751814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0642 – RIO, ESPORTE E MOVIMENTO</a:t>
            </a:r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A5CF5C9-C03F-FF4C-3586-3FBA1EA858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>
            <a:extLst>
              <a:ext uri="{FF2B5EF4-FFF2-40B4-BE49-F238E27FC236}">
                <a16:creationId xmlns:a16="http://schemas.microsoft.com/office/drawing/2014/main" id="{2C947BF6-9277-DD4C-267D-B6D81A6BACF8}"/>
              </a:ext>
            </a:extLst>
          </p:cNvPr>
          <p:cNvGraphicFramePr>
            <a:graphicFrameLocks noGrp="1"/>
          </p:cNvGraphicFramePr>
          <p:nvPr/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E31BA859-B06D-EAB5-5D26-133E02CE9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160788"/>
              </p:ext>
            </p:extLst>
          </p:nvPr>
        </p:nvGraphicFramePr>
        <p:xfrm>
          <a:off x="2263399" y="1519118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2238 – MANUTENÇÃO DO PROJETO RIO EM FORMA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81F475CD-FEDC-5CDB-C5DD-6F458FEC4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047785"/>
              </p:ext>
            </p:extLst>
          </p:nvPr>
        </p:nvGraphicFramePr>
        <p:xfrm>
          <a:off x="2263397" y="4169040"/>
          <a:ext cx="7494810" cy="76200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722137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dirty="0"/>
                        <a:t>Manter e fortalecer a rede de núcleos do Projeto Rio em Forma, ampliando o acesso da população a atividades físicas regulares e orientadas. A estratégia prioriza a presença do programa em territórios socialmente vulneráveis, incentivando hábitos saudáveis, a ocupação positiva dos espaços públicos e a promoção da saúde por meio de ações esportivas descentralizadas e de fácil acesso à comunidade.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30C98155-5EF4-8F72-1B41-AB7008749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210462"/>
              </p:ext>
            </p:extLst>
          </p:nvPr>
        </p:nvGraphicFramePr>
        <p:xfrm>
          <a:off x="5886050" y="174644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43.321.152,27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CBAE383E-AF15-27FF-6BE1-C0165F4A5C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660367"/>
              </p:ext>
            </p:extLst>
          </p:nvPr>
        </p:nvGraphicFramePr>
        <p:xfrm>
          <a:off x="2263394" y="2066789"/>
          <a:ext cx="7494813" cy="88392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23954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800" b="0" i="0" u="none" strike="noStrike" baseline="0" dirty="0">
                          <a:latin typeface="Helvetica" panose="020B0604020202020204" pitchFamily="34" charset="0"/>
                        </a:rPr>
                        <a:t>4772 – PESSOA ATENDIDA NO PROJETO RIO EM FORMA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81.000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54.618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82.000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82.000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AEA93E29-73E6-053D-1D51-9458C8AC7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237562"/>
              </p:ext>
            </p:extLst>
          </p:nvPr>
        </p:nvGraphicFramePr>
        <p:xfrm>
          <a:off x="2263397" y="3164271"/>
          <a:ext cx="7494810" cy="762001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76200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  <a:r>
                        <a:rPr lang="pt-BR" sz="1100" b="0" dirty="0"/>
                        <a:t>O Projeto Rio em Forma promove o acesso gratuito à prática de atividades físicas em diversas regiões da cidade, alcançando um amplo contingente populacional por meio de sua capilaridade territorial. A iniciativa contribui para a promoção da saúde, prevenção de doenças, melhoria da qualidade de vida e fortalecimento da inclusão social, levando atividades orientadas para perto da população.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84966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8E2E09-AF72-7400-0F31-B0284A7EE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>
            <a:extLst>
              <a:ext uri="{FF2B5EF4-FFF2-40B4-BE49-F238E27FC236}">
                <a16:creationId xmlns:a16="http://schemas.microsoft.com/office/drawing/2014/main" id="{AB9EF076-8394-F3FE-CF6E-642F0FF8F5FE}"/>
              </a:ext>
            </a:extLst>
          </p:cNvPr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>
            <a:extLst>
              <a:ext uri="{FF2B5EF4-FFF2-40B4-BE49-F238E27FC236}">
                <a16:creationId xmlns:a16="http://schemas.microsoft.com/office/drawing/2014/main" id="{1B1B5DB6-2527-3D53-7E4A-D39B31103B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>
            <a:extLst>
              <a:ext uri="{FF2B5EF4-FFF2-40B4-BE49-F238E27FC236}">
                <a16:creationId xmlns:a16="http://schemas.microsoft.com/office/drawing/2014/main" id="{33DE2464-DE7E-73D2-61B9-A935D59650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>
            <a:extLst>
              <a:ext uri="{FF2B5EF4-FFF2-40B4-BE49-F238E27FC236}">
                <a16:creationId xmlns:a16="http://schemas.microsoft.com/office/drawing/2014/main" id="{48F65204-3403-1674-D4D9-46DABB39B80D}"/>
              </a:ext>
            </a:extLst>
          </p:cNvPr>
          <p:cNvSpPr txBox="1"/>
          <p:nvPr/>
        </p:nvSpPr>
        <p:spPr>
          <a:xfrm>
            <a:off x="1309478" y="51230"/>
            <a:ext cx="4751814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0642 – RIO, ESPORTE E MOVIMENTO</a:t>
            </a:r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917680D-3D58-624B-FB24-10E674CC09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>
            <a:extLst>
              <a:ext uri="{FF2B5EF4-FFF2-40B4-BE49-F238E27FC236}">
                <a16:creationId xmlns:a16="http://schemas.microsoft.com/office/drawing/2014/main" id="{96B3ECF1-F13D-CC9A-C0DF-503F3C44D465}"/>
              </a:ext>
            </a:extLst>
          </p:cNvPr>
          <p:cNvGraphicFramePr>
            <a:graphicFrameLocks noGrp="1"/>
          </p:cNvGraphicFramePr>
          <p:nvPr/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BC3EA5DD-F0A0-FBD6-AEA8-160D23511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180176"/>
              </p:ext>
            </p:extLst>
          </p:nvPr>
        </p:nvGraphicFramePr>
        <p:xfrm>
          <a:off x="2263399" y="1519118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4955 – FORNECIMENTO DE BOLSA ATLETA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689CF122-2CD6-DBC4-1554-CCCB0EC7A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273457"/>
              </p:ext>
            </p:extLst>
          </p:nvPr>
        </p:nvGraphicFramePr>
        <p:xfrm>
          <a:off x="2263397" y="4169040"/>
          <a:ext cx="7494810" cy="792481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79248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dirty="0"/>
                        <a:t>Acompanhar continuamente os indicadores de desempenho dos atletas, incluindo pontuação, colocação em competições e posicionamento em rankings, de modo a subsidiar a definição dos beneficiários que integrarão o programa. A concessão das bolsas está prevista para o segundo semestre de 2026, assegurando transparência, isonomia e a destinação dos recursos aos atletas com mérito esportivo comprovado.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38D06A7F-880C-3D0D-1692-F91678AD0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971884"/>
              </p:ext>
            </p:extLst>
          </p:nvPr>
        </p:nvGraphicFramePr>
        <p:xfrm>
          <a:off x="5886050" y="174644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0,00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2FC949E2-D9E7-EEE3-4DAF-5DCD9A0E5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118005"/>
              </p:ext>
            </p:extLst>
          </p:nvPr>
        </p:nvGraphicFramePr>
        <p:xfrm>
          <a:off x="2254768" y="2066789"/>
          <a:ext cx="7494813" cy="79248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23954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800" b="0" i="0" u="none" strike="noStrike" baseline="0" dirty="0">
                          <a:latin typeface="Helvetica" panose="020B0604020202020204" pitchFamily="34" charset="0"/>
                        </a:rPr>
                        <a:t>1381 – ATLETA PATROCINADO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0EBDADB1-E857-8940-9A40-5A7757101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642536"/>
              </p:ext>
            </p:extLst>
          </p:nvPr>
        </p:nvGraphicFramePr>
        <p:xfrm>
          <a:off x="2263397" y="3164272"/>
          <a:ext cx="7494810" cy="7924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79248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  <a:r>
                        <a:rPr lang="pt-BR" sz="1100" b="0" dirty="0"/>
                        <a:t>O Programa Bolsa Atleta tem por objetivo incentivar o desenvolvimento esportivo e apoiar atletas com potencial de desempenho em competições de alto nível. A iniciativa contribui para o fortalecimento do esporte carioca, a valorização dos talentos locais e a promoção da excelência esportiva, ampliando as oportunidades de desenvolvimento e representação do Município do Rio de Janeiro.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4076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572ACD-29A2-E383-6F7A-7CD49DEC9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>
            <a:extLst>
              <a:ext uri="{FF2B5EF4-FFF2-40B4-BE49-F238E27FC236}">
                <a16:creationId xmlns:a16="http://schemas.microsoft.com/office/drawing/2014/main" id="{098DA97A-C11E-B04E-F215-046EE4A471D1}"/>
              </a:ext>
            </a:extLst>
          </p:cNvPr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>
            <a:extLst>
              <a:ext uri="{FF2B5EF4-FFF2-40B4-BE49-F238E27FC236}">
                <a16:creationId xmlns:a16="http://schemas.microsoft.com/office/drawing/2014/main" id="{3486A09E-596C-2F72-98B7-CBD8D17E61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>
            <a:extLst>
              <a:ext uri="{FF2B5EF4-FFF2-40B4-BE49-F238E27FC236}">
                <a16:creationId xmlns:a16="http://schemas.microsoft.com/office/drawing/2014/main" id="{ECAE061B-73BD-0AB4-99F3-CB76BCBF44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>
            <a:extLst>
              <a:ext uri="{FF2B5EF4-FFF2-40B4-BE49-F238E27FC236}">
                <a16:creationId xmlns:a16="http://schemas.microsoft.com/office/drawing/2014/main" id="{9A9ABF0F-708D-C1B7-81BB-8A0734258A39}"/>
              </a:ext>
            </a:extLst>
          </p:cNvPr>
          <p:cNvSpPr txBox="1"/>
          <p:nvPr/>
        </p:nvSpPr>
        <p:spPr>
          <a:xfrm>
            <a:off x="1309478" y="51230"/>
            <a:ext cx="4751814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0642 – RIO, ESPORTE E MOVIMENTO</a:t>
            </a:r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687B2A7-1965-7F5C-D3B1-2EF45003D2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>
            <a:extLst>
              <a:ext uri="{FF2B5EF4-FFF2-40B4-BE49-F238E27FC236}">
                <a16:creationId xmlns:a16="http://schemas.microsoft.com/office/drawing/2014/main" id="{4630B03D-C4EA-049C-F84E-35907A571E33}"/>
              </a:ext>
            </a:extLst>
          </p:cNvPr>
          <p:cNvGraphicFramePr>
            <a:graphicFrameLocks noGrp="1"/>
          </p:cNvGraphicFramePr>
          <p:nvPr/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070BA3FB-CC34-C64F-D7D0-30DDE8B44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780665"/>
              </p:ext>
            </p:extLst>
          </p:nvPr>
        </p:nvGraphicFramePr>
        <p:xfrm>
          <a:off x="2263399" y="1519118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4956 – GESTÃO DO MUSEU OLÍMPICO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42FDA9A4-DF8D-F460-E77E-CF8196F6B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933027"/>
              </p:ext>
            </p:extLst>
          </p:nvPr>
        </p:nvGraphicFramePr>
        <p:xfrm>
          <a:off x="2263397" y="4169041"/>
          <a:ext cx="7494810" cy="825654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82565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dirty="0"/>
                        <a:t>Dar continuidade às ações de recuperação e adequação do Museu Olímpico, assegurando a preservação de sua infraestrutura e de seu acervo. A estratégia contempla a execução das intervenções necessárias para sua reabertura, com o objetivo de disponibilizar à população um espaço de referência para a valorização da história do esporte, da educação e do legado olímpico da cidade do Rio de Janeiro.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3EC83399-D1D7-69B8-F4C4-7F404E153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501930"/>
              </p:ext>
            </p:extLst>
          </p:nvPr>
        </p:nvGraphicFramePr>
        <p:xfrm>
          <a:off x="5886050" y="174644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2.963.153,05</a:t>
                      </a:r>
                      <a:endParaRPr lang="pt-BR" sz="1000" b="0" dirty="0">
                        <a:solidFill>
                          <a:srgbClr val="13335A"/>
                        </a:solidFill>
                        <a:effectLst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9BA4D5A3-4B05-62FF-6E7F-B478D8F56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934652"/>
              </p:ext>
            </p:extLst>
          </p:nvPr>
        </p:nvGraphicFramePr>
        <p:xfrm>
          <a:off x="2263394" y="2066789"/>
          <a:ext cx="7494813" cy="88392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23954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l"/>
                      <a:r>
                        <a:rPr lang="pt-BR" sz="800" b="0" i="0" u="none" strike="noStrike" baseline="0" dirty="0">
                          <a:latin typeface="Helvetica" panose="020B0604020202020204" pitchFamily="34" charset="0"/>
                        </a:rPr>
                        <a:t>1382 – MUSEU OLÍMPICO IMPLEMENTADO</a:t>
                      </a: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6B111055-5559-885C-DAB1-73D6331E8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810251"/>
              </p:ext>
            </p:extLst>
          </p:nvPr>
        </p:nvGraphicFramePr>
        <p:xfrm>
          <a:off x="2263397" y="3164271"/>
          <a:ext cx="7494810" cy="92964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0269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  <a:r>
                        <a:rPr lang="pt-BR" sz="1100" b="0" dirty="0"/>
                        <a:t>O Museu Olímpico constitui um importante instrumento de preservação e valorização da memória esportiva da cidade, contribuindo para a difusão do legado olímpico e para o fortalecimento da cultura esportiva junto à população. O equipamento possui relevante papel educativo, cultural e turístico, promovendo o acesso ao conhecimento sobre a história do esporte e seus impactos na sociedade. Atualmente, encontra-se em processo de recuperação estrutural, visando restabelecer plenamente suas condições de funcionamento e atendimento ao público.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8940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2003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 DE GESTÃO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295" y="4777490"/>
            <a:ext cx="1680152" cy="68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303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52048"/>
            <a:ext cx="12192000" cy="942932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120846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6730369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DE GESTÃO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0700 – GESTÃO ADMINISTRATIVA E OPERACIONAL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112220"/>
            <a:ext cx="1369051" cy="555313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202579" y="1006491"/>
            <a:ext cx="3393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pPr algn="just"/>
            <a:r>
              <a:rPr lang="pt-BR" sz="1200" dirty="0">
                <a:solidFill>
                  <a:schemeClr val="bg1"/>
                </a:solidFill>
              </a:rPr>
              <a:t>Prover os recursos humanos e os meios administrativos, operacionais e infraestruturais necessários a realização das atribuições do governo.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88757" y="2424010"/>
            <a:ext cx="34073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rgbClr val="42B9EB"/>
                </a:solidFill>
              </a:rPr>
              <a:t>Eixo Temático: GES - GESTÃO</a:t>
            </a:r>
            <a:endParaRPr lang="pt-BR" sz="2000" b="1" dirty="0">
              <a:solidFill>
                <a:srgbClr val="42B9EB"/>
              </a:solidFill>
            </a:endParaRPr>
          </a:p>
        </p:txBody>
      </p:sp>
      <p:graphicFrame>
        <p:nvGraphicFramePr>
          <p:cNvPr id="16" name="Tabe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767685"/>
              </p:ext>
            </p:extLst>
          </p:nvPr>
        </p:nvGraphicFramePr>
        <p:xfrm>
          <a:off x="3717674" y="1072887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0153 – GESTÃO E DESENVOLVIMENTO DE TECNOLOGIA DA INFORMAÇÃO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47" name="Tabela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13457"/>
              </p:ext>
            </p:extLst>
          </p:nvPr>
        </p:nvGraphicFramePr>
        <p:xfrm>
          <a:off x="3717671" y="6558741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596464"/>
              </p:ext>
            </p:extLst>
          </p:nvPr>
        </p:nvGraphicFramePr>
        <p:xfrm>
          <a:off x="3717674" y="4992520"/>
          <a:ext cx="7494810" cy="1453941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4539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dirty="0"/>
                        <a:t>Garantir a disponibilidade dos recursos necessários para o custeio das despesas de pessoal e dos serviços essenciais prestados por concessionárias, assegurando o funcionamento contínuo das atividades da Secretaria. A estratégia contempla o planejamento e monitoramento dos gastos, a gestão eficiente da força de trabalho, o acompanhamento do consumo dos serviços públicos contratados, a adoção de medidas de racionalização de despesas e o aperfeiçoamento dos processos administrativos, visando à melhoria da qualidade dos serviços prestados, ao fortalecimento da capacidade institucional e à observância das metas de responsabilidade fiscal.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372317"/>
              </p:ext>
            </p:extLst>
          </p:nvPr>
        </p:nvGraphicFramePr>
        <p:xfrm>
          <a:off x="3717674" y="3545832"/>
          <a:ext cx="7494810" cy="1322762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322762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  <a:r>
                        <a:rPr lang="pt-BR" sz="1100" b="0" dirty="0"/>
                        <a:t>As despesas previstas nesta ação destinam-se a assegurar os recursos necessários à manutenção das atividades administrativas e operacionais da Secretaria, abrangendo os gastos com pessoal, encargos e benefícios dos servidores, bem como as despesas decorrentes da utilização de serviços essenciais prestados por concessionárias de serviços públicos, tais como energia elétrica, água, telefonia, internet e demais serviços indispensáveis ao funcionamento das unidades administrativas. A previsão orçamentária visa garantir a continuidade das atividades institucionais, o adequado suporte à execução das políticas públicas e a observância dos princípios da eficiência, economicidade e responsabilidade fiscal.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5C96361D-D716-D2F7-DF86-77165AB6CB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553130"/>
              </p:ext>
            </p:extLst>
          </p:nvPr>
        </p:nvGraphicFramePr>
        <p:xfrm>
          <a:off x="3714806" y="1446636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2990 – DESPESAS OBRIGATÓRIAS E OUTROS CUSTEIOS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DE2313E-F8E2-1974-DA33-78A7099BCF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746955"/>
              </p:ext>
            </p:extLst>
          </p:nvPr>
        </p:nvGraphicFramePr>
        <p:xfrm>
          <a:off x="3703309" y="1844409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2991 – APOIO ADMINISTRATIVO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7FA888DD-3C41-009E-C81B-97D9708E9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275982"/>
              </p:ext>
            </p:extLst>
          </p:nvPr>
        </p:nvGraphicFramePr>
        <p:xfrm>
          <a:off x="3697554" y="2249078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2992 – CONCESSIONÁRIAS DE SERVIÇOS PÚBLICOS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3DB8CF1A-A51E-D8B8-A811-016E4DAC8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375779"/>
              </p:ext>
            </p:extLst>
          </p:nvPr>
        </p:nvGraphicFramePr>
        <p:xfrm>
          <a:off x="3691816" y="2647001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2993 – CONCESSIONÁRIAS DE SERVIÇOS PÚBLICOS DE ENERGIA ELÉTRICA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312D1528-15AA-105F-2023-78A2279D91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199882"/>
              </p:ext>
            </p:extLst>
          </p:nvPr>
        </p:nvGraphicFramePr>
        <p:xfrm>
          <a:off x="3691818" y="3043293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2994 – PROVISÃO DE GASTOS COM PESSOAL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635905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01985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197872"/>
            <a:ext cx="6486712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DE GESTÃO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0700 - GESTÃO ADMINISTRATIVA E OPERACIONAL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01988"/>
            <a:ext cx="1369051" cy="555313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202579" y="1480936"/>
            <a:ext cx="3576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dirty="0">
                <a:solidFill>
                  <a:schemeClr val="bg1"/>
                </a:solidFill>
              </a:rPr>
              <a:t>Prover os recursos humanos e os meios administrativos, operacionais e infraestruturais necessários a realização das atribuições do governo.</a:t>
            </a: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986553"/>
              </p:ext>
            </p:extLst>
          </p:nvPr>
        </p:nvGraphicFramePr>
        <p:xfrm>
          <a:off x="3795623" y="1905130"/>
          <a:ext cx="7811660" cy="3531169"/>
        </p:xfrm>
        <a:graphic>
          <a:graphicData uri="http://schemas.openxmlformats.org/drawingml/2006/table">
            <a:tbl>
              <a:tblPr firstRow="1" bandRow="1"/>
              <a:tblGrid>
                <a:gridCol w="6000371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81128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713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</a:t>
                      </a:r>
                    </a:p>
                  </a:txBody>
                  <a:tcPr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Valor Liquidado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2991 - GESTÃO ADMINISTRATIVA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2.545.021,56</a:t>
                      </a:r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buNone/>
                      </a:pPr>
                      <a:r>
                        <a:rPr lang="pt-BR" sz="1000" b="0" i="0" u="none" strike="noStrike" kern="1200" spc="0" baseline="0" dirty="0">
                          <a:solidFill>
                            <a:srgbClr val="13335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2992 - CONCESSIONÁRIAS DE SERVICOS PÚBLICOS</a:t>
                      </a:r>
                      <a:endParaRPr lang="pt-B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2.349.087,14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</a:t>
                      </a:r>
                      <a:endParaRPr lang="pt-BR" sz="1000" b="0" i="0" u="none" strike="no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2993 - CONCESSIONÁRIAS DE SERVICOS PÚBLICOS DE ENERGIA ELÉTRICA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kumimoji="0" lang="pt-BR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3335A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  <a:sym typeface="Calibri"/>
                        </a:rPr>
                        <a:t>3.933.488,03</a:t>
                      </a:r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172529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2990 - DESPESAS OBRIGATÓRIAS E OUTROS CUSTEIOS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kumimoji="0" lang="pt-BR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3335A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  <a:sym typeface="Calibri"/>
                        </a:rPr>
                        <a:t>94.807,57</a:t>
                      </a:r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673507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2994 - PROVISÃO DE GASTOS COM PESSOAL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kumimoji="0" lang="pt-BR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3335A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  <a:sym typeface="Calibri"/>
                        </a:rPr>
                        <a:t>4.913.100,39</a:t>
                      </a:r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1729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0153 - GESTÃO E DESENVOLVIMENTO DE TECNOLOGIA DA INFORMAÇÃO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kumimoji="0" lang="pt-BR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3335A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  <a:sym typeface="Calibri"/>
                        </a:rPr>
                        <a:t>11.064,08</a:t>
                      </a:r>
                      <a:endParaRPr lang="pt-BR" sz="100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479815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DO PROGRAMA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13.846.568,77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3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97648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rgbClr val="000000"/>
      </a:dk1>
      <a:lt1>
        <a:srgbClr val="203864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10631</TotalTime>
  <Words>1769</Words>
  <Application>Microsoft Office PowerPoint</Application>
  <PresentationFormat>Widescreen</PresentationFormat>
  <Paragraphs>202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Helvetica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</dc:title>
  <dc:creator>Luciana Peixoto Caldas da Silva</dc:creator>
  <cp:lastModifiedBy>Guilherme Mendonça Goes</cp:lastModifiedBy>
  <cp:revision>188</cp:revision>
  <cp:lastPrinted>2026-06-01T22:02:46Z</cp:lastPrinted>
  <dcterms:created xsi:type="dcterms:W3CDTF">2025-09-15T15:38:13Z</dcterms:created>
  <dcterms:modified xsi:type="dcterms:W3CDTF">2026-06-03T16:25:05Z</dcterms:modified>
</cp:coreProperties>
</file>