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4" r:id="rId2"/>
    <p:sldId id="278" r:id="rId3"/>
    <p:sldId id="320" r:id="rId4"/>
    <p:sldId id="319" r:id="rId5"/>
    <p:sldId id="279" r:id="rId6"/>
    <p:sldId id="282" r:id="rId7"/>
    <p:sldId id="316" r:id="rId8"/>
    <p:sldId id="317" r:id="rId9"/>
    <p:sldId id="321" r:id="rId10"/>
    <p:sldId id="322" r:id="rId11"/>
    <p:sldId id="323" r:id="rId12"/>
    <p:sldId id="324" r:id="rId13"/>
  </p:sldIdLst>
  <p:sldSz cx="9144000" cy="6858000" type="screen4x3"/>
  <p:notesSz cx="9926638" cy="1435576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viewProps" Target="viewProps.xml" /><Relationship Id="rId2" Type="http://schemas.openxmlformats.org/officeDocument/2006/relationships/slide" Target="slides/slide1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handoutMaster" Target="handoutMasters/handoutMaster1.xml" /><Relationship Id="rId10" Type="http://schemas.openxmlformats.org/officeDocument/2006/relationships/slide" Target="slides/slide9.xml" /><Relationship Id="rId19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notesMaster" Target="notesMasters/notesMaster1.xml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l">
              <a:defRPr sz="17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718592"/>
          </a:xfrm>
          <a:prstGeom prst="rect">
            <a:avLst/>
          </a:prstGeom>
        </p:spPr>
        <p:txBody>
          <a:bodyPr vert="horz" lIns="132762" tIns="66381" rIns="132762" bIns="66381" rtlCol="0"/>
          <a:lstStyle>
            <a:lvl1pPr algn="r">
              <a:defRPr sz="1700"/>
            </a:lvl1pPr>
          </a:lstStyle>
          <a:p>
            <a:fld id="{8AA1B514-BB9A-4672-AD43-7E8F97ED9EB4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13634876"/>
            <a:ext cx="4302625" cy="718591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l">
              <a:defRPr sz="17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1696" y="13634876"/>
            <a:ext cx="4302625" cy="718591"/>
          </a:xfrm>
          <a:prstGeom prst="rect">
            <a:avLst/>
          </a:prstGeom>
        </p:spPr>
        <p:txBody>
          <a:bodyPr vert="horz" lIns="132762" tIns="66381" rIns="132762" bIns="66381" rtlCol="0" anchor="b"/>
          <a:lstStyle>
            <a:lvl1pPr algn="r">
              <a:defRPr sz="1700"/>
            </a:lvl1pPr>
          </a:lstStyle>
          <a:p>
            <a:fld id="{22F15A64-087D-44B2-A57D-339F7822254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7370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5" y="4"/>
            <a:ext cx="4301543" cy="717788"/>
          </a:xfrm>
          <a:prstGeom prst="rect">
            <a:avLst/>
          </a:prstGeom>
        </p:spPr>
        <p:txBody>
          <a:bodyPr vert="horz" lIns="132728" tIns="66363" rIns="132728" bIns="66363" rtlCol="0"/>
          <a:lstStyle>
            <a:lvl1pPr algn="l">
              <a:defRPr sz="17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803" y="4"/>
            <a:ext cx="4301543" cy="717788"/>
          </a:xfrm>
          <a:prstGeom prst="rect">
            <a:avLst/>
          </a:prstGeom>
        </p:spPr>
        <p:txBody>
          <a:bodyPr vert="horz" lIns="132728" tIns="66363" rIns="132728" bIns="66363" rtlCol="0"/>
          <a:lstStyle>
            <a:lvl1pPr algn="r">
              <a:defRPr sz="1700"/>
            </a:lvl1pPr>
          </a:lstStyle>
          <a:p>
            <a:fld id="{2EF109B5-AC43-499A-9158-13AE12551B83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1076325"/>
            <a:ext cx="7180262" cy="5384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2728" tIns="66363" rIns="132728" bIns="66363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5" y="6818993"/>
            <a:ext cx="7941310" cy="6460093"/>
          </a:xfrm>
          <a:prstGeom prst="rect">
            <a:avLst/>
          </a:prstGeom>
        </p:spPr>
        <p:txBody>
          <a:bodyPr vert="horz" lIns="132728" tIns="66363" rIns="132728" bIns="66363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5" y="13635487"/>
            <a:ext cx="4301543" cy="717788"/>
          </a:xfrm>
          <a:prstGeom prst="rect">
            <a:avLst/>
          </a:prstGeom>
        </p:spPr>
        <p:txBody>
          <a:bodyPr vert="horz" lIns="132728" tIns="66363" rIns="132728" bIns="66363" rtlCol="0" anchor="b"/>
          <a:lstStyle>
            <a:lvl1pPr algn="l">
              <a:defRPr sz="17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803" y="13635487"/>
            <a:ext cx="4301543" cy="717788"/>
          </a:xfrm>
          <a:prstGeom prst="rect">
            <a:avLst/>
          </a:prstGeom>
        </p:spPr>
        <p:txBody>
          <a:bodyPr vert="horz" lIns="132728" tIns="66363" rIns="132728" bIns="66363" rtlCol="0" anchor="b"/>
          <a:lstStyle>
            <a:lvl1pPr algn="r">
              <a:defRPr sz="1700"/>
            </a:lvl1pPr>
          </a:lstStyle>
          <a:p>
            <a:fld id="{87C4D709-D79A-43C8-BFBE-751C0C987DD5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3721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-2827338" y="652463"/>
            <a:ext cx="15579726" cy="116855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192509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C4D709-D79A-43C8-BFBE-751C0C987DD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4A752-FC51-4505-8882-25E356766628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7949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F982B-E2EC-4085-BA9F-77202E97DBFD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583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4A7B7-DA11-46EA-816A-E70FEF552C4C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048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D54B6-0A1C-48BD-A0AC-A08C0525AAD1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67726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ADD0E-7C83-4BB0-BC02-28471275D074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350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D25B5-29F5-4522-B614-DBB761166C4C}" type="datetime1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558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F03E-9A55-48AA-91D6-B397AAD98ADF}" type="datetime1">
              <a:rPr lang="pt-BR" smtClean="0"/>
              <a:t>24/11/2021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98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6B051-367D-4FD7-AECD-21F74BBDDB0D}" type="datetime1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188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FD060-3018-4DCE-B71C-09681C55EEBC}" type="datetime1">
              <a:rPr lang="pt-BR" smtClean="0"/>
              <a:t>24/11/2021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172967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877873-5ABE-483F-80A2-CE3F6F26D4D1}" type="datetime1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8113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D84A90-2AA7-4B7D-BC35-5830D4C42ABA}" type="datetime1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06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AFAF4-80DA-49D1-A1DC-C9B3E54FEAB8}" type="datetime1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6CADB-59FF-4548-87C3-634B82731CA6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302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 /><Relationship Id="rId2" Type="http://schemas.openxmlformats.org/officeDocument/2006/relationships/slideLayout" Target="../slideLayouts/slideLayout7.xml" /><Relationship Id="rId1" Type="http://schemas.openxmlformats.org/officeDocument/2006/relationships/tags" Target="../tags/tag1.xml" /><Relationship Id="rId4" Type="http://schemas.openxmlformats.org/officeDocument/2006/relationships/image" Target="../media/image1.png" 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Relationship Id="rId4" Type="http://schemas.openxmlformats.org/officeDocument/2006/relationships/image" Target="../media/image6.emf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3.xml" 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 /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3714751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71883" y="4207147"/>
            <a:ext cx="8964613" cy="227600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PLOA 2022</a:t>
            </a:r>
          </a:p>
          <a:p>
            <a:pPr algn="ctr">
              <a:lnSpc>
                <a:spcPct val="110000"/>
              </a:lnSpc>
              <a:defRPr/>
            </a:pPr>
            <a:endParaRPr lang="pt-BR" sz="28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endParaRPr lang="pt-BR" sz="1100" b="1" dirty="0">
              <a:solidFill>
                <a:srgbClr val="002060"/>
              </a:solidFill>
            </a:endParaRPr>
          </a:p>
          <a:p>
            <a:pPr algn="ctr">
              <a:lnSpc>
                <a:spcPct val="110000"/>
              </a:lnSpc>
              <a:defRPr/>
            </a:pPr>
            <a:r>
              <a:rPr lang="pt-BR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Outubro de 2021</a:t>
            </a:r>
            <a:endParaRPr lang="pt-BR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0" y="3644900"/>
            <a:ext cx="9144000" cy="357188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pt-BR" b="1" dirty="0">
                <a:solidFill>
                  <a:schemeClr val="bg1"/>
                </a:solidFill>
              </a:rPr>
              <a:t>SECRETARIA MUNICIPAL DE FAZENDA E PLANEJAMENTO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574173"/>
            <a:ext cx="2880320" cy="218050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15947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Comparativo Grupos de Despesa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72816"/>
            <a:ext cx="7874686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089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Comparativo entre órgãos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11</a:t>
            </a:r>
            <a:endParaRPr lang="pt-BR" altLang="pt-BR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2132856"/>
            <a:ext cx="8240495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3523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PLOA 2022 </a:t>
            </a:r>
          </a:p>
          <a:p>
            <a:r>
              <a:rPr lang="pt-BR" dirty="0"/>
              <a:t>Limites Legais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908" y="1772816"/>
            <a:ext cx="6474183" cy="4087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4460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1680" y="116632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PLOA 2022 </a:t>
            </a:r>
          </a:p>
          <a:p>
            <a:r>
              <a:rPr lang="pt-BR" dirty="0"/>
              <a:t>LOA X Arrecadação (Valores Nominais)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2</a:t>
            </a:fld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3131840" y="29969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Felipe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340370"/>
            <a:ext cx="8640960" cy="5015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767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691680" y="139279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PLOA 2022 </a:t>
            </a:r>
          </a:p>
          <a:p>
            <a:r>
              <a:rPr lang="pt-BR" dirty="0"/>
              <a:t>LOA X Arrecadação (Valores Constantes)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3</a:t>
            </a:fld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691680" cy="1230143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3131840" y="2996952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solidFill>
                  <a:srgbClr val="FF0000"/>
                </a:solidFill>
              </a:rPr>
              <a:t>Felipe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1412776"/>
            <a:ext cx="8640960" cy="499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6775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47664" y="116632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r>
              <a:rPr lang="pt-BR" sz="2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Projeção dos Indicadores Macroeconômicos Utilizados na Elaboração do PLOA 2022	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4</a:t>
            </a:fld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52" y="2132856"/>
            <a:ext cx="8024796" cy="2664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150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0" y="-26987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547664" y="44624"/>
            <a:ext cx="745232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Resultado Primário e Resultado Nominal</a:t>
            </a:r>
          </a:p>
          <a:p>
            <a:r>
              <a:rPr lang="pt-BR" dirty="0"/>
              <a:t>Metodologia Acima da linha		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660232" y="630932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5</a:t>
            </a:fld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1399083"/>
            <a:ext cx="7272808" cy="519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5491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-37440"/>
            <a:ext cx="9144000" cy="1223739"/>
          </a:xfrm>
          <a:prstGeom prst="rect">
            <a:avLst/>
          </a:prstGeom>
          <a:solidFill>
            <a:srgbClr val="399AB5"/>
          </a:solidFill>
          <a:ln w="19050">
            <a:noFill/>
            <a:miter lim="800000"/>
            <a:headEnd/>
            <a:tailEnd/>
          </a:ln>
        </p:spPr>
        <p:txBody>
          <a:bodyPr lIns="42569" tIns="42569" rIns="42569" bIns="42569" anchor="ctr"/>
          <a:lstStyle/>
          <a:p>
            <a:pPr algn="ctr" eaLnBrk="0" hangingPunct="0"/>
            <a:endParaRPr lang="pt-BR" sz="2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1475656" y="139279"/>
            <a:ext cx="745232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Receita Total	</a:t>
            </a:r>
          </a:p>
        </p:txBody>
      </p:sp>
      <p:sp>
        <p:nvSpPr>
          <p:cNvPr id="3" name="Espaço Reservado para Número de Slide 2"/>
          <p:cNvSpPr>
            <a:spLocks noGrp="1"/>
          </p:cNvSpPr>
          <p:nvPr>
            <p:ph type="sldNum" sz="quarter" idx="12"/>
          </p:nvPr>
        </p:nvSpPr>
        <p:spPr>
          <a:xfrm>
            <a:off x="6952832" y="6356350"/>
            <a:ext cx="1939648" cy="365125"/>
          </a:xfrm>
        </p:spPr>
        <p:txBody>
          <a:bodyPr vert="horz" lIns="91440" tIns="45720" rIns="91440" bIns="45720" rtlCol="0" anchor="ctr"/>
          <a:lstStyle/>
          <a:p>
            <a:fld id="{2076CADB-59FF-4548-87C3-634B82731CA6}" type="slidenum">
              <a:rPr lang="pt-BR" sz="160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/>
              <a:t>6</a:t>
            </a:fld>
            <a:endParaRPr lang="pt-BR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412776"/>
            <a:ext cx="6992291" cy="5135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326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ChangeArrowheads="1"/>
          </p:cNvSpPr>
          <p:nvPr/>
        </p:nvSpPr>
        <p:spPr bwMode="auto">
          <a:xfrm>
            <a:off x="0" y="-26988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211287"/>
            <a:ext cx="766834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Receita de Impostos, Taxas e Contribuições de Melhoria</a:t>
            </a:r>
          </a:p>
        </p:txBody>
      </p:sp>
      <p:sp>
        <p:nvSpPr>
          <p:cNvPr id="3077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</a:rPr>
              <a:t>			               </a:t>
            </a: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r>
              <a:rPr lang="pt-BR" altLang="pt-BR" sz="1800" dirty="0">
                <a:solidFill>
                  <a:srgbClr val="002060"/>
                </a:solidFill>
              </a:rPr>
              <a:t>		 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1700808"/>
            <a:ext cx="7982045" cy="396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268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Transferências Correntes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308725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  <a:p>
            <a:pPr>
              <a:spcBef>
                <a:spcPct val="0"/>
              </a:spcBef>
              <a:buNone/>
            </a:pPr>
            <a:endParaRPr lang="pt-BR" altLang="pt-BR" sz="1000" dirty="0">
              <a:solidFill>
                <a:srgbClr val="FF0000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005" y="1477980"/>
            <a:ext cx="6354339" cy="4903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189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ChangeArrowheads="1"/>
          </p:cNvSpPr>
          <p:nvPr/>
        </p:nvSpPr>
        <p:spPr bwMode="auto">
          <a:xfrm>
            <a:off x="0" y="-27211"/>
            <a:ext cx="9144000" cy="1223963"/>
          </a:xfrm>
          <a:prstGeom prst="rect">
            <a:avLst/>
          </a:prstGeom>
          <a:solidFill>
            <a:srgbClr val="399AB5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2569" tIns="42569" rIns="42569" bIns="42569" anchor="ctr"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pt-BR" altLang="pt-BR" sz="2200">
              <a:solidFill>
                <a:srgbClr val="95B3D7"/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475656" y="181570"/>
            <a:ext cx="7200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>
            <a:defPPr>
              <a:defRPr lang="pt-BR"/>
            </a:defPPr>
            <a:lvl1pPr>
              <a:defRPr sz="2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 dirty="0"/>
              <a:t>LOA 2021 x PLOA 2022 </a:t>
            </a:r>
          </a:p>
          <a:p>
            <a:r>
              <a:rPr lang="pt-BR" dirty="0"/>
              <a:t>Outras Receitas Correntes</a:t>
            </a:r>
          </a:p>
        </p:txBody>
      </p:sp>
      <p:sp>
        <p:nvSpPr>
          <p:cNvPr id="4101" name="Espaço Reservado para Número de Slide 6"/>
          <p:cNvSpPr>
            <a:spLocks noGrp="1"/>
          </p:cNvSpPr>
          <p:nvPr>
            <p:ph type="sldNum" sz="quarter" idx="12"/>
          </p:nvPr>
        </p:nvSpPr>
        <p:spPr bwMode="auto">
          <a:xfrm>
            <a:off x="6553200" y="6520259"/>
            <a:ext cx="21336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pt-BR" altLang="pt-BR" sz="1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endParaRPr lang="pt-BR" altLang="pt-BR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pt-BR" altLang="pt-BR" sz="1800" dirty="0">
              <a:solidFill>
                <a:srgbClr val="002060"/>
              </a:solidFill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3391"/>
            <a:ext cx="1475656" cy="123014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378" y="1894348"/>
            <a:ext cx="7307021" cy="3406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9642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REATEDBY" val="KMASlideWizard"/>
</p:tagLst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5011</TotalTime>
  <Words>137</Words>
  <Application>Microsoft Office PowerPoint</Application>
  <PresentationFormat>On-screen Show (4:3)</PresentationFormat>
  <Paragraphs>42</Paragraphs>
  <Slides>12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Tema do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Manuel Abraham Napoles Tibeau</dc:creator>
  <cp:lastModifiedBy>Unknown User</cp:lastModifiedBy>
  <cp:revision>361</cp:revision>
  <cp:lastPrinted>2021-10-01T20:13:00Z</cp:lastPrinted>
  <dcterms:created xsi:type="dcterms:W3CDTF">2018-12-03T14:01:27Z</dcterms:created>
  <dcterms:modified xsi:type="dcterms:W3CDTF">2021-11-24T17:17:37Z</dcterms:modified>
</cp:coreProperties>
</file>