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0" r:id="rId3"/>
    <p:sldId id="282" r:id="rId4"/>
    <p:sldId id="287" r:id="rId5"/>
    <p:sldId id="303" r:id="rId6"/>
    <p:sldId id="288" r:id="rId7"/>
    <p:sldId id="284" r:id="rId8"/>
    <p:sldId id="290" r:id="rId9"/>
    <p:sldId id="291" r:id="rId10"/>
    <p:sldId id="285" r:id="rId11"/>
    <p:sldId id="293" r:id="rId12"/>
    <p:sldId id="294" r:id="rId13"/>
    <p:sldId id="286" r:id="rId14"/>
    <p:sldId id="296" r:id="rId15"/>
    <p:sldId id="295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B9EB"/>
    <a:srgbClr val="1333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79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58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47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09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962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41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66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62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8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568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636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8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228600" algn="ctr">
              <a:buSzTx/>
              <a:buFontTx/>
              <a:buNone/>
              <a:defRPr sz="2400"/>
            </a:lvl2pPr>
            <a:lvl3pPr marL="0" indent="457200" algn="ctr">
              <a:buSzTx/>
              <a:buFontTx/>
              <a:buNone/>
              <a:defRPr sz="2400"/>
            </a:lvl3pPr>
            <a:lvl4pPr marL="0" indent="685800" algn="ctr">
              <a:buSzTx/>
              <a:buFontTx/>
              <a:buNone/>
              <a:defRPr sz="2400"/>
            </a:lvl4pPr>
            <a:lvl5pPr marL="0" indent="9144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503364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79745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3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2286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6858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486488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862007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8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228600">
              <a:buSzTx/>
              <a:buFontTx/>
              <a:buNone/>
              <a:defRPr sz="2400" b="1"/>
            </a:lvl2pPr>
            <a:lvl3pPr marL="0" indent="457200">
              <a:buSzTx/>
              <a:buFontTx/>
              <a:buNone/>
              <a:defRPr sz="2400" b="1"/>
            </a:lvl3pPr>
            <a:lvl4pPr marL="0" indent="685800">
              <a:buSzTx/>
              <a:buFontTx/>
              <a:buNone/>
              <a:defRPr sz="2400" b="1"/>
            </a:lvl4pPr>
            <a:lvl5pPr marL="0" indent="9144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ln w="12700"/>
        </p:spPr>
        <p:txBody>
          <a:bodyPr anchor="b"/>
          <a:lstStyle>
            <a:lvl1pPr marL="0" indent="0">
              <a:buSzTx/>
              <a:buFontTx/>
              <a:buNone/>
              <a:defRPr sz="4800" b="1"/>
            </a:lvl1pPr>
          </a:lstStyle>
          <a:p>
            <a:pPr marL="0" indent="0"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28452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510603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693327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489857" indent="-261257">
              <a:defRPr sz="3200"/>
            </a:lvl2pPr>
            <a:lvl3pPr marL="762000" indent="-304800">
              <a:defRPr sz="3200"/>
            </a:lvl3pPr>
            <a:lvl4pPr marL="1051560" indent="-365760">
              <a:defRPr sz="3200"/>
            </a:lvl4pPr>
            <a:lvl5pPr marL="12801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Espaço Reservado para Texto 3"/>
          <p:cNvSpPr>
            <a:spLocks noGrp="1"/>
          </p:cNvSpPr>
          <p:nvPr>
            <p:ph type="body" sz="quarter" idx="2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  <a:ln w="12700"/>
        </p:spPr>
        <p:txBody>
          <a:bodyPr/>
          <a:lstStyle>
            <a:lvl1pPr marL="0" indent="0">
              <a:buSzTx/>
              <a:buFontTx/>
              <a:buNone/>
              <a:defRPr sz="3200"/>
            </a:lvl1pPr>
          </a:lstStyle>
          <a:p>
            <a:pPr marL="0" indent="0">
              <a:buSzTx/>
              <a:buFontTx/>
              <a:buNone/>
              <a:defRPr sz="32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17720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Espaço Reservado para Imagem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228600">
              <a:buSzTx/>
              <a:buFontTx/>
              <a:buNone/>
              <a:defRPr sz="1600"/>
            </a:lvl2pPr>
            <a:lvl3pPr marL="0" indent="457200">
              <a:buSzTx/>
              <a:buFontTx/>
              <a:buNone/>
              <a:defRPr sz="1600"/>
            </a:lvl3pPr>
            <a:lvl4pPr marL="0" indent="685800">
              <a:buSzTx/>
              <a:buFontTx/>
              <a:buNone/>
              <a:defRPr sz="1600"/>
            </a:lvl4pPr>
            <a:lvl5pPr marL="0" indent="9144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2567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8C037-CCD0-4B62-B5AC-FFF46F276967}" type="datetimeFigureOut">
              <a:rPr lang="pt-BR" smtClean="0"/>
              <a:t>06/11/2025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53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917462" y="6354248"/>
            <a:ext cx="436338" cy="369330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213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4953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7772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041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270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498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1955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228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685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143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600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3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t="4992"/>
          <a:stretch/>
        </p:blipFill>
        <p:spPr>
          <a:xfrm>
            <a:off x="-1" y="-8390"/>
            <a:ext cx="5530645" cy="686638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043394" y="2951946"/>
            <a:ext cx="5708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SECRETARIA MUNICIPAL </a:t>
            </a:r>
            <a:r>
              <a:rPr lang="pt-BR" sz="2800" b="1" dirty="0" smtClean="0">
                <a:solidFill>
                  <a:schemeClr val="bg1"/>
                </a:solidFill>
              </a:rPr>
              <a:t>DE FAZENDA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5530644" y="349087"/>
            <a:ext cx="6661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AUDIÊNCIA PÚBLICA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PPA 2026-2029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LOA 2026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5703631" y="5885133"/>
            <a:ext cx="4672243" cy="58214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61" y="5885133"/>
            <a:ext cx="1435189" cy="58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7543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 smtClean="0">
                <a:solidFill>
                  <a:srgbClr val="FFFFFF"/>
                </a:solidFill>
              </a:rPr>
              <a:t>COMPARATIVO </a:t>
            </a:r>
            <a:endParaRPr lang="pt-BR" sz="3600" dirty="0">
              <a:solidFill>
                <a:srgbClr val="FFFFFF"/>
              </a:solidFill>
            </a:endParaRP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PPA 2022-2025</a:t>
            </a: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PPA 2026-2029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073" y="4783880"/>
            <a:ext cx="1662256" cy="67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795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264562" y="51230"/>
            <a:ext cx="2071786" cy="10156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COMPARATIVO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2022-2025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2026-2029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664097"/>
              </p:ext>
            </p:extLst>
          </p:nvPr>
        </p:nvGraphicFramePr>
        <p:xfrm>
          <a:off x="1794298" y="1470144"/>
          <a:ext cx="8603385" cy="2794752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4247034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</a:tblGrid>
              <a:tr h="20495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 0049 – MODERNIZAÇÃO DA GESTÃO FAZENDÁRIA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 9801 – EQUILÍBRIO FISCAL E GOVERNANÇA FAZENDÁRIA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295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 PPA 2022-2025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</a:t>
                      </a:r>
                      <a:r>
                        <a:rPr lang="pt-BR" sz="1000" b="1" dirty="0" smtClean="0">
                          <a:solidFill>
                            <a:srgbClr val="002060"/>
                          </a:solidFill>
                        </a:rPr>
                        <a:t> PPA 2026-2029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350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2442 – MODERNIZAÇÃO DA INFRAESTRUTURA OPERACIONAL – PMAT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4450 – PMAT-IV implantado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4889</a:t>
                      </a: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Equipamento Adquirido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4949 – Licença Adquirida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5341 – Sistema Informatizado de Gestão Integrada de Planos Municipais desenvolvido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5359 - Integração realizada – Sistemas Nota Carioca e Nacional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5360 – Sistema de Inteligência Fiscal e de Imóveis modernizado / desenvolvido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674925"/>
                  </a:ext>
                </a:extLst>
              </a:tr>
              <a:tr h="3500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4934 – GESTÃO E MELHORIA DOS SISTEMAS ADMINISTRATIVOS E FAZENDÁRIOS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041787"/>
                  </a:ext>
                </a:extLst>
              </a:tr>
              <a:tr h="35001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4936 – DESENVOLVIMENTO DOS SISTEMAS ADMINISTRATIVOS E FAZENDÁRIOS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1150 – Sistema Administrativo e Fazendário </a:t>
                      </a: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desenvolvido</a:t>
                      </a:r>
                      <a:endParaRPr lang="pt-BR" sz="1000" b="0" i="0" u="none" strike="noStrike" kern="1200" cap="none" spc="0" baseline="0" dirty="0" smtClean="0">
                        <a:solidFill>
                          <a:srgbClr val="13335A"/>
                        </a:solidFill>
                        <a:effectLst/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</a:tbl>
          </a:graphicData>
        </a:graphic>
      </p:graphicFrame>
      <p:sp>
        <p:nvSpPr>
          <p:cNvPr id="16" name="Retângulo 15"/>
          <p:cNvSpPr/>
          <p:nvPr/>
        </p:nvSpPr>
        <p:spPr>
          <a:xfrm>
            <a:off x="0" y="1126290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Programas</a:t>
            </a:r>
            <a:r>
              <a:rPr lang="pt-BR" sz="1200" b="1" dirty="0">
                <a:solidFill>
                  <a:schemeClr val="bg1"/>
                </a:solidFill>
              </a:rPr>
              <a:t>, Ações e Produtos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402691"/>
            <a:ext cx="1816765" cy="402371"/>
          </a:xfrm>
          <a:prstGeom prst="rect">
            <a:avLst/>
          </a:prstGeom>
        </p:spPr>
      </p:pic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09202"/>
              </p:ext>
            </p:extLst>
          </p:nvPr>
        </p:nvGraphicFramePr>
        <p:xfrm>
          <a:off x="1794297" y="4503692"/>
          <a:ext cx="8603385" cy="1798302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4247034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 0610 – EQUILÍBRIO FISCAL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FFFFFF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PROGRAMA 9801 – EQUILÍBRIO FISCAL E GOVERNANÇA FAZENDÁRIA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295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 PPA 2022-2025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</a:t>
                      </a:r>
                      <a:r>
                        <a:rPr lang="pt-BR" sz="1000" b="1" dirty="0" smtClean="0">
                          <a:solidFill>
                            <a:srgbClr val="002060"/>
                          </a:solidFill>
                        </a:rPr>
                        <a:t> PPA 2026-2029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2981 – MODERNIZAÇÃO DA GESTÃO INTEGRADA DOS RECURSOS BASEADA EM TI E INTELIGÊNCIA ARTIFICIAL – PNAFM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4947 – Equipamento Adquirido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4119 – Unidade de Execução</a:t>
                      </a: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Municipal do PNAFM mantida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4937 - </a:t>
                      </a: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MODERNIZAÇÃO DA GESTÃO INTEGRADA DOS RECURSOS BASEADA EM TI E INTELIGÊNCIA ARTIFICIAL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1152 -  Equipamento Adquirido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1159 – Unidade de Execução Municipal do PNAFM mantida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40563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CENTRO INTEGRADO DE INFORMAÇÕES FAZENDÁRIAS</a:t>
                      </a:r>
                    </a:p>
                    <a:p>
                      <a:pPr algn="ctr"/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5170 – Centro de Informações mantido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 -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44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941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264562" y="51230"/>
            <a:ext cx="2071786" cy="10156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COMPARATIVO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2022-2025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2026-2029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0" y="1126290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Programas</a:t>
            </a:r>
            <a:r>
              <a:rPr lang="pt-BR" sz="1200" b="1" dirty="0">
                <a:solidFill>
                  <a:schemeClr val="bg1"/>
                </a:solidFill>
              </a:rPr>
              <a:t>, Ações e Produtos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402691"/>
            <a:ext cx="1816765" cy="402371"/>
          </a:xfrm>
          <a:prstGeom prst="rect">
            <a:avLst/>
          </a:prstGeom>
        </p:spPr>
      </p:pic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28844"/>
              </p:ext>
            </p:extLst>
          </p:nvPr>
        </p:nvGraphicFramePr>
        <p:xfrm>
          <a:off x="1702027" y="1505999"/>
          <a:ext cx="8603385" cy="1703492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4247034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</a:tblGrid>
              <a:tr h="30143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 0634 – GOVERNO DIGITAL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FFFFFF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PROGRAMA 9801 – EQUILÍBRIO FISCAL E GOVERNANÇA FAZENDÁRIA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295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 PPA 2022-2025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</a:t>
                      </a:r>
                      <a:r>
                        <a:rPr lang="pt-BR" sz="1000" b="1" dirty="0" smtClean="0">
                          <a:solidFill>
                            <a:srgbClr val="002060"/>
                          </a:solidFill>
                        </a:rPr>
                        <a:t> PPA 2026-2029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1342 – MODERNIZAÇÃO DE PROCESSOS E</a:t>
                      </a: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SISTEMAS ORÇAMENTÁRIOS, CONTÁBEIS, ADMINISTRATIVOS E FINANCEIROS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4329 – Sistema de Gestão Integrada Modernizado – Contabilidade, Controle, Gestão de Contratos Externos, Gestão Administrativa, Orçamento e Financeiro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40563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4934 – GESTÃO E MELHORIA DOS SISTEMAS ADMINISTRATIVOS E FAZENDÁRIOS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44325"/>
                  </a:ext>
                </a:extLst>
              </a:tr>
            </a:tbl>
          </a:graphicData>
        </a:graphic>
      </p:graphicFrame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516197"/>
              </p:ext>
            </p:extLst>
          </p:nvPr>
        </p:nvGraphicFramePr>
        <p:xfrm>
          <a:off x="1702028" y="5055364"/>
          <a:ext cx="8603385" cy="1158991"/>
        </p:xfrm>
        <a:graphic>
          <a:graphicData uri="http://schemas.openxmlformats.org/drawingml/2006/table">
            <a:tbl>
              <a:tblPr firstRow="1" bandRow="1"/>
              <a:tblGrid>
                <a:gridCol w="4310010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4293375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</a:tblGrid>
              <a:tr h="304757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</a:t>
                      </a:r>
                      <a:r>
                        <a:rPr lang="pt-BR" sz="1000" b="1" kern="1200" baseline="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 0311 – GESTÃO DE PESSOAS</a:t>
                      </a:r>
                      <a:endParaRPr lang="pt-BR" sz="1000" b="1" kern="1200" dirty="0" smtClean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FFFFFF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PROGRAMA 0311 – GESTÃO DE PESSOAS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32090"/>
                  </a:ext>
                </a:extLst>
              </a:tr>
              <a:tr h="30559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 PPA 2022-2025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</a:t>
                      </a: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 PPA 2026-2029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23902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2135 – CAPACITAÇÃO DO SERVIDOR – ADM. DIRETA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4337 – Servidor treinado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4952 – CAPACITAÇÃO DO SERVIDOR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1360 – Servidor capacitado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69157"/>
                  </a:ext>
                </a:extLst>
              </a:tr>
            </a:tbl>
          </a:graphicData>
        </a:graphic>
      </p:graphicFrame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956094"/>
              </p:ext>
            </p:extLst>
          </p:nvPr>
        </p:nvGraphicFramePr>
        <p:xfrm>
          <a:off x="1702026" y="3433081"/>
          <a:ext cx="8603385" cy="1398692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4247034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</a:tblGrid>
              <a:tr h="30143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FFFFFF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PROGRAMA 0389 – GESTÃO ADMINISTRATIVA - GOVERNANÇA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FFFFFF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PROGRAMA 9801 – EQUILÍBRIO FISCAL E GOVERNANÇA FAZENDÁRIA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295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 PPA 2022-2025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</a:t>
                      </a:r>
                      <a:r>
                        <a:rPr lang="pt-BR" sz="1000" b="1" dirty="0" smtClean="0">
                          <a:solidFill>
                            <a:srgbClr val="002060"/>
                          </a:solidFill>
                        </a:rPr>
                        <a:t> PPA 2026-2029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2799 – MANUTENÇÃO E DESENVOLVIMENTO DA INFORMÁTICA – ADMINISTRAÇÃO DIRETA - GOVERNANÇA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40563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4934 – GESTÃO E MELHORIA DOS SISTEMAS ADMINISTRATIVOS E FAZENDÁRIOS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44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6586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264562" y="51230"/>
            <a:ext cx="2071786" cy="10156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COMPARATIVO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</a:t>
            </a:r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2022-2025</a:t>
            </a:r>
          </a:p>
          <a:p>
            <a:pPr algn="ctr"/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2026-2029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0" y="1126290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Programas</a:t>
            </a:r>
            <a:r>
              <a:rPr lang="pt-BR" sz="1200" b="1" dirty="0">
                <a:solidFill>
                  <a:schemeClr val="bg1"/>
                </a:solidFill>
              </a:rPr>
              <a:t>, Ações e Produtos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404177"/>
            <a:ext cx="1816765" cy="402371"/>
          </a:xfrm>
          <a:prstGeom prst="rect">
            <a:avLst/>
          </a:prstGeom>
        </p:spPr>
      </p:pic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330165"/>
              </p:ext>
            </p:extLst>
          </p:nvPr>
        </p:nvGraphicFramePr>
        <p:xfrm>
          <a:off x="1735583" y="1962687"/>
          <a:ext cx="8603385" cy="3810751"/>
        </p:xfrm>
        <a:graphic>
          <a:graphicData uri="http://schemas.openxmlformats.org/drawingml/2006/table">
            <a:tbl>
              <a:tblPr firstRow="1" bandRow="1"/>
              <a:tblGrid>
                <a:gridCol w="4310010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4293375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</a:tblGrid>
              <a:tr h="304757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</a:t>
                      </a:r>
                      <a:r>
                        <a:rPr lang="pt-BR" sz="1000" b="1" kern="1200" baseline="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 0389 – GESTÃO ADMINISTRATIVA - GOVERNANÇA</a:t>
                      </a:r>
                      <a:endParaRPr lang="pt-BR" sz="1000" b="1" kern="1200" dirty="0" smtClean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FFFFFF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PROGRAMA 0700 – GESTÃO ADMINISTRATIVA E OPERACIONAL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32090"/>
                  </a:ext>
                </a:extLst>
              </a:tr>
              <a:tr h="30559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 PPA 2022-2025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</a:t>
                      </a: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 PPA 2026-2029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219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2799 – MANUTENÇÃO E DESENVOLVIMENTO DA INFORMÁTICA – ADMINISTRAÇÃO</a:t>
                      </a: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DIRETA - GOVERNANÇA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0153 - GESTÃO E DESENVOLVIMENTO DE TECNOLOGIA DA INFORMAÇÃO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274638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2349 – DESPESAS OBRIGATÓRIAS E OUTROS CUSTEIOS DA ADMINISTRAÇÃO DIRETA - GOVERNANÇA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2990 - DESPESAS OBRIGATÓRIAS E OUTROS CUSTEIOS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783457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2169 – APOIO ADMINISTRATIVO - GOVERNANÇA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2991 - GESTÃO ADMINISTRATIVA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355194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2419 – CONCESSIONÁRIAS DE SERVIÇOS PÚBLICOS – ADM. DIRETA - GOVERNANÇA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2992 - CONCESSIONÁRIO DE SERVIÇOS PÚBLICOS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664474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2429 - CONCESSIONÁRIAS DE SERVIÇOS PÚBLICOS DE ENERGIA ELÉTRICA  – ADM. DIRETA - GOVERNANÇA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2993 - CONCESSIONÁRIAS DE SERVICOS PÚBLICOS DE ENERGIA ELÉTRICA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793649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2529 – PROVISÃO DE GASTOS COM PESSOAL - GOVERNANÇA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2994 - PROVISÃO DE GASTOS COM PESSOAL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89789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2137 - </a:t>
                      </a: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AQUISIÇÃO, DESAPROPRIAÇÃO DE IMÓVEIS E REFORMAS EM PRÓPRIOS MUNICIPAIS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4944 - AQUISIÇÃO, DESAPROPRIAÇÃO DE IMÓVEIS E REFORMAS EM PRÓPRIOS MUNICIPAIS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869742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2078 - </a:t>
                      </a: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RESTITUIÇÃO DE DEPÓSITOS ADMINISTRATIVOS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4943 - RESTITUIÇÃO DE DEPÓSITOS ADMINISTRATIVOS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982597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2077 - </a:t>
                      </a: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RESTITUIÇÃO DE DEPÓSITOS JUDICIAIS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4942 - RESTITUIÇÃO DE DEPÓSITOS JUDICIAIS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190887"/>
                  </a:ext>
                </a:extLst>
              </a:tr>
              <a:tr h="2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2290 - </a:t>
                      </a: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ATIVIDADES DO FUNDO ESPECIAL DA DÍVIDA ATIVA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4946 - ATIVIDADES DO FUNDO ESPECIAL DA DÍVIDA ATIVA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507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82694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7543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 FINALÍSTICOS</a:t>
            </a: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PPA 2026-2029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478" y="4746283"/>
            <a:ext cx="1756969" cy="71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128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6561989" cy="126188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</a:t>
            </a:r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NOVO</a:t>
            </a:r>
            <a:endParaRPr lang="pt-BR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9801</a:t>
            </a: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EQUILÍBRIO FISCAL E GOVERNANÇA FAZENDÁRIA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02579" y="1480936"/>
            <a:ext cx="35762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pPr algn="just"/>
            <a:r>
              <a:rPr lang="pt-BR" sz="1200" dirty="0">
                <a:solidFill>
                  <a:schemeClr val="bg1"/>
                </a:solidFill>
              </a:rPr>
              <a:t>Promover o equilíbrio fiscal e fortalecer a governança municipal por meio da modernização dos sistemas fazendários e da adoção de práticas que ampliem o suporte à gestão pública.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88757" y="3027857"/>
            <a:ext cx="33766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rgbClr val="42B9EB"/>
                </a:solidFill>
              </a:rPr>
              <a:t>Eixo Temático: GOV - EQUILIBRIO FISCAL, BOA GESTÃO E </a:t>
            </a:r>
            <a:r>
              <a:rPr lang="pt-BR" sz="1500" b="1" dirty="0" smtClean="0">
                <a:solidFill>
                  <a:srgbClr val="42B9EB"/>
                </a:solidFill>
              </a:rPr>
              <a:t>GOVERNANÇA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817550"/>
              </p:ext>
            </p:extLst>
          </p:nvPr>
        </p:nvGraphicFramePr>
        <p:xfrm>
          <a:off x="4540470" y="1930844"/>
          <a:ext cx="6925819" cy="3428941"/>
        </p:xfrm>
        <a:graphic>
          <a:graphicData uri="http://schemas.openxmlformats.org/drawingml/2006/table">
            <a:tbl>
              <a:tblPr firstRow="1" bandRow="1"/>
              <a:tblGrid>
                <a:gridCol w="2531429">
                  <a:extLst>
                    <a:ext uri="{9D8B030D-6E8A-4147-A177-3AD203B41FA5}">
                      <a16:colId xmlns:a16="http://schemas.microsoft.com/office/drawing/2014/main" val="3358061976"/>
                    </a:ext>
                  </a:extLst>
                </a:gridCol>
                <a:gridCol w="1110928">
                  <a:extLst>
                    <a:ext uri="{9D8B030D-6E8A-4147-A177-3AD203B41FA5}">
                      <a16:colId xmlns:a16="http://schemas.microsoft.com/office/drawing/2014/main" val="2261394376"/>
                    </a:ext>
                  </a:extLst>
                </a:gridCol>
                <a:gridCol w="1140932">
                  <a:extLst>
                    <a:ext uri="{9D8B030D-6E8A-4147-A177-3AD203B41FA5}">
                      <a16:colId xmlns:a16="http://schemas.microsoft.com/office/drawing/2014/main" val="775300625"/>
                    </a:ext>
                  </a:extLst>
                </a:gridCol>
                <a:gridCol w="1021319">
                  <a:extLst>
                    <a:ext uri="{9D8B030D-6E8A-4147-A177-3AD203B41FA5}">
                      <a16:colId xmlns:a16="http://schemas.microsoft.com/office/drawing/2014/main" val="2501946757"/>
                    </a:ext>
                  </a:extLst>
                </a:gridCol>
                <a:gridCol w="1121211">
                  <a:extLst>
                    <a:ext uri="{9D8B030D-6E8A-4147-A177-3AD203B41FA5}">
                      <a16:colId xmlns:a16="http://schemas.microsoft.com/office/drawing/2014/main" val="2228242388"/>
                    </a:ext>
                  </a:extLst>
                </a:gridCol>
              </a:tblGrid>
              <a:tr h="508896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INDICADORES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Fonte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Unidade de Medida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Índice de Referência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Índice Esperado em 2029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958250"/>
                  </a:ext>
                </a:extLst>
              </a:tr>
              <a:tr h="6497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0768 - ÍNDICE DE COBERTURA DO SERVIÇO DA DÍVIDA 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AGÊNCIA DE CLASSIFICAÇÃO DE RISCO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ÍNDICE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1,1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1,5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535871"/>
                  </a:ext>
                </a:extLst>
              </a:tr>
              <a:tr h="6244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0799 - TEMPO DE RETORNO PARA O PAGAMENTO DA DÍVIDA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AGÊNCIA DE CLASSIFICAÇÃO DE RISCO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ANO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6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6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07628"/>
                  </a:ext>
                </a:extLst>
              </a:tr>
              <a:tr h="450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0769 - NOTA DA CAPAG (Capacidade de Pagamento)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SECRETARIA DO TESOURO NACIONAL (STN)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NOTA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230318"/>
                  </a:ext>
                </a:extLst>
              </a:tr>
              <a:tr h="450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0310 - TAXA DE REALIZAÇÃO DA RECEITA TOTAL ESTIMADA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SECRETARIA MUNICIPAL DE FAZENDA (SMF)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PERCENTAGEM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96,65% 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97,50% 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7320694"/>
                  </a:ext>
                </a:extLst>
              </a:tr>
              <a:tr h="450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0663 - TAXA DE EVOLUÇÃO DA RECEITA TOTAL DO MUNICÍPIO DO RIO DE JANEIRO</a:t>
                      </a: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SECRETARIA MUNICIPAL DE FAZENDA (SMF)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PERCENTAGEM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112,41% 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131,59%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175563"/>
                  </a:ext>
                </a:extLst>
              </a:tr>
            </a:tbl>
          </a:graphicData>
        </a:graphic>
      </p:graphicFrame>
      <p:pic>
        <p:nvPicPr>
          <p:cNvPr id="25" name="Imagem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403134"/>
            <a:ext cx="1816765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36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6561989" cy="126188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</a:t>
            </a:r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NOVO</a:t>
            </a:r>
            <a:endParaRPr lang="pt-BR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9801 </a:t>
            </a: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EQUILÍBRIO FISCAL E GOVERNANÇA FAZENDÁRIA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89480"/>
              </p:ext>
            </p:extLst>
          </p:nvPr>
        </p:nvGraphicFramePr>
        <p:xfrm>
          <a:off x="1592317" y="1671968"/>
          <a:ext cx="8879801" cy="259080"/>
        </p:xfrm>
        <a:graphic>
          <a:graphicData uri="http://schemas.openxmlformats.org/drawingml/2006/table">
            <a:tbl>
              <a:tblPr firstRow="1" bandRow="1"/>
              <a:tblGrid>
                <a:gridCol w="8879801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25626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 smtClean="0">
                          <a:solidFill>
                            <a:srgbClr val="002060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4934 - GESTÃO E MELHORIA DOS SISTEMAS ADMINISTRATIVOS E FAZENDÁRIOS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36" name="Tabela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172454"/>
              </p:ext>
            </p:extLst>
          </p:nvPr>
        </p:nvGraphicFramePr>
        <p:xfrm>
          <a:off x="6988029" y="1928233"/>
          <a:ext cx="3484090" cy="243840"/>
        </p:xfrm>
        <a:graphic>
          <a:graphicData uri="http://schemas.openxmlformats.org/drawingml/2006/table">
            <a:tbl>
              <a:tblPr firstRow="1" bandRow="1"/>
              <a:tblGrid>
                <a:gridCol w="2355849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128241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PREVISÃO ORÇAMENTÁRIA PLOA 2026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 smtClean="0">
                          <a:solidFill>
                            <a:srgbClr val="13335A"/>
                          </a:solidFill>
                          <a:effectLst/>
                        </a:rPr>
                        <a:t> 45.812.844,00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38" name="Tabela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598257"/>
              </p:ext>
            </p:extLst>
          </p:nvPr>
        </p:nvGraphicFramePr>
        <p:xfrm>
          <a:off x="1592316" y="3073952"/>
          <a:ext cx="8879803" cy="259080"/>
        </p:xfrm>
        <a:graphic>
          <a:graphicData uri="http://schemas.openxmlformats.org/drawingml/2006/table">
            <a:tbl>
              <a:tblPr firstRow="1" bandRow="1"/>
              <a:tblGrid>
                <a:gridCol w="8879803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4936 - DESENVOLVIMENTO DOS SISTEMAS ADMINISTRATIVOS E FAZENDÁRIOS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39" name="Tabela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332318"/>
              </p:ext>
            </p:extLst>
          </p:nvPr>
        </p:nvGraphicFramePr>
        <p:xfrm>
          <a:off x="1592316" y="3630212"/>
          <a:ext cx="8879802" cy="664365"/>
        </p:xfrm>
        <a:graphic>
          <a:graphicData uri="http://schemas.openxmlformats.org/drawingml/2006/table">
            <a:tbl>
              <a:tblPr firstRow="1" bandRow="1"/>
              <a:tblGrid>
                <a:gridCol w="2742838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1545510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  <a:gridCol w="1500055">
                  <a:extLst>
                    <a:ext uri="{9D8B030D-6E8A-4147-A177-3AD203B41FA5}">
                      <a16:colId xmlns:a16="http://schemas.microsoft.com/office/drawing/2014/main" val="1707434394"/>
                    </a:ext>
                  </a:extLst>
                </a:gridCol>
                <a:gridCol w="1556875">
                  <a:extLst>
                    <a:ext uri="{9D8B030D-6E8A-4147-A177-3AD203B41FA5}">
                      <a16:colId xmlns:a16="http://schemas.microsoft.com/office/drawing/2014/main" val="2429381332"/>
                    </a:ext>
                  </a:extLst>
                </a:gridCol>
                <a:gridCol w="1534524">
                  <a:extLst>
                    <a:ext uri="{9D8B030D-6E8A-4147-A177-3AD203B41FA5}">
                      <a16:colId xmlns:a16="http://schemas.microsoft.com/office/drawing/2014/main" val="3944704698"/>
                    </a:ext>
                  </a:extLst>
                </a:gridCol>
              </a:tblGrid>
              <a:tr h="26812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Metas PPA</a:t>
                      </a:r>
                    </a:p>
                  </a:txBody>
                  <a:tcPr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cap="none" spc="0" baseline="0" dirty="0" smtClean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cap="none" spc="0" baseline="0" dirty="0" smtClean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2027</a:t>
                      </a:r>
                      <a:endParaRPr lang="pt-BR" sz="1000" b="0" i="0" u="none" strike="noStrike" cap="none" spc="0" baseline="0" dirty="0">
                        <a:solidFill>
                          <a:srgbClr val="13335A"/>
                        </a:solidFill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cap="none" spc="0" baseline="0" dirty="0" smtClean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2028</a:t>
                      </a:r>
                      <a:endParaRPr lang="pt-BR" sz="1000" b="0" i="0" u="none" strike="noStrike" cap="none" spc="0" baseline="0" dirty="0">
                        <a:solidFill>
                          <a:srgbClr val="13335A"/>
                        </a:solidFill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cap="none" spc="0" baseline="0" dirty="0" smtClean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2029</a:t>
                      </a:r>
                      <a:endParaRPr lang="pt-BR" sz="1000" b="0" i="0" u="none" strike="noStrike" cap="none" spc="0" baseline="0" dirty="0">
                        <a:solidFill>
                          <a:srgbClr val="13335A"/>
                        </a:solidFill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26812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1150 – SISTEMA ADMINISTRATIVO E FAZENDÁRIO DESENVOLVIDO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</a:tbl>
          </a:graphicData>
        </a:graphic>
      </p:graphicFrame>
      <p:graphicFrame>
        <p:nvGraphicFramePr>
          <p:cNvPr id="40" name="Tabela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862820"/>
              </p:ext>
            </p:extLst>
          </p:nvPr>
        </p:nvGraphicFramePr>
        <p:xfrm>
          <a:off x="1592316" y="4648396"/>
          <a:ext cx="8879802" cy="259080"/>
        </p:xfrm>
        <a:graphic>
          <a:graphicData uri="http://schemas.openxmlformats.org/drawingml/2006/table">
            <a:tbl>
              <a:tblPr firstRow="1" bandRow="1"/>
              <a:tblGrid>
                <a:gridCol w="887980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24302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4937- MODERNIZAÇÃO DA GESTÃO INTEGRADA DOS RECURSOS BASEADA EM TI E INTELIGÊNCIA ARTIFICIAL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41" name="Tabela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233847"/>
              </p:ext>
            </p:extLst>
          </p:nvPr>
        </p:nvGraphicFramePr>
        <p:xfrm>
          <a:off x="1592316" y="5261295"/>
          <a:ext cx="8879802" cy="1036320"/>
        </p:xfrm>
        <a:graphic>
          <a:graphicData uri="http://schemas.openxmlformats.org/drawingml/2006/table">
            <a:tbl>
              <a:tblPr firstRow="1" bandRow="1"/>
              <a:tblGrid>
                <a:gridCol w="2742838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1545510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  <a:gridCol w="1500055">
                  <a:extLst>
                    <a:ext uri="{9D8B030D-6E8A-4147-A177-3AD203B41FA5}">
                      <a16:colId xmlns:a16="http://schemas.microsoft.com/office/drawing/2014/main" val="1707434394"/>
                    </a:ext>
                  </a:extLst>
                </a:gridCol>
                <a:gridCol w="1556875">
                  <a:extLst>
                    <a:ext uri="{9D8B030D-6E8A-4147-A177-3AD203B41FA5}">
                      <a16:colId xmlns:a16="http://schemas.microsoft.com/office/drawing/2014/main" val="2429381332"/>
                    </a:ext>
                  </a:extLst>
                </a:gridCol>
                <a:gridCol w="1534524">
                  <a:extLst>
                    <a:ext uri="{9D8B030D-6E8A-4147-A177-3AD203B41FA5}">
                      <a16:colId xmlns:a16="http://schemas.microsoft.com/office/drawing/2014/main" val="394470469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3335A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Metas PPA</a:t>
                      </a:r>
                    </a:p>
                  </a:txBody>
                  <a:tcPr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2027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2028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2029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1954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1152 -  EQUIPAMENTO ADQUIRIDO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1954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1159 – UNIDADE DE EXECUÇÃO DO PNAFM MANTIDA*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275249"/>
                  </a:ext>
                </a:extLst>
              </a:tr>
            </a:tbl>
          </a:graphicData>
        </a:graphic>
      </p:graphicFrame>
      <p:graphicFrame>
        <p:nvGraphicFramePr>
          <p:cNvPr id="45" name="Tabela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279198"/>
              </p:ext>
            </p:extLst>
          </p:nvPr>
        </p:nvGraphicFramePr>
        <p:xfrm>
          <a:off x="7204844" y="4957645"/>
          <a:ext cx="3267274" cy="24384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58030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PREVISÃO ORÇAMENTÁRIA PLOA 2026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 smtClean="0">
                          <a:solidFill>
                            <a:srgbClr val="13335A"/>
                          </a:solidFill>
                          <a:effectLst/>
                        </a:rPr>
                        <a:t> 1.000,00</a:t>
                      </a:r>
                      <a:endParaRPr lang="pt-BR" sz="1000" b="0" dirty="0" smtClean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46" name="Tabela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689623"/>
              </p:ext>
            </p:extLst>
          </p:nvPr>
        </p:nvGraphicFramePr>
        <p:xfrm>
          <a:off x="7204844" y="3356354"/>
          <a:ext cx="3267274" cy="24384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58030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PREVISÃO ORÇAMENTÁRIA PLOA 2026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 smtClean="0">
                          <a:solidFill>
                            <a:srgbClr val="13335A"/>
                          </a:solidFill>
                          <a:effectLst/>
                        </a:rPr>
                        <a:t> 1.000,00</a:t>
                      </a:r>
                      <a:endParaRPr lang="pt-BR" sz="1000" b="0" dirty="0" smtClean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47" name="Tabela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82276"/>
              </p:ext>
            </p:extLst>
          </p:nvPr>
        </p:nvGraphicFramePr>
        <p:xfrm>
          <a:off x="1592316" y="6144065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50" name="Tabela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076469"/>
              </p:ext>
            </p:extLst>
          </p:nvPr>
        </p:nvGraphicFramePr>
        <p:xfrm>
          <a:off x="1537856" y="2248192"/>
          <a:ext cx="8879802" cy="487680"/>
        </p:xfrm>
        <a:graphic>
          <a:graphicData uri="http://schemas.openxmlformats.org/drawingml/2006/table">
            <a:tbl>
              <a:tblPr firstRow="1" bandRow="1"/>
              <a:tblGrid>
                <a:gridCol w="2742838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1545510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  <a:gridCol w="1500055">
                  <a:extLst>
                    <a:ext uri="{9D8B030D-6E8A-4147-A177-3AD203B41FA5}">
                      <a16:colId xmlns:a16="http://schemas.microsoft.com/office/drawing/2014/main" val="1707434394"/>
                    </a:ext>
                  </a:extLst>
                </a:gridCol>
                <a:gridCol w="1556875">
                  <a:extLst>
                    <a:ext uri="{9D8B030D-6E8A-4147-A177-3AD203B41FA5}">
                      <a16:colId xmlns:a16="http://schemas.microsoft.com/office/drawing/2014/main" val="2429381332"/>
                    </a:ext>
                  </a:extLst>
                </a:gridCol>
                <a:gridCol w="1534524">
                  <a:extLst>
                    <a:ext uri="{9D8B030D-6E8A-4147-A177-3AD203B41FA5}">
                      <a16:colId xmlns:a16="http://schemas.microsoft.com/office/drawing/2014/main" val="394470469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3335A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Metas PPA</a:t>
                      </a:r>
                    </a:p>
                  </a:txBody>
                  <a:tcPr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2027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2028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2029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1954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</a:t>
                      </a: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há.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</a:tbl>
          </a:graphicData>
        </a:graphic>
      </p:graphicFrame>
      <p:pic>
        <p:nvPicPr>
          <p:cNvPr id="18" name="Imagem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402804"/>
            <a:ext cx="1816765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627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7543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 DE GESTÃO</a:t>
            </a: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PPA 2026-2029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295" y="4777490"/>
            <a:ext cx="1680152" cy="68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30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3009157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</a:t>
            </a:r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MANTIDO</a:t>
            </a:r>
            <a:endParaRPr lang="pt-BR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0311</a:t>
            </a: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GESTÃO DE PESSOAS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02579" y="1480936"/>
            <a:ext cx="35762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dirty="0">
                <a:solidFill>
                  <a:schemeClr val="bg1"/>
                </a:solidFill>
              </a:rPr>
              <a:t>Melhorar a eficiência e a eficácia na gestão pública, desenvolvendo processos de gestão de pessoas por intermédio de ações de recrutamento e seleção de novos servidores, avaliação de desempenho e introdução de mecanismos que estimulem a produtividade funcional.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88757" y="3027857"/>
            <a:ext cx="3407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rgbClr val="42B9EB"/>
                </a:solidFill>
              </a:rPr>
              <a:t>Eixo Temático: GOV - EQUILIBRIO FISCAL, BOA GESTÃO E </a:t>
            </a:r>
            <a:r>
              <a:rPr lang="pt-BR" sz="1500" b="1" dirty="0" smtClean="0">
                <a:solidFill>
                  <a:srgbClr val="42B9EB"/>
                </a:solidFill>
              </a:rPr>
              <a:t>GOVERNANÇA</a:t>
            </a:r>
            <a:endParaRPr lang="pt-BR" sz="1500" b="1" dirty="0">
              <a:solidFill>
                <a:srgbClr val="42B9EB"/>
              </a:solidFill>
            </a:endParaRPr>
          </a:p>
        </p:txBody>
      </p:sp>
      <p:graphicFrame>
        <p:nvGraphicFramePr>
          <p:cNvPr id="16" name="Tabe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144220"/>
              </p:ext>
            </p:extLst>
          </p:nvPr>
        </p:nvGraphicFramePr>
        <p:xfrm>
          <a:off x="4055647" y="2736391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4952 - CAPACITAÇÃO DO SERVIDOR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97779"/>
              </p:ext>
            </p:extLst>
          </p:nvPr>
        </p:nvGraphicFramePr>
        <p:xfrm>
          <a:off x="7312471" y="3027857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PREVISÃO ORÇAMENTÁRIA PLOA 2026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 smtClean="0">
                          <a:solidFill>
                            <a:srgbClr val="13335A"/>
                          </a:solidFill>
                          <a:effectLst/>
                        </a:rPr>
                        <a:t> 250.000,00</a:t>
                      </a:r>
                      <a:endParaRPr lang="pt-BR" sz="1000" b="0" dirty="0" smtClean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5" name="Tabe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603684"/>
              </p:ext>
            </p:extLst>
          </p:nvPr>
        </p:nvGraphicFramePr>
        <p:xfrm>
          <a:off x="3963366" y="3779554"/>
          <a:ext cx="7494811" cy="703465"/>
        </p:xfrm>
        <a:graphic>
          <a:graphicData uri="http://schemas.openxmlformats.org/drawingml/2006/table">
            <a:tbl>
              <a:tblPr firstRow="1" bandRow="1"/>
              <a:tblGrid>
                <a:gridCol w="227666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85272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390781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27568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266409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Metas PPA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2027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2028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2029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45962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1360 – SERVIDOR CAPACITADO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</a:tbl>
          </a:graphicData>
        </a:graphic>
      </p:graphicFrame>
      <p:pic>
        <p:nvPicPr>
          <p:cNvPr id="37" name="Imagem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396439"/>
            <a:ext cx="1816765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224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5690019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</a:t>
            </a:r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NOVO</a:t>
            </a:r>
            <a:endParaRPr lang="pt-BR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0700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GESTÃO ADMINISTRATIVA E OPERACIONAL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02579" y="1480936"/>
            <a:ext cx="3576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dirty="0">
                <a:solidFill>
                  <a:schemeClr val="bg1"/>
                </a:solidFill>
              </a:rPr>
              <a:t>Prover os recursos humanos e os meios administrativos, operacionais e </a:t>
            </a:r>
            <a:r>
              <a:rPr lang="pt-BR" sz="1200" dirty="0" err="1">
                <a:solidFill>
                  <a:schemeClr val="bg1"/>
                </a:solidFill>
              </a:rPr>
              <a:t>infraestruturais</a:t>
            </a:r>
            <a:r>
              <a:rPr lang="pt-BR" sz="1200" dirty="0">
                <a:solidFill>
                  <a:schemeClr val="bg1"/>
                </a:solidFill>
              </a:rPr>
              <a:t> necessários </a:t>
            </a:r>
            <a:r>
              <a:rPr lang="pt-BR" sz="1200" dirty="0" smtClean="0">
                <a:solidFill>
                  <a:schemeClr val="bg1"/>
                </a:solidFill>
              </a:rPr>
              <a:t>à </a:t>
            </a:r>
            <a:r>
              <a:rPr lang="pt-BR" sz="1200" dirty="0">
                <a:solidFill>
                  <a:schemeClr val="bg1"/>
                </a:solidFill>
              </a:rPr>
              <a:t>realização das atribuições do governo.</a:t>
            </a: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160252"/>
              </p:ext>
            </p:extLst>
          </p:nvPr>
        </p:nvGraphicFramePr>
        <p:xfrm>
          <a:off x="3778808" y="1199526"/>
          <a:ext cx="7828474" cy="5141321"/>
        </p:xfrm>
        <a:graphic>
          <a:graphicData uri="http://schemas.openxmlformats.org/drawingml/2006/table">
            <a:tbl>
              <a:tblPr firstRow="1" bandRow="1"/>
              <a:tblGrid>
                <a:gridCol w="6017185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81128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713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</a:t>
                      </a:r>
                    </a:p>
                  </a:txBody>
                  <a:tcPr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PREVISÃO ORÇAMENTÁRIA PLOA</a:t>
                      </a:r>
                      <a:r>
                        <a:rPr lang="pt-BR" sz="1000" b="1" baseline="0" dirty="0" smtClean="0">
                          <a:solidFill>
                            <a:srgbClr val="13335A"/>
                          </a:solidFill>
                        </a:rPr>
                        <a:t> </a:t>
                      </a: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0153 - GESTÃO E DESENVOLVIMENTO DE TECNOLOGIA DA INFORMAÇÃO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R$ 8.150.000,00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2990 - DESPESAS OBRIGATÓRIAS E OUTROS CUSTEIOS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R$ 327.000,00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2991 - GESTÃO ADMINISTRATIVA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R$ 6.441.814,00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2992 - CONCESSIONÁRIAS DE SERVIÇOS PÚBLICOS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R$ 50.000,00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172529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2993 - CONCESSIONÁRIAS DE SERVICOS PÚBLICOS DE ENERGIA ELÉTRICA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R$ 30.000,00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673507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2994 - PROVISÃO DE GASTOS COM PESSOAL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R$ 369.865.000,00</a:t>
                      </a:r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1729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4944 - AQUISIÇÃO, DESAPROPRIAÇÃO DE IMÓVEIS E REFORMAS EM PRÓPRIOS MUNICIPAIS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R$ 801.000,00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479815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4943 - RESTITUIÇÃO DE DEPÓSITOS ADMINISTRATIVOS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420945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4942 - RESTITUIÇÃO DE DEPÓSITOS JUDICIAIS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R$ 415.885.975,00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03805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4946 - ATIVIDADES DO FUNDO ESPECIAL DA DÍVIDA ATIVA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R$ 1.000,00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72797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R$ 801.552.789,00</a:t>
                      </a:r>
                      <a:endParaRPr lang="pt-BR" sz="1000" b="1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65635"/>
                  </a:ext>
                </a:extLst>
              </a:tr>
            </a:tbl>
          </a:graphicData>
        </a:graphic>
      </p:graphicFrame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395788"/>
            <a:ext cx="1816765" cy="402371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88757" y="3027857"/>
            <a:ext cx="34073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rgbClr val="42B9EB"/>
                </a:solidFill>
              </a:rPr>
              <a:t>Eixo Temático: </a:t>
            </a:r>
            <a:r>
              <a:rPr lang="pt-BR" sz="1500" b="1" dirty="0" smtClean="0">
                <a:solidFill>
                  <a:srgbClr val="42B9EB"/>
                </a:solidFill>
              </a:rPr>
              <a:t>GES - GESTÃO</a:t>
            </a:r>
            <a:endParaRPr lang="pt-BR" sz="1500" b="1" dirty="0">
              <a:solidFill>
                <a:srgbClr val="42B9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976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3983679" y="1827537"/>
            <a:ext cx="4251566" cy="17543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EXECUÇÃO ORÇAMENTÁRIA</a:t>
            </a: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1° Semestre de 2025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905" y="4792072"/>
            <a:ext cx="1688541" cy="68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588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3825086" cy="132343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EXECUÇÃO ORÇAMENTÁRIA</a:t>
            </a:r>
          </a:p>
          <a:p>
            <a:r>
              <a:rPr lang="pt-BR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2022-2025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1° Semestre de 2025</a:t>
            </a:r>
          </a:p>
          <a:p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464531"/>
              </p:ext>
            </p:extLst>
          </p:nvPr>
        </p:nvGraphicFramePr>
        <p:xfrm>
          <a:off x="955648" y="1489001"/>
          <a:ext cx="10293877" cy="802910"/>
        </p:xfrm>
        <a:graphic>
          <a:graphicData uri="http://schemas.openxmlformats.org/drawingml/2006/table">
            <a:tbl>
              <a:tblPr firstRow="1" bandRow="1"/>
              <a:tblGrid>
                <a:gridCol w="6597296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1691">
                  <a:extLst>
                    <a:ext uri="{9D8B030D-6E8A-4147-A177-3AD203B41FA5}">
                      <a16:colId xmlns:a16="http://schemas.microsoft.com/office/drawing/2014/main" val="2338428692"/>
                    </a:ext>
                  </a:extLst>
                </a:gridCol>
                <a:gridCol w="1272053">
                  <a:extLst>
                    <a:ext uri="{9D8B030D-6E8A-4147-A177-3AD203B41FA5}">
                      <a16:colId xmlns:a16="http://schemas.microsoft.com/office/drawing/2014/main" val="4495287"/>
                    </a:ext>
                  </a:extLst>
                </a:gridCol>
                <a:gridCol w="1172837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PROGRAMA 0049 – MODERNIZAÇÃO DA GESTÃO FAZENDÁRIA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DOTAÇÃO ATUAL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EMPENHADO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LIQUIDADO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2442 – MODERNIZAÇÃO DA INFRAESTRUTURA OPERACIONAL - PMAT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R$ 22.834,51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 21.834,51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R$ 21.834,51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R$ 22.834,51</a:t>
                      </a:r>
                      <a:endParaRPr lang="pt-BR" sz="1000" b="1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 21.834,51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R$ 21.834,51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129356"/>
                  </a:ext>
                </a:extLst>
              </a:tr>
            </a:tbl>
          </a:graphicData>
        </a:graphic>
      </p:graphicFrame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62859"/>
              </p:ext>
            </p:extLst>
          </p:nvPr>
        </p:nvGraphicFramePr>
        <p:xfrm>
          <a:off x="913526" y="2582184"/>
          <a:ext cx="10293877" cy="1118140"/>
        </p:xfrm>
        <a:graphic>
          <a:graphicData uri="http://schemas.openxmlformats.org/drawingml/2006/table">
            <a:tbl>
              <a:tblPr firstRow="1" bandRow="1"/>
              <a:tblGrid>
                <a:gridCol w="6597296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1691">
                  <a:extLst>
                    <a:ext uri="{9D8B030D-6E8A-4147-A177-3AD203B41FA5}">
                      <a16:colId xmlns:a16="http://schemas.microsoft.com/office/drawing/2014/main" val="2338428692"/>
                    </a:ext>
                  </a:extLst>
                </a:gridCol>
                <a:gridCol w="1272053">
                  <a:extLst>
                    <a:ext uri="{9D8B030D-6E8A-4147-A177-3AD203B41FA5}">
                      <a16:colId xmlns:a16="http://schemas.microsoft.com/office/drawing/2014/main" val="4495287"/>
                    </a:ext>
                  </a:extLst>
                </a:gridCol>
                <a:gridCol w="1172837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PROGRAMA 0610 – EQUILÍBRIO FISCAL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DOTAÇÃO ATUAL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EMPENHADO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LIQUIDADO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2981 – MODERNIZAÇÃO DA GESTÃO INTEGRADA DOS RECURSOS BASEADA EM TI E INTELIGÊNCIA ARTIFICIAL - PNAFM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R$ 1.252.873,96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 227.976,46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$ 77.976,46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2982 – CENTRO INTEGRADO DE INFORMAÇÕES FAZENDÁRIAS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533105"/>
                  </a:ext>
                </a:extLst>
              </a:tr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 1.253.873,96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 227.976,46</a:t>
                      </a:r>
                      <a:endParaRPr lang="pt-BR" sz="1000" b="1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R$ 77.976,46 </a:t>
                      </a:r>
                      <a:endParaRPr lang="pt-BR" sz="1000" b="1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364839"/>
                  </a:ext>
                </a:extLst>
              </a:tr>
            </a:tbl>
          </a:graphicData>
        </a:graphic>
      </p:graphicFrame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395788"/>
            <a:ext cx="1816765" cy="402371"/>
          </a:xfrm>
          <a:prstGeom prst="rect">
            <a:avLst/>
          </a:prstGeom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830788"/>
              </p:ext>
            </p:extLst>
          </p:nvPr>
        </p:nvGraphicFramePr>
        <p:xfrm>
          <a:off x="913525" y="5115567"/>
          <a:ext cx="10293877" cy="802910"/>
        </p:xfrm>
        <a:graphic>
          <a:graphicData uri="http://schemas.openxmlformats.org/drawingml/2006/table">
            <a:tbl>
              <a:tblPr firstRow="1" bandRow="1"/>
              <a:tblGrid>
                <a:gridCol w="6597296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1691">
                  <a:extLst>
                    <a:ext uri="{9D8B030D-6E8A-4147-A177-3AD203B41FA5}">
                      <a16:colId xmlns:a16="http://schemas.microsoft.com/office/drawing/2014/main" val="2338428692"/>
                    </a:ext>
                  </a:extLst>
                </a:gridCol>
                <a:gridCol w="1272053">
                  <a:extLst>
                    <a:ext uri="{9D8B030D-6E8A-4147-A177-3AD203B41FA5}">
                      <a16:colId xmlns:a16="http://schemas.microsoft.com/office/drawing/2014/main" val="4495287"/>
                    </a:ext>
                  </a:extLst>
                </a:gridCol>
                <a:gridCol w="1172837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2795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PROGRAMA</a:t>
                      </a:r>
                      <a:r>
                        <a:rPr lang="pt-BR" sz="100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0311 – GESTÃO DE PESSOAS</a:t>
                      </a:r>
                      <a:endParaRPr lang="pt-BR" sz="10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DOTAÇÃO</a:t>
                      </a:r>
                      <a:r>
                        <a:rPr lang="pt-BR" sz="1000" b="1" kern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ATUAL</a:t>
                      </a:r>
                      <a:endParaRPr lang="pt-BR" sz="10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EMPENHADO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LIQUIDADO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2135 – CAPACITAÇÃO DO SERVIDOR – ADM. DIRETA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R$ 45.960,19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 4.960,19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R$  4.960,19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R$ 45.960,19</a:t>
                      </a:r>
                      <a:endParaRPr lang="pt-BR" sz="1000" b="1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 4.960,19</a:t>
                      </a:r>
                      <a:endParaRPr lang="pt-BR" sz="1000" b="1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R$  4.960,19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129356"/>
                  </a:ext>
                </a:extLst>
              </a:tr>
            </a:tbl>
          </a:graphicData>
        </a:graphic>
      </p:graphicFrame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138775"/>
              </p:ext>
            </p:extLst>
          </p:nvPr>
        </p:nvGraphicFramePr>
        <p:xfrm>
          <a:off x="913524" y="4006972"/>
          <a:ext cx="10293877" cy="802910"/>
        </p:xfrm>
        <a:graphic>
          <a:graphicData uri="http://schemas.openxmlformats.org/drawingml/2006/table">
            <a:tbl>
              <a:tblPr firstRow="1" bandRow="1"/>
              <a:tblGrid>
                <a:gridCol w="6597296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1691">
                  <a:extLst>
                    <a:ext uri="{9D8B030D-6E8A-4147-A177-3AD203B41FA5}">
                      <a16:colId xmlns:a16="http://schemas.microsoft.com/office/drawing/2014/main" val="2338428692"/>
                    </a:ext>
                  </a:extLst>
                </a:gridCol>
                <a:gridCol w="1272053">
                  <a:extLst>
                    <a:ext uri="{9D8B030D-6E8A-4147-A177-3AD203B41FA5}">
                      <a16:colId xmlns:a16="http://schemas.microsoft.com/office/drawing/2014/main" val="4495287"/>
                    </a:ext>
                  </a:extLst>
                </a:gridCol>
                <a:gridCol w="1172837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2795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PROGRAMA 0634 – GOVERNO DIGITAL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DOTAÇÃO</a:t>
                      </a:r>
                      <a:r>
                        <a:rPr lang="pt-BR" sz="1000" b="1" kern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ATUAL</a:t>
                      </a:r>
                      <a:endParaRPr lang="pt-BR" sz="10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EMPENHADO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LIQUIDADO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1342 – MODERNIZAÇÃO DE PROCESSOS E SISTEMAS ORÇAMENTÁRIOS, CONTÁBEIS, ADMINISTRATIVOS E FINANCEIROS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R$ 8.200.025,00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R$ 7.145.525,00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R$ 1.556.826,78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R$ 8.200.025,00</a:t>
                      </a:r>
                      <a:endParaRPr lang="pt-BR" sz="1000" b="1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R$ 7.145.525,00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R$ 1.556.826,78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129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478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3825086" cy="132343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EXECUÇÃO ORÇAMENTÁRIA</a:t>
            </a:r>
          </a:p>
          <a:p>
            <a:r>
              <a:rPr lang="pt-BR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2022-2025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1° Semestre de 2025</a:t>
            </a:r>
          </a:p>
          <a:p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452922"/>
              </p:ext>
            </p:extLst>
          </p:nvPr>
        </p:nvGraphicFramePr>
        <p:xfrm>
          <a:off x="949061" y="2213568"/>
          <a:ext cx="10293877" cy="2997470"/>
        </p:xfrm>
        <a:graphic>
          <a:graphicData uri="http://schemas.openxmlformats.org/drawingml/2006/table">
            <a:tbl>
              <a:tblPr firstRow="1" bandRow="1"/>
              <a:tblGrid>
                <a:gridCol w="6597296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1691">
                  <a:extLst>
                    <a:ext uri="{9D8B030D-6E8A-4147-A177-3AD203B41FA5}">
                      <a16:colId xmlns:a16="http://schemas.microsoft.com/office/drawing/2014/main" val="2338428692"/>
                    </a:ext>
                  </a:extLst>
                </a:gridCol>
                <a:gridCol w="1272053">
                  <a:extLst>
                    <a:ext uri="{9D8B030D-6E8A-4147-A177-3AD203B41FA5}">
                      <a16:colId xmlns:a16="http://schemas.microsoft.com/office/drawing/2014/main" val="4495287"/>
                    </a:ext>
                  </a:extLst>
                </a:gridCol>
                <a:gridCol w="1172837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PROGRAMA 0389 – GESTÃO ADMINISTRATIVA - GOVERNANÇA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DOTAÇÃO ATUAL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EMPENHADO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LIQUIDADO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2077 – RESTIUIÇÃO DE DEPÓSITOS JUDICIAIS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R$ 117.997.975,00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R$ 115.885.975,00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R$ 11.013.064,14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2078 – RESTIUIÇÃO DE DEPÓSITOS ADMINISTRATIVOS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-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-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2137 – AQUISIÇÃO, DESAPROPRIAÇÃO DE IMÓVEIS E REFORMAS EM PRÓPRIOS MUNICIPAIS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R$ 405.132,52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-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-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172529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2169 – </a:t>
                      </a: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APOIO ADMINISTRATIVO - GOVERNANÇA</a:t>
                      </a:r>
                      <a:endParaRPr lang="pt-BR" sz="1000" b="0" i="0" u="none" strike="noStrike" kern="1200" cap="none" spc="0" baseline="0" dirty="0" smtClean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R$ 7.304.976,72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R$ 4.394.240,96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R$ 1.519.971,41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673507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2290 – ATIVIDADES DO FUNDO ESPECIAL DA DÍVIDA ATIVA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-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-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1729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2349 – </a:t>
                      </a: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DESPESAS OBRIGATÓRIAS E OUTROS CUSTEIOS DA ADMINISTRAÇÃO DIRETA - GOVERNANÇA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R$ 543.952,30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R$ 250.000,00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R$ 125.332,61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479815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2419 – </a:t>
                      </a: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CONCESSIONÁRIAS DE SERVIÇOS PÚBLICOS – ADM. DIRETA - GOVERNANÇA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R$ 50.000,00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R$ 31.870,00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R$ 16.890,92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3401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2429 – </a:t>
                      </a: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CONCESSIONÁRIAS DE SERVIÇOS PÚBLICOS DE ENERGIA ELÉTRICA  – ADM. DIRETA - GOVERNANÇA</a:t>
                      </a:r>
                      <a:endParaRPr lang="pt-BR" sz="1000" b="0" i="0" u="none" strike="noStrike" kern="1200" cap="none" spc="0" baseline="0" dirty="0" smtClean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R$ 30.000,00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R$ 18.000,00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R$ 8.447,26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384237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2529 – </a:t>
                      </a: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PROVISÃO DE GASTOS COM PESSOAL - GOVERNANÇA</a:t>
                      </a:r>
                      <a:endParaRPr lang="pt-BR" sz="1000" b="0" i="0" u="none" strike="noStrike" kern="1200" cap="none" spc="0" baseline="0" dirty="0" smtClean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R$ 288.661.478,38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R$ 161.209.763,39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R$ 160.597.709,94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59949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2799 – </a:t>
                      </a: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MANUTENÇÃO E DESENVOLVIMENTO DA INFORMÁTICA – ADMINISTRAÇÃO</a:t>
                      </a:r>
                      <a:r>
                        <a:rPr lang="pt-BR" sz="1000" b="0" i="0" kern="1200" baseline="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DIRETA - GOVERNANÇA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R$ 11.052.049,25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R$ 5.505.145,33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R$ 2.197.571,13</a:t>
                      </a:r>
                      <a:endParaRPr lang="pt-BR" sz="1000" b="0" i="0" u="none" strike="noStrike" kern="1200" cap="none" spc="0" baseline="0" dirty="0">
                        <a:solidFill>
                          <a:srgbClr val="13335A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251360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R$ 426.047.564,17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R$ 287.294.994,68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R$ 175.478.987,41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129356"/>
                  </a:ext>
                </a:extLst>
              </a:tr>
            </a:tbl>
          </a:graphicData>
        </a:graphic>
      </p:graphicFrame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995" y="395788"/>
            <a:ext cx="1816765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783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rgbClr val="000000"/>
      </a:dk1>
      <a:lt1>
        <a:srgbClr val="203864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4405</TotalTime>
  <Words>1536</Words>
  <Application>Microsoft Office PowerPoint</Application>
  <PresentationFormat>Widescreen</PresentationFormat>
  <Paragraphs>351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</dc:title>
  <dc:creator>Luciana Peixoto Caldas da Silva</dc:creator>
  <cp:lastModifiedBy>Fernanda Silva de Faria Vieira</cp:lastModifiedBy>
  <cp:revision>355</cp:revision>
  <dcterms:created xsi:type="dcterms:W3CDTF">2025-09-15T15:38:13Z</dcterms:created>
  <dcterms:modified xsi:type="dcterms:W3CDTF">2025-11-06T14:27:37Z</dcterms:modified>
</cp:coreProperties>
</file>