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29" r:id="rId3"/>
    <p:sldId id="330" r:id="rId4"/>
    <p:sldId id="331" r:id="rId5"/>
    <p:sldId id="327" r:id="rId6"/>
    <p:sldId id="332" r:id="rId7"/>
    <p:sldId id="320" r:id="rId8"/>
    <p:sldId id="322" r:id="rId9"/>
    <p:sldId id="340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371F-3D21-4DE7-B40D-A07EB0FF55E8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E30F3-A947-4214-BD87-B3690A9D1D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45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spcFirstLastPara="1" wrap="square" lIns="93082" tIns="93082" rIns="93082" bIns="93082" anchor="t" anchorCtr="0">
            <a:noAutofit/>
          </a:bodyPr>
          <a:lstStyle/>
          <a:p>
            <a:pPr marL="0" indent="0">
              <a:buNone/>
            </a:pPr>
            <a:endParaRPr lang="pt-BR" baseline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59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44500" y="265113"/>
            <a:ext cx="7581900" cy="4265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806451" y="5034745"/>
            <a:ext cx="5438775" cy="2849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algn="just">
              <a:spcAft>
                <a:spcPts val="600"/>
              </a:spcAft>
              <a:buNone/>
            </a:pPr>
            <a:endParaRPr lang="pt-BR" altLang="pt-BR" sz="1400" dirty="0">
              <a:solidFill>
                <a:srgbClr val="C00000"/>
              </a:solidFill>
            </a:endParaRPr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1222A07-0EB3-4FC5-9BB5-F7F3DEAB1081}" type="slidenum">
              <a:rPr lang="pt-BR" altLang="pt-BR" smtClean="0">
                <a:solidFill>
                  <a:schemeClr val="tx1"/>
                </a:solidFill>
              </a:rPr>
              <a:pPr/>
              <a:t>3</a:t>
            </a:fld>
            <a:endParaRPr lang="pt-BR" alt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6100" y="282575"/>
            <a:ext cx="7635875" cy="4295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436563" y="4963320"/>
            <a:ext cx="5924550" cy="2901486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pt-BR" sz="1100" b="1" dirty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4EDF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AA46ABF-16FE-4527-B567-907513EF723F}" type="slidenum">
              <a:rPr lang="pt-BR" altLang="pt-BR" smtClean="0">
                <a:solidFill>
                  <a:schemeClr val="tx1"/>
                </a:solidFill>
              </a:rPr>
              <a:pPr/>
              <a:t>4</a:t>
            </a:fld>
            <a:endParaRPr lang="pt-BR" alt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9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spcFirstLastPara="1" wrap="square" lIns="93082" tIns="93082" rIns="93082" bIns="93082" anchor="t" anchorCtr="0">
            <a:noAutofit/>
          </a:bodyPr>
          <a:lstStyle/>
          <a:p>
            <a:pPr marL="0" indent="0">
              <a:buNone/>
            </a:pPr>
            <a:endParaRPr lang="pt-BR" baseline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25d1781d78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25d1781d78_2_19:notes"/>
          <p:cNvSpPr txBox="1">
            <a:spLocks noGrp="1"/>
          </p:cNvSpPr>
          <p:nvPr>
            <p:ph type="body" idx="1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spcFirstLastPara="1" wrap="square" lIns="93082" tIns="93082" rIns="93082" bIns="93082" anchor="t" anchorCtr="0">
            <a:noAutofit/>
          </a:bodyPr>
          <a:lstStyle/>
          <a:p>
            <a:pPr marL="0" indent="0">
              <a:buNone/>
            </a:pPr>
            <a:endParaRPr lang="pt-BR" baseline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988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2092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988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4533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068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D9113-3A5E-3B51-F921-03EE3F234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606DD9-0B89-0CD9-C53F-9B4B6C461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A2014D-B026-E224-A2CE-3E05D42B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C2C-AFA3-4BCA-9EC1-8D9C64B3FD36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5E18FD-0728-86A3-A3F6-2F8F5AB4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3123F9-97F4-1D6B-30C7-B8EB7A9D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CD3-0B0D-46D5-924D-E3FA43251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80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08308-4932-8311-231F-D0B9245A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D0378A-9095-F47E-8745-11A05B0AD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62E7ED-5FDE-3D33-8E90-25C489DE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C2C-AFA3-4BCA-9EC1-8D9C64B3FD36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7A75-EAF0-72B1-3D82-134B6388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20D171-9E96-AE2D-26A5-1349D243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CD3-0B0D-46D5-924D-E3FA43251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98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CCBA5F-81BC-25D9-0D53-113AB091F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CF0195-1531-30B8-F3CC-37AACEB06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1D5133-9FA7-80B8-5532-978311C7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C2C-AFA3-4BCA-9EC1-8D9C64B3FD36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904A4C-5AA3-BCA5-C0BA-2C564046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3CC56F-B1AE-73DB-4BAC-D4FF5441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CD3-0B0D-46D5-924D-E3FA43251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36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50967" y="820251"/>
            <a:ext cx="5145200" cy="11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067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950967" y="4608700"/>
            <a:ext cx="3904400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67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8378833" y="910643"/>
            <a:ext cx="2300800" cy="6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3"/>
          </p:nvPr>
        </p:nvSpPr>
        <p:spPr>
          <a:xfrm>
            <a:off x="950967" y="2623967"/>
            <a:ext cx="5145200" cy="1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467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80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00945-C1FD-EE03-0B66-8500E291A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EE96E4-A9A1-71C0-4926-72A642D5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D0EE2A-D8FF-F490-5D62-A3C2757A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C2C-AFA3-4BCA-9EC1-8D9C64B3FD36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79827E-E9AE-CD7C-7CBA-DA1BBD48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40E6B8-6C7A-791F-1C34-6842C2C6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CD3-0B0D-46D5-924D-E3FA43251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72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503BC-FAA8-6F0B-D235-BCDBF9BE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111F38-8E5F-BF53-6909-9C41F55EB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5E94E1-7E9F-8C90-1440-6E36E46D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C2C-AFA3-4BCA-9EC1-8D9C64B3FD36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680087-1E94-5211-38C4-B1D6B415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5D840D-7DF8-505B-3157-102F2954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CD3-0B0D-46D5-924D-E3FA43251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76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62800-50B3-31FC-47A8-46F5EB065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D09800-B81F-9A03-3FE3-A87C38AB5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938BB9-AB26-5206-A78D-FDF85DD9F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2E749D-ADAC-8CF8-3920-26AA3562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C2C-AFA3-4BCA-9EC1-8D9C64B3FD36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F1A670-163B-F0A2-60EA-9A9672BA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0E1E91-6DDB-D66F-20B8-2BCD4084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CD3-0B0D-46D5-924D-E3FA43251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77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70A13-713E-B962-BAB8-EE8AD97E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A2BF8B-5B61-2CCC-9424-45C10898B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D32DD5-03D9-FA98-5144-CADD34F39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6470CAF-BFEB-6263-08C6-734D8B2F8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5BABD4D-CE43-4653-887A-7775D5A3C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5026A9-2645-4270-6DB4-127E31E14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C2C-AFA3-4BCA-9EC1-8D9C64B3FD36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B6B5CDF-A07F-53F7-B8DC-841DBC2C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FE9ED6A-12E3-003B-60D6-CBBAD24B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CD3-0B0D-46D5-924D-E3FA43251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82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9344E-7000-87EB-D804-FE89186F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49A56C4-C389-A628-DDF2-0353DA2C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C2C-AFA3-4BCA-9EC1-8D9C64B3FD36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C46F9BB-3582-8337-52AB-91DAE2E7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59BD25-C515-F986-5CF2-338CB860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CD3-0B0D-46D5-924D-E3FA43251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47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33E37F8-13C8-24E0-92CB-3AD0F1DB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C2C-AFA3-4BCA-9EC1-8D9C64B3FD36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242D718-934B-F2E4-CC3D-7C9EA00BF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D9CFDA-D8DA-EE9E-3BE5-2329DC57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CD3-0B0D-46D5-924D-E3FA43251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67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81267-551A-54F6-5563-B639DEB1E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BAEAF9-C940-B44A-5983-0589589F2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9118DD-A27E-CEE5-FAD2-A3C52315E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B6D250-4D5B-1B79-83C2-DE315B66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C2C-AFA3-4BCA-9EC1-8D9C64B3FD36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CA979A-20D6-8618-E1F5-DCC46651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3573F4-86A2-693F-E09E-D7DD7A9E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CD3-0B0D-46D5-924D-E3FA43251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09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1B9A4-2E6B-F453-A3A5-DF9111603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F245DA9-305A-5B75-39D4-127C7D932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12352C-1199-A8E6-2DE8-C16F61954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FCB506-6E97-EAE3-D295-7F81609C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C2C-AFA3-4BCA-9EC1-8D9C64B3FD36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54B9F5-F93E-D5F8-6EE0-17FC6E52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1749A4-F26F-F36A-0F66-9F91FF20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CD3-0B0D-46D5-924D-E3FA43251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36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6EB76BB-10D8-8E45-B8A5-1A6C139EE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783881-D0B3-C24F-8A05-E23807B0C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9745FE-E2CD-88C5-1E65-86BD15F6B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293C2C-AFA3-4BCA-9EC1-8D9C64B3FD36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9F9E95-B54A-55D1-C478-AC35C3394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BD43E5-29BB-6818-1896-C50FF5ABF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90DCD3-0B0D-46D5-924D-E3FA43251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50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ctrTitle"/>
          </p:nvPr>
        </p:nvSpPr>
        <p:spPr>
          <a:xfrm>
            <a:off x="662083" y="1942680"/>
            <a:ext cx="6880983" cy="755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20648"/>
            <a:r>
              <a:rPr lang="en" sz="2400" dirty="0">
                <a:solidFill>
                  <a:schemeClr val="tx2"/>
                </a:solidFill>
                <a:latin typeface="Cera Basic"/>
              </a:rPr>
              <a:t>SECRETARIA MUNICIPAL DE HABITAÇÃO</a:t>
            </a:r>
            <a:endParaRPr sz="2400" dirty="0">
              <a:solidFill>
                <a:schemeClr val="tx2"/>
              </a:solidFill>
              <a:latin typeface="Cera Basic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53460" y="4736311"/>
            <a:ext cx="561962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33" dirty="0">
                <a:solidFill>
                  <a:schemeClr val="tx2"/>
                </a:solidFill>
                <a:latin typeface="Cera Basic"/>
              </a:rPr>
              <a:t>Gustavo José </a:t>
            </a:r>
            <a:r>
              <a:rPr lang="pt-BR" sz="2133" dirty="0" err="1">
                <a:solidFill>
                  <a:schemeClr val="tx2"/>
                </a:solidFill>
                <a:latin typeface="Cera Basic"/>
              </a:rPr>
              <a:t>Freue</a:t>
            </a:r>
            <a:endParaRPr lang="pt-BR" sz="2133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5539"/>
            <a:ext cx="12192000" cy="447413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87" y="6379650"/>
            <a:ext cx="447413" cy="447413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1315204" y="360018"/>
            <a:ext cx="5386360" cy="6693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91" name="Imagem 90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77691" y="1517942"/>
            <a:ext cx="447413" cy="44741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02103" y="1865133"/>
            <a:ext cx="244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INSERIR LOGO DA SECRETARIA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496" y="1820192"/>
            <a:ext cx="2781688" cy="7875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orma&#10;&#10;Descrição gerada automaticamente com confiança média">
            <a:extLst>
              <a:ext uri="{FF2B5EF4-FFF2-40B4-BE49-F238E27FC236}">
                <a16:creationId xmlns:a16="http://schemas.microsoft.com/office/drawing/2014/main" id="{EC7CB676-F7F3-4589-958B-C8E876DAD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3505" y="2036379"/>
            <a:ext cx="469063" cy="46906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AA91AA48-A4FE-4EE9-9BFD-84175CB0419A}"/>
              </a:ext>
            </a:extLst>
          </p:cNvPr>
          <p:cNvSpPr txBox="1">
            <a:spLocks/>
          </p:cNvSpPr>
          <p:nvPr/>
        </p:nvSpPr>
        <p:spPr>
          <a:xfrm>
            <a:off x="613504" y="2036380"/>
            <a:ext cx="11312048" cy="3300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AUDIÊNCIA HÍBRIDA PARA DEBATER O </a:t>
            </a:r>
            <a:br>
              <a:rPr lang="pt-BR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PROJETO DE DIRETRIZES ORÇAMENTÁRIAS - 2025</a:t>
            </a:r>
          </a:p>
        </p:txBody>
      </p:sp>
      <p:pic>
        <p:nvPicPr>
          <p:cNvPr id="17" name="Imagem 16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2440"/>
            <a:ext cx="12192000" cy="335560"/>
          </a:xfrm>
          <a:prstGeom prst="rect">
            <a:avLst/>
          </a:prstGeom>
        </p:spPr>
      </p:pic>
      <p:pic>
        <p:nvPicPr>
          <p:cNvPr id="18" name="Imagem 17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440" y="6522440"/>
            <a:ext cx="335560" cy="33556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66873" y="621711"/>
            <a:ext cx="2276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INSERIR LOGO DA SECRETARIA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4485" y="576770"/>
            <a:ext cx="2781688" cy="7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0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524000" y="0"/>
            <a:ext cx="9144000" cy="836613"/>
          </a:xfrm>
          <a:gradFill flip="none" rotWithShape="1">
            <a:gsLst>
              <a:gs pos="0">
                <a:srgbClr val="376091">
                  <a:shade val="30000"/>
                  <a:satMod val="115000"/>
                </a:srgbClr>
              </a:gs>
              <a:gs pos="50000">
                <a:srgbClr val="376091">
                  <a:shade val="67500"/>
                  <a:satMod val="115000"/>
                </a:srgbClr>
              </a:gs>
              <a:gs pos="100000">
                <a:srgbClr val="376091">
                  <a:shade val="100000"/>
                  <a:satMod val="115000"/>
                </a:srgbClr>
              </a:gs>
            </a:gsLst>
            <a:lin ang="10800000" scaled="1"/>
            <a:tileRect/>
          </a:gradFill>
          <a:ln cap="flat" algn="ctr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MISSÃO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063749" y="2781302"/>
            <a:ext cx="8135939" cy="1871663"/>
          </a:xfrm>
          <a:prstGeom prst="roundRect">
            <a:avLst/>
          </a:prstGeom>
          <a:solidFill>
            <a:srgbClr val="E3EAF5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ts val="600"/>
              </a:spcBef>
              <a:defRPr/>
            </a:pPr>
            <a:r>
              <a:rPr lang="pt-BR" sz="20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moradia digna para democratizar o direito à cidade, garantindo o acesso à habitação e à infraestrutura urbana à população de baixa renda como direito social básico, tendo como foco a inclusão social e o respeito ao meio ambiente, num processo integrado de planejamento urbano, com a participação da sociedade.</a:t>
            </a:r>
          </a:p>
        </p:txBody>
      </p:sp>
      <p:sp>
        <p:nvSpPr>
          <p:cNvPr id="11268" name="Espaço Reservado para Número de Slide 3"/>
          <p:cNvSpPr txBox="1">
            <a:spLocks noGrp="1"/>
          </p:cNvSpPr>
          <p:nvPr/>
        </p:nvSpPr>
        <p:spPr bwMode="auto">
          <a:xfrm>
            <a:off x="5999164" y="6589713"/>
            <a:ext cx="193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AEE26F-FA5B-4C89-9923-BC0984FEC94A}" type="slidenum">
              <a:rPr lang="en-US" altLang="pt-BR" sz="800" b="1">
                <a:solidFill>
                  <a:srgbClr val="17375E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r>
              <a:rPr lang="en-US" altLang="pt-BR" sz="800" b="1">
                <a:solidFill>
                  <a:srgbClr val="17375E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 Box 1056"/>
          <p:cNvSpPr txBox="1">
            <a:spLocks noChangeArrowheads="1"/>
          </p:cNvSpPr>
          <p:nvPr/>
        </p:nvSpPr>
        <p:spPr bwMode="auto">
          <a:xfrm>
            <a:off x="4632383" y="2133602"/>
            <a:ext cx="3192664" cy="358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MISSÃO DA SMH</a:t>
            </a:r>
          </a:p>
        </p:txBody>
      </p:sp>
    </p:spTree>
    <p:extLst>
      <p:ext uri="{BB962C8B-B14F-4D97-AF65-F5344CB8AC3E}">
        <p14:creationId xmlns:p14="http://schemas.microsoft.com/office/powerpoint/2010/main" val="315444705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36613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HABITAÇÃO - PROGRAMAS</a:t>
            </a:r>
          </a:p>
        </p:txBody>
      </p:sp>
      <p:sp>
        <p:nvSpPr>
          <p:cNvPr id="27651" name="Espaço Reservado para Número de Slide 3"/>
          <p:cNvSpPr txBox="1">
            <a:spLocks noGrp="1"/>
          </p:cNvSpPr>
          <p:nvPr/>
        </p:nvSpPr>
        <p:spPr bwMode="auto">
          <a:xfrm>
            <a:off x="5999164" y="6589713"/>
            <a:ext cx="193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88B9105-B75D-46F6-9833-08609D5F09C8}" type="slidenum">
              <a:rPr lang="en-US" altLang="pt-BR" sz="800" b="1">
                <a:solidFill>
                  <a:srgbClr val="17375E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r>
              <a:rPr lang="en-US" altLang="pt-BR" sz="800" b="1">
                <a:solidFill>
                  <a:srgbClr val="17375E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Retângulo de cantos arredondados 7"/>
          <p:cNvSpPr>
            <a:spLocks noChangeArrowheads="1"/>
          </p:cNvSpPr>
          <p:nvPr/>
        </p:nvSpPr>
        <p:spPr bwMode="auto">
          <a:xfrm>
            <a:off x="2208214" y="1196975"/>
            <a:ext cx="2303463" cy="6477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pt-BR" sz="1400">
              <a:solidFill>
                <a:schemeClr val="lt1"/>
              </a:solidFill>
              <a:cs typeface="Calibri" panose="020F0502020204030204" pitchFamily="34" charset="0"/>
            </a:endParaRPr>
          </a:p>
        </p:txBody>
      </p:sp>
      <p:sp>
        <p:nvSpPr>
          <p:cNvPr id="9" name="Retângulo de cantos arredondados 8"/>
          <p:cNvSpPr>
            <a:spLocks noChangeArrowheads="1"/>
          </p:cNvSpPr>
          <p:nvPr/>
        </p:nvSpPr>
        <p:spPr bwMode="auto">
          <a:xfrm>
            <a:off x="5519738" y="1196975"/>
            <a:ext cx="2520951" cy="6477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pt-BR" sz="1400">
              <a:solidFill>
                <a:schemeClr val="lt1"/>
              </a:solidFill>
              <a:cs typeface="Calibri" panose="020F050202020403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351089" y="1844677"/>
            <a:ext cx="1" cy="87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2351090" y="2716213"/>
            <a:ext cx="649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5808663" y="1844677"/>
            <a:ext cx="0" cy="254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5808663" y="2806700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0" name="Retângulo de cantos arredondados 9"/>
          <p:cNvSpPr>
            <a:spLocks noChangeArrowheads="1"/>
          </p:cNvSpPr>
          <p:nvPr/>
        </p:nvSpPr>
        <p:spPr bwMode="auto">
          <a:xfrm>
            <a:off x="3000376" y="2205038"/>
            <a:ext cx="2447925" cy="1022351"/>
          </a:xfrm>
          <a:prstGeom prst="roundRect">
            <a:avLst>
              <a:gd name="adj" fmla="val 16667"/>
            </a:avLst>
          </a:prstGeom>
          <a:solidFill>
            <a:srgbClr val="E4EDF8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E4ED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63" name="Retângulo de cantos arredondados 35"/>
          <p:cNvSpPr>
            <a:spLocks noChangeArrowheads="1"/>
          </p:cNvSpPr>
          <p:nvPr/>
        </p:nvSpPr>
        <p:spPr bwMode="auto">
          <a:xfrm>
            <a:off x="6456363" y="2205037"/>
            <a:ext cx="2952751" cy="1223963"/>
          </a:xfrm>
          <a:prstGeom prst="roundRect">
            <a:avLst>
              <a:gd name="adj" fmla="val 16667"/>
            </a:avLst>
          </a:prstGeom>
          <a:solidFill>
            <a:srgbClr val="E4EDF8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7664" name="CaixaDeTexto 47"/>
          <p:cNvSpPr txBox="1">
            <a:spLocks noChangeArrowheads="1"/>
          </p:cNvSpPr>
          <p:nvPr/>
        </p:nvSpPr>
        <p:spPr bwMode="auto">
          <a:xfrm>
            <a:off x="2193926" y="1252540"/>
            <a:ext cx="2317751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Estratégicos</a:t>
            </a:r>
          </a:p>
        </p:txBody>
      </p:sp>
      <p:sp>
        <p:nvSpPr>
          <p:cNvPr id="27665" name="CaixaDeTexto 48"/>
          <p:cNvSpPr txBox="1">
            <a:spLocks noChangeArrowheads="1"/>
          </p:cNvSpPr>
          <p:nvPr/>
        </p:nvSpPr>
        <p:spPr bwMode="auto">
          <a:xfrm>
            <a:off x="5519738" y="1270000"/>
            <a:ext cx="2520951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Complementares</a:t>
            </a:r>
          </a:p>
        </p:txBody>
      </p:sp>
      <p:sp>
        <p:nvSpPr>
          <p:cNvPr id="27668" name="CaixaDeTexto 45"/>
          <p:cNvSpPr txBox="1">
            <a:spLocks noChangeArrowheads="1"/>
          </p:cNvSpPr>
          <p:nvPr/>
        </p:nvSpPr>
        <p:spPr bwMode="auto">
          <a:xfrm>
            <a:off x="3246440" y="2565402"/>
            <a:ext cx="2141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2540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0605 - HABITA RIO</a:t>
            </a:r>
          </a:p>
        </p:txBody>
      </p:sp>
      <p:sp>
        <p:nvSpPr>
          <p:cNvPr id="27669" name="CaixaDeTexto 55"/>
          <p:cNvSpPr txBox="1">
            <a:spLocks noChangeArrowheads="1"/>
          </p:cNvSpPr>
          <p:nvPr/>
        </p:nvSpPr>
        <p:spPr bwMode="auto">
          <a:xfrm>
            <a:off x="6672263" y="2278064"/>
            <a:ext cx="2593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00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0380 – GESTÃO ADMINISTRATIVA - LONGEVIDADE, BEM-ESTAR E TERRITÓRIO CONECTADO</a:t>
            </a:r>
          </a:p>
        </p:txBody>
      </p:sp>
      <p:sp>
        <p:nvSpPr>
          <p:cNvPr id="26" name="Retângulo de cantos arredondados 35"/>
          <p:cNvSpPr>
            <a:spLocks noChangeArrowheads="1"/>
          </p:cNvSpPr>
          <p:nvPr/>
        </p:nvSpPr>
        <p:spPr bwMode="auto">
          <a:xfrm>
            <a:off x="6460059" y="3826944"/>
            <a:ext cx="2952751" cy="1393995"/>
          </a:xfrm>
          <a:prstGeom prst="roundRect">
            <a:avLst>
              <a:gd name="adj" fmla="val 16667"/>
            </a:avLst>
          </a:prstGeom>
          <a:solidFill>
            <a:srgbClr val="E4EDF8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CaixaDeTexto 55"/>
          <p:cNvSpPr txBox="1">
            <a:spLocks noChangeArrowheads="1"/>
          </p:cNvSpPr>
          <p:nvPr/>
        </p:nvSpPr>
        <p:spPr bwMode="auto">
          <a:xfrm>
            <a:off x="6675955" y="3866721"/>
            <a:ext cx="29557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">
              <a:spcBef>
                <a:spcPct val="0"/>
              </a:spcBef>
              <a:buNone/>
            </a:pPr>
            <a:r>
              <a:rPr lang="pt-BR" altLang="pt-BR" sz="1600" b="1" dirty="0">
                <a:solidFill>
                  <a:srgbClr val="00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0094 – REGULARIZAÇÃO, ACOMPANHAMENTO, E CONTROLE DE DESENVOLVIMENTO URBANO</a:t>
            </a:r>
          </a:p>
          <a:p>
            <a:pPr fontAlgn="b">
              <a:spcBef>
                <a:spcPct val="0"/>
              </a:spcBef>
              <a:buNone/>
            </a:pPr>
            <a:r>
              <a:rPr lang="pt-BR" sz="1600" b="1" dirty="0">
                <a:solidFill>
                  <a:srgbClr val="00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(REMIRIO)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5812357" y="4373192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66903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>
            <a:spLocks noGrp="1"/>
          </p:cNvSpPr>
          <p:nvPr>
            <p:ph type="subTitle" idx="1"/>
          </p:nvPr>
        </p:nvSpPr>
        <p:spPr>
          <a:xfrm>
            <a:off x="819529" y="360018"/>
            <a:ext cx="10552943" cy="9264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Aft>
                <a:spcPts val="1600"/>
              </a:spcAft>
            </a:pPr>
            <a:r>
              <a:rPr lang="en" sz="3733" b="1" dirty="0">
                <a:solidFill>
                  <a:schemeClr val="tx2"/>
                </a:solidFill>
                <a:latin typeface="Cera Basic"/>
              </a:rPr>
              <a:t>PROGRAMA 0605 – HABITA RIO</a:t>
            </a:r>
            <a:endParaRPr sz="3733" b="1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5539"/>
            <a:ext cx="12192000" cy="447413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87" y="6379650"/>
            <a:ext cx="447413" cy="447413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1315204" y="360018"/>
            <a:ext cx="5386360" cy="6693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213828" y="1"/>
            <a:ext cx="1953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Inserir logo da Secretaria</a:t>
            </a:r>
          </a:p>
        </p:txBody>
      </p:sp>
      <p:sp>
        <p:nvSpPr>
          <p:cNvPr id="10" name="Retângulo de cantos arredondados 5"/>
          <p:cNvSpPr/>
          <p:nvPr/>
        </p:nvSpPr>
        <p:spPr>
          <a:xfrm>
            <a:off x="143173" y="1191711"/>
            <a:ext cx="11905655" cy="145727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OBJETIVO: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Produzir Habitação de Interesse Social, com contratação de moradias, fomento à produção, ofertas habitacionais distintas da compra da residência, prover habitabilidade em moradias em situação de vulnerabilidade em áreas urbanizadas por meio de obras de melhorias, realizar obras de urbanização em favelas e loteamentos declarados Áreas de Especial Interesse Social e legalizar edificações e logradouros em favelas urbanizadas e loteamentos irregulares em AEIS.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634" y="0"/>
            <a:ext cx="1910415" cy="5408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490DF5A-0761-2CBC-9065-6A3C0A7D78D9}"/>
              </a:ext>
            </a:extLst>
          </p:cNvPr>
          <p:cNvSpPr txBox="1"/>
          <p:nvPr/>
        </p:nvSpPr>
        <p:spPr>
          <a:xfrm>
            <a:off x="265549" y="2889484"/>
            <a:ext cx="116609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INDICADORES DE ACOMPANHAMENTO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4683CC9-E146-F01C-AAE1-2D8B14C42FBA}"/>
              </a:ext>
            </a:extLst>
          </p:cNvPr>
          <p:cNvGraphicFramePr>
            <a:graphicFrameLocks noGrp="1"/>
          </p:cNvGraphicFramePr>
          <p:nvPr/>
        </p:nvGraphicFramePr>
        <p:xfrm>
          <a:off x="265549" y="3325740"/>
          <a:ext cx="11660897" cy="3040568"/>
        </p:xfrm>
        <a:graphic>
          <a:graphicData uri="http://schemas.openxmlformats.org/drawingml/2006/table">
            <a:tbl>
              <a:tblPr firstRow="1" bandRow="1"/>
              <a:tblGrid>
                <a:gridCol w="3336633">
                  <a:extLst>
                    <a:ext uri="{9D8B030D-6E8A-4147-A177-3AD203B41FA5}">
                      <a16:colId xmlns:a16="http://schemas.microsoft.com/office/drawing/2014/main" val="2037421901"/>
                    </a:ext>
                  </a:extLst>
                </a:gridCol>
                <a:gridCol w="1307869">
                  <a:extLst>
                    <a:ext uri="{9D8B030D-6E8A-4147-A177-3AD203B41FA5}">
                      <a16:colId xmlns:a16="http://schemas.microsoft.com/office/drawing/2014/main" val="2523905037"/>
                    </a:ext>
                  </a:extLst>
                </a:gridCol>
                <a:gridCol w="1274617">
                  <a:extLst>
                    <a:ext uri="{9D8B030D-6E8A-4147-A177-3AD203B41FA5}">
                      <a16:colId xmlns:a16="http://schemas.microsoft.com/office/drawing/2014/main" val="4029294331"/>
                    </a:ext>
                  </a:extLst>
                </a:gridCol>
                <a:gridCol w="1197032">
                  <a:extLst>
                    <a:ext uri="{9D8B030D-6E8A-4147-A177-3AD203B41FA5}">
                      <a16:colId xmlns:a16="http://schemas.microsoft.com/office/drawing/2014/main" val="1865908104"/>
                    </a:ext>
                  </a:extLst>
                </a:gridCol>
                <a:gridCol w="1075113">
                  <a:extLst>
                    <a:ext uri="{9D8B030D-6E8A-4147-A177-3AD203B41FA5}">
                      <a16:colId xmlns:a16="http://schemas.microsoft.com/office/drawing/2014/main" val="2141623277"/>
                    </a:ext>
                  </a:extLst>
                </a:gridCol>
                <a:gridCol w="1252452">
                  <a:extLst>
                    <a:ext uri="{9D8B030D-6E8A-4147-A177-3AD203B41FA5}">
                      <a16:colId xmlns:a16="http://schemas.microsoft.com/office/drawing/2014/main" val="534381901"/>
                    </a:ext>
                  </a:extLst>
                </a:gridCol>
                <a:gridCol w="2217181">
                  <a:extLst>
                    <a:ext uri="{9D8B030D-6E8A-4147-A177-3AD203B41FA5}">
                      <a16:colId xmlns:a16="http://schemas.microsoft.com/office/drawing/2014/main" val="342105464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marL="121920" marR="121920" marT="60960" marB="6096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UNIDADE DE MEDIDA</a:t>
                      </a:r>
                    </a:p>
                  </a:txBody>
                  <a:tcPr marL="121920" marR="121920" marT="60960" marB="6096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ÍNDICE ALCANÇADO EM 2022</a:t>
                      </a:r>
                    </a:p>
                  </a:txBody>
                  <a:tcPr marL="121920" marR="121920" marT="60960" marB="6096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ÍNDICE ALCANÇADO EM 2023</a:t>
                      </a:r>
                    </a:p>
                  </a:txBody>
                  <a:tcPr marL="121920" marR="121920" marT="60960" marB="6096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ÍNDICE ESTIMADO PARA 2024</a:t>
                      </a:r>
                    </a:p>
                  </a:txBody>
                  <a:tcPr marL="121920" marR="121920" marT="60960" marB="6096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ÍNDICE ESTIMADO PARA 2025</a:t>
                      </a:r>
                    </a:p>
                  </a:txBody>
                  <a:tcPr marL="121920" marR="121920" marT="60960" marB="6096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ÍNDICE ESPERADO AO FINAL DO PPA</a:t>
                      </a:r>
                    </a:p>
                  </a:txBody>
                  <a:tcPr marL="121920" marR="121920" marT="60960" marB="6096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24456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pt-BR" sz="1300" dirty="0"/>
                        <a:t>0661 – Número de Unidades Habitacionais de Interesse Social Contratadas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Unidade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8.180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16.050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16.050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16.050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5.000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994407672"/>
                  </a:ext>
                </a:extLst>
              </a:tr>
              <a:tr h="995443">
                <a:tc>
                  <a:txBody>
                    <a:bodyPr/>
                    <a:lstStyle/>
                    <a:p>
                      <a:r>
                        <a:rPr lang="pt-BR" sz="1300" dirty="0"/>
                        <a:t>0662 – Número de Habitantes Beneficiados por Obras Concluídas de Urbanização e Infraestrutura em Favelas e Loteamentos inseridos em AEIS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Unidade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13.008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20.660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45.000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60.000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60.000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016417445"/>
                  </a:ext>
                </a:extLst>
              </a:tr>
              <a:tr h="643045">
                <a:tc>
                  <a:txBody>
                    <a:bodyPr/>
                    <a:lstStyle/>
                    <a:p>
                      <a:r>
                        <a:rPr lang="pt-BR" sz="1300" dirty="0"/>
                        <a:t>0701 – Número de Obras de Melhorias Habitacionais Realizadas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Unidade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1.568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3.470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6.862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15.000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15.000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45582374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8690B3B-4137-9F52-14AB-33C8D6BA0AF9}"/>
              </a:ext>
            </a:extLst>
          </p:cNvPr>
          <p:cNvSpPr txBox="1"/>
          <p:nvPr/>
        </p:nvSpPr>
        <p:spPr>
          <a:xfrm>
            <a:off x="819529" y="3524468"/>
            <a:ext cx="2006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CÓDIGO/DESCRIÇÃO</a:t>
            </a:r>
          </a:p>
        </p:txBody>
      </p:sp>
    </p:spTree>
    <p:extLst>
      <p:ext uri="{BB962C8B-B14F-4D97-AF65-F5344CB8AC3E}">
        <p14:creationId xmlns:p14="http://schemas.microsoft.com/office/powerpoint/2010/main" val="57123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5539"/>
            <a:ext cx="12192000" cy="447413"/>
          </a:xfrm>
          <a:prstGeom prst="rect">
            <a:avLst/>
          </a:prstGeom>
        </p:spPr>
      </p:pic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500" y="6405539"/>
            <a:ext cx="447413" cy="44741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0213828" y="1"/>
            <a:ext cx="1953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Inserir logo da Secretaria</a:t>
            </a:r>
          </a:p>
        </p:txBody>
      </p:sp>
      <p:sp>
        <p:nvSpPr>
          <p:cNvPr id="15" name="Google Shape;411;p42"/>
          <p:cNvSpPr txBox="1">
            <a:spLocks noGrp="1"/>
          </p:cNvSpPr>
          <p:nvPr>
            <p:ph type="title"/>
          </p:nvPr>
        </p:nvSpPr>
        <p:spPr>
          <a:xfrm>
            <a:off x="609600" y="705484"/>
            <a:ext cx="11283656" cy="1143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733" b="1" dirty="0">
                <a:solidFill>
                  <a:schemeClr val="tx2"/>
                </a:solidFill>
                <a:latin typeface="Cera Basic"/>
              </a:rPr>
              <a:t>PRINCIPAIS PROGRAMAS E AÇÕES DE 2025</a:t>
            </a:r>
            <a:endParaRPr sz="3733" b="1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634" y="0"/>
            <a:ext cx="1910415" cy="540848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C1F3E60-5F02-AC04-CB90-E641641E7E15}"/>
              </a:ext>
            </a:extLst>
          </p:cNvPr>
          <p:cNvGraphicFramePr>
            <a:graphicFrameLocks noGrp="1"/>
          </p:cNvGraphicFramePr>
          <p:nvPr/>
        </p:nvGraphicFramePr>
        <p:xfrm>
          <a:off x="964276" y="2039390"/>
          <a:ext cx="10274531" cy="2909270"/>
        </p:xfrm>
        <a:graphic>
          <a:graphicData uri="http://schemas.openxmlformats.org/drawingml/2006/table">
            <a:tbl>
              <a:tblPr/>
              <a:tblGrid>
                <a:gridCol w="3490939">
                  <a:extLst>
                    <a:ext uri="{9D8B030D-6E8A-4147-A177-3AD203B41FA5}">
                      <a16:colId xmlns:a16="http://schemas.microsoft.com/office/drawing/2014/main" val="3103634285"/>
                    </a:ext>
                  </a:extLst>
                </a:gridCol>
                <a:gridCol w="6783592">
                  <a:extLst>
                    <a:ext uri="{9D8B030D-6E8A-4147-A177-3AD203B41FA5}">
                      <a16:colId xmlns:a16="http://schemas.microsoft.com/office/drawing/2014/main" val="3490277794"/>
                    </a:ext>
                  </a:extLst>
                </a:gridCol>
              </a:tblGrid>
              <a:tr h="5879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PROGRAMAS</a:t>
                      </a:r>
                      <a:endParaRPr lang="pt-BR" sz="1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AÇÕES</a:t>
                      </a:r>
                      <a:endParaRPr lang="pt-BR" sz="1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34839"/>
                  </a:ext>
                </a:extLst>
              </a:tr>
              <a:tr h="33060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1500" u="none" strike="noStrike" dirty="0">
                          <a:effectLst/>
                        </a:rPr>
                        <a:t>0605 - Habita Rio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1320 - Produção de Habitação de Interesse Social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917138"/>
                  </a:ext>
                </a:extLst>
              </a:tr>
              <a:tr h="330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1322 - Urbanização e Regularização Fundiária em AEIS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76720"/>
                  </a:ext>
                </a:extLst>
              </a:tr>
              <a:tr h="330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2901 - Auxílio Habitacional Temporário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49378"/>
                  </a:ext>
                </a:extLst>
              </a:tr>
              <a:tr h="3377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1324 – Urbanização Integrada – Programa Pro-Moradia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74960"/>
                  </a:ext>
                </a:extLst>
              </a:tr>
              <a:tr h="99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0094 - Regularização, Acompanhamento e Controle do Desenvolvimento Urbano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u="none" strike="noStrike" dirty="0">
                          <a:effectLst/>
                        </a:rPr>
                        <a:t>1809 - Projetos de Reestruturação Urbana (REMIRIO)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8685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1049504" cy="605385"/>
          </a:xfrm>
        </p:spPr>
        <p:txBody>
          <a:bodyPr>
            <a:noAutofit/>
          </a:bodyPr>
          <a:lstStyle/>
          <a:p>
            <a:pPr algn="ctr"/>
            <a:r>
              <a:rPr lang="pt-BR" sz="2667" b="1" dirty="0">
                <a:solidFill>
                  <a:schemeClr val="tx2"/>
                </a:solidFill>
                <a:latin typeface="Cera Basic"/>
              </a:rPr>
              <a:t>EXECUÇÃO ORÇAMENTÁRIA DAS AÇÕES (1º </a:t>
            </a:r>
            <a:r>
              <a:rPr lang="pt-BR" sz="2667" b="1" dirty="0" err="1">
                <a:solidFill>
                  <a:schemeClr val="tx2"/>
                </a:solidFill>
                <a:latin typeface="Cera Basic"/>
              </a:rPr>
              <a:t>Quad</a:t>
            </a:r>
            <a:r>
              <a:rPr lang="pt-BR" sz="2667" b="1" dirty="0">
                <a:solidFill>
                  <a:schemeClr val="tx2"/>
                </a:solidFill>
                <a:latin typeface="Cera Basic"/>
              </a:rPr>
              <a:t>. 2024)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5539"/>
            <a:ext cx="12192000" cy="447413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87" y="6410587"/>
            <a:ext cx="447413" cy="447413"/>
          </a:xfrm>
          <a:prstGeom prst="rect">
            <a:avLst/>
          </a:prstGeom>
        </p:spPr>
      </p:pic>
      <p:sp>
        <p:nvSpPr>
          <p:cNvPr id="57" name="CaixaDeTexto 56"/>
          <p:cNvSpPr txBox="1"/>
          <p:nvPr/>
        </p:nvSpPr>
        <p:spPr>
          <a:xfrm>
            <a:off x="10213828" y="1"/>
            <a:ext cx="1953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Inserir logo da Secretaria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202577" y="1319461"/>
            <a:ext cx="570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/>
                </a:solidFill>
              </a:rPr>
              <a:t>R$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634" y="0"/>
            <a:ext cx="1910415" cy="540848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09600" y="1608760"/>
          <a:ext cx="10972800" cy="4164492"/>
        </p:xfrm>
        <a:graphic>
          <a:graphicData uri="http://schemas.openxmlformats.org/drawingml/2006/table">
            <a:tbl>
              <a:tblPr/>
              <a:tblGrid>
                <a:gridCol w="6405675">
                  <a:extLst>
                    <a:ext uri="{9D8B030D-6E8A-4147-A177-3AD203B41FA5}">
                      <a16:colId xmlns:a16="http://schemas.microsoft.com/office/drawing/2014/main" val="2732333928"/>
                    </a:ext>
                  </a:extLst>
                </a:gridCol>
                <a:gridCol w="1487553">
                  <a:extLst>
                    <a:ext uri="{9D8B030D-6E8A-4147-A177-3AD203B41FA5}">
                      <a16:colId xmlns:a16="http://schemas.microsoft.com/office/drawing/2014/main" val="4186773151"/>
                    </a:ext>
                  </a:extLst>
                </a:gridCol>
                <a:gridCol w="1491733">
                  <a:extLst>
                    <a:ext uri="{9D8B030D-6E8A-4147-A177-3AD203B41FA5}">
                      <a16:colId xmlns:a16="http://schemas.microsoft.com/office/drawing/2014/main" val="899491556"/>
                    </a:ext>
                  </a:extLst>
                </a:gridCol>
                <a:gridCol w="1587839">
                  <a:extLst>
                    <a:ext uri="{9D8B030D-6E8A-4147-A177-3AD203B41FA5}">
                      <a16:colId xmlns:a16="http://schemas.microsoft.com/office/drawing/2014/main" val="3989563340"/>
                    </a:ext>
                  </a:extLst>
                </a:gridCol>
              </a:tblGrid>
              <a:tr h="2978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AÇÕES</a:t>
                      </a:r>
                      <a:endParaRPr lang="pt-BR" sz="1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Dotação Atual</a:t>
                      </a:r>
                      <a:endParaRPr lang="pt-BR" sz="1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Empenhado</a:t>
                      </a:r>
                      <a:endParaRPr lang="pt-BR" sz="1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Liquidado</a:t>
                      </a:r>
                      <a:endParaRPr lang="pt-BR" sz="1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385356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1320 - Produção de Habitação de Interesse Social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16.683.572,24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9.001.855,51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68.008,87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297641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1322 -  Urbanização e Regularização Fundiária em AEIS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502.689.411,67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131.395.412,99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14.637.739,81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68308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1323 - Urbanização Integrada de Assentamentos Populares - PROAP IV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8.000,00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-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-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2502"/>
                  </a:ext>
                </a:extLst>
              </a:tr>
              <a:tr h="295008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1324 – Urbanização</a:t>
                      </a:r>
                      <a:r>
                        <a:rPr lang="pt-BR" sz="1500" u="none" strike="noStrike" baseline="0" dirty="0">
                          <a:effectLst/>
                        </a:rPr>
                        <a:t> Integrada – Programa Pro-Moradia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7.655.108,63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-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-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218279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1809 - Projetos de Restruturação Urbana (REMIRIO)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3.354.833,53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36.749,04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36.749,04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526687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2160 - Apoio Administrativo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3.385.359,98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1.996.476,01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596.164,88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228463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2340 - Despesas Obrigatórias e Outros Custeios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344.000,00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343.200,00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35.038,09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519635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2410 - Concessionárias de Serviços Públicos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2.715.442,02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1.708.100,94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357.902,68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841870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2420 - Concessionárias de Serviços Públicos de Energia Elétrica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4.191.747,00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3.331.212,63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855.931,35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991529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2520 - Provisão de Gastos com Pessoal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21.528.000,00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3.287.740,96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3.244.918,58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386670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2790 - Manutenção e Desenvolvimento da Informática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836.794,00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170.584,55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61.938,60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772082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2901 - Auxílio Habitacional Temporário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13.845.346,00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13.844.758,00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4.638.919,32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68086"/>
                  </a:ext>
                </a:extLst>
              </a:tr>
              <a:tr h="2950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5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577.237.615,07</a:t>
                      </a:r>
                      <a:endParaRPr lang="pt-BR" sz="15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165.116.090,63</a:t>
                      </a:r>
                      <a:endParaRPr lang="pt-BR" sz="15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24.533.311,22</a:t>
                      </a:r>
                      <a:endParaRPr lang="pt-BR" sz="15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12545" marR="12545" marT="1254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41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10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65473"/>
            <a:ext cx="10972800" cy="605385"/>
          </a:xfrm>
        </p:spPr>
        <p:txBody>
          <a:bodyPr>
            <a:normAutofit/>
          </a:bodyPr>
          <a:lstStyle/>
          <a:p>
            <a:pPr algn="ctr"/>
            <a:r>
              <a:rPr lang="pt-BR" sz="3733" b="1" dirty="0">
                <a:solidFill>
                  <a:schemeClr val="tx2"/>
                </a:solidFill>
                <a:latin typeface="Cera Basic"/>
              </a:rPr>
              <a:t>METAS FÍSICAS DAS AÇÕES - 2024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5539"/>
            <a:ext cx="12192000" cy="447413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87" y="6405539"/>
            <a:ext cx="447413" cy="447413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0213828" y="1"/>
            <a:ext cx="1953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Inserir logo da Secretaria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634" y="0"/>
            <a:ext cx="1910415" cy="540848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10103"/>
              </p:ext>
            </p:extLst>
          </p:nvPr>
        </p:nvGraphicFramePr>
        <p:xfrm>
          <a:off x="609600" y="1263534"/>
          <a:ext cx="10972800" cy="4796263"/>
        </p:xfrm>
        <a:graphic>
          <a:graphicData uri="http://schemas.openxmlformats.org/drawingml/2006/table">
            <a:tbl>
              <a:tblPr/>
              <a:tblGrid>
                <a:gridCol w="3797476">
                  <a:extLst>
                    <a:ext uri="{9D8B030D-6E8A-4147-A177-3AD203B41FA5}">
                      <a16:colId xmlns:a16="http://schemas.microsoft.com/office/drawing/2014/main" val="2078490966"/>
                    </a:ext>
                  </a:extLst>
                </a:gridCol>
                <a:gridCol w="3583197">
                  <a:extLst>
                    <a:ext uri="{9D8B030D-6E8A-4147-A177-3AD203B41FA5}">
                      <a16:colId xmlns:a16="http://schemas.microsoft.com/office/drawing/2014/main" val="1702423974"/>
                    </a:ext>
                  </a:extLst>
                </a:gridCol>
                <a:gridCol w="1571369">
                  <a:extLst>
                    <a:ext uri="{9D8B030D-6E8A-4147-A177-3AD203B41FA5}">
                      <a16:colId xmlns:a16="http://schemas.microsoft.com/office/drawing/2014/main" val="1802971571"/>
                    </a:ext>
                  </a:extLst>
                </a:gridCol>
                <a:gridCol w="1011867">
                  <a:extLst>
                    <a:ext uri="{9D8B030D-6E8A-4147-A177-3AD203B41FA5}">
                      <a16:colId xmlns:a16="http://schemas.microsoft.com/office/drawing/2014/main" val="2727264045"/>
                    </a:ext>
                  </a:extLst>
                </a:gridCol>
                <a:gridCol w="1008891">
                  <a:extLst>
                    <a:ext uri="{9D8B030D-6E8A-4147-A177-3AD203B41FA5}">
                      <a16:colId xmlns:a16="http://schemas.microsoft.com/office/drawing/2014/main" val="1080213616"/>
                    </a:ext>
                  </a:extLst>
                </a:gridCol>
              </a:tblGrid>
              <a:tr h="3166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E DESCRIÇÃO DA AÇÃO</a:t>
                      </a:r>
                      <a:endParaRPr lang="pt-BR" sz="1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E DESCRIÇÃO DO PRODUTO</a:t>
                      </a:r>
                      <a:endParaRPr lang="pt-BR" sz="1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UNIDADE DE MEDIDA</a:t>
                      </a:r>
                      <a:endParaRPr lang="pt-BR" sz="1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META FÍSICA</a:t>
                      </a:r>
                      <a:endParaRPr lang="pt-BR" sz="1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82319"/>
                  </a:ext>
                </a:extLst>
              </a:tr>
              <a:tr h="6333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PREVISÃO 2024</a:t>
                      </a:r>
                      <a:endParaRPr lang="pt-BR" sz="1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EXECUÇÃO 1º QUAD</a:t>
                      </a:r>
                      <a:endParaRPr lang="pt-BR" sz="1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569681"/>
                  </a:ext>
                </a:extLst>
              </a:tr>
              <a:tr h="66666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1322 - Urbanização e Regularização Fundiária </a:t>
                      </a:r>
                    </a:p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em AEIS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3126 - Domicílio Atendido -Obras de Urbanização e Infraestrutura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Unidade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5.377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508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51081"/>
                  </a:ext>
                </a:extLst>
              </a:tr>
              <a:tr h="4154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4747 - Atendimento Realizado - Trabalho Técnico Social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Unidade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14.549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316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74768"/>
                  </a:ext>
                </a:extLst>
              </a:tr>
              <a:tr h="666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4749 - Domicílio Atendido com Procedimento de Regularização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Unidade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34.572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5.643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031230"/>
                  </a:ext>
                </a:extLst>
              </a:tr>
              <a:tr h="4154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4751 - Indenização/Aquisição de Imóveis Realizada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Unidade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349534"/>
                  </a:ext>
                </a:extLst>
              </a:tr>
              <a:tr h="3166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5066 - Obra Realizada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M2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85.102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18.187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66552"/>
                  </a:ext>
                </a:extLst>
              </a:tr>
              <a:tr h="3166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5356 - Melhoria Habitacional Implementada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Unidade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3.392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-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891103"/>
                  </a:ext>
                </a:extLst>
              </a:tr>
              <a:tr h="4154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1320 - Produção de Habitação de Interesse Social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4744 - Unidade Habitacional Produzida/Contratada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Unidade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126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-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976192"/>
                  </a:ext>
                </a:extLst>
              </a:tr>
              <a:tr h="6333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1809 - Projetos de Reestruturação Urbana (REMIRIO)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5297 - Projeto de Regeneração Urbana Integrada Implementada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Percentual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-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844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88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F22A7-88CC-4375-6D60-76C45D6EE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409"/>
          </a:xfrm>
        </p:spPr>
        <p:txBody>
          <a:bodyPr/>
          <a:lstStyle/>
          <a:p>
            <a:pPr algn="ctr"/>
            <a:r>
              <a:rPr lang="pt-BR" sz="3333" b="1" dirty="0">
                <a:solidFill>
                  <a:schemeClr val="tx2"/>
                </a:solidFill>
                <a:latin typeface="Cera Basic"/>
              </a:rPr>
              <a:t>PROJETO DE LEI – LDO 2025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03C66ED-0D18-11DB-0B65-EBE6D9C145D4}"/>
              </a:ext>
            </a:extLst>
          </p:cNvPr>
          <p:cNvSpPr txBox="1"/>
          <p:nvPr/>
        </p:nvSpPr>
        <p:spPr>
          <a:xfrm>
            <a:off x="3048000" y="32238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400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2A205A2-E1E7-800B-66E9-8BC9D4421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165688"/>
              </p:ext>
            </p:extLst>
          </p:nvPr>
        </p:nvGraphicFramePr>
        <p:xfrm>
          <a:off x="537883" y="2291279"/>
          <a:ext cx="11291335" cy="1865075"/>
        </p:xfrm>
        <a:graphic>
          <a:graphicData uri="http://schemas.openxmlformats.org/drawingml/2006/table">
            <a:tbl>
              <a:tblPr/>
              <a:tblGrid>
                <a:gridCol w="1589315">
                  <a:extLst>
                    <a:ext uri="{9D8B030D-6E8A-4147-A177-3AD203B41FA5}">
                      <a16:colId xmlns:a16="http://schemas.microsoft.com/office/drawing/2014/main" val="2078490966"/>
                    </a:ext>
                  </a:extLst>
                </a:gridCol>
                <a:gridCol w="4060371">
                  <a:extLst>
                    <a:ext uri="{9D8B030D-6E8A-4147-A177-3AD203B41FA5}">
                      <a16:colId xmlns:a16="http://schemas.microsoft.com/office/drawing/2014/main" val="1702423974"/>
                    </a:ext>
                  </a:extLst>
                </a:gridCol>
                <a:gridCol w="903516">
                  <a:extLst>
                    <a:ext uri="{9D8B030D-6E8A-4147-A177-3AD203B41FA5}">
                      <a16:colId xmlns:a16="http://schemas.microsoft.com/office/drawing/2014/main" val="1802971571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2727264045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3887748107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895983687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3751142425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2878021749"/>
                    </a:ext>
                  </a:extLst>
                </a:gridCol>
                <a:gridCol w="1798992">
                  <a:extLst>
                    <a:ext uri="{9D8B030D-6E8A-4147-A177-3AD203B41FA5}">
                      <a16:colId xmlns:a16="http://schemas.microsoft.com/office/drawing/2014/main" val="1080213616"/>
                    </a:ext>
                  </a:extLst>
                </a:gridCol>
              </a:tblGrid>
              <a:tr h="3166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E DESCRIÇÃO DA AÇÃO</a:t>
                      </a:r>
                      <a:endParaRPr lang="pt-BR" sz="1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E DESCRIÇÃO DO PRODUTO</a:t>
                      </a:r>
                      <a:endParaRPr lang="pt-BR" sz="1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UNIDADE DE MEDIDA</a:t>
                      </a:r>
                      <a:endParaRPr lang="pt-BR" sz="1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METAS FÍSICAS</a:t>
                      </a:r>
                      <a:endParaRPr lang="pt-BR" sz="1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6775" marR="6775" marT="677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2319"/>
                  </a:ext>
                </a:extLst>
              </a:tr>
              <a:tr h="4663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604020202020204" charset="0"/>
                        </a:rPr>
                        <a:t>AP 1</a:t>
                      </a:r>
                    </a:p>
                  </a:txBody>
                  <a:tcPr marL="9033" marR="9033" marT="90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604020202020204" charset="0"/>
                        </a:rPr>
                        <a:t>AP 2 </a:t>
                      </a:r>
                    </a:p>
                  </a:txBody>
                  <a:tcPr marL="9033" marR="9033" marT="90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604020202020204" charset="0"/>
                        </a:rPr>
                        <a:t>AP 3 </a:t>
                      </a:r>
                    </a:p>
                  </a:txBody>
                  <a:tcPr marL="9033" marR="9033" marT="90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604020202020204" charset="0"/>
                        </a:rPr>
                        <a:t>AP 4 </a:t>
                      </a:r>
                    </a:p>
                  </a:txBody>
                  <a:tcPr marL="9033" marR="9033" marT="90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604020202020204" charset="0"/>
                        </a:rPr>
                        <a:t>AP 5</a:t>
                      </a:r>
                    </a:p>
                  </a:txBody>
                  <a:tcPr marL="9033" marR="9033" marT="90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569681"/>
                  </a:ext>
                </a:extLst>
              </a:tr>
              <a:tr h="6666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1322 - Urbanização e Regularização Fundiária </a:t>
                      </a:r>
                    </a:p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em AEIS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3126 - Domicílio Atendido -Obras de Urbanização e Infraestrutura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M2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604020202020204" charset="0"/>
                        </a:rPr>
                        <a:t>-</a:t>
                      </a: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604020202020204" charset="0"/>
                        </a:rPr>
                        <a:t>-</a:t>
                      </a: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604020202020204" charset="0"/>
                        </a:rPr>
                        <a:t>2.421</a:t>
                      </a: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604020202020204" charset="0"/>
                        </a:rPr>
                        <a:t>153</a:t>
                      </a: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604020202020204" charset="0"/>
                        </a:rPr>
                        <a:t>120</a:t>
                      </a: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604020202020204" charset="0"/>
                        </a:rPr>
                        <a:t>2.694</a:t>
                      </a: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51081"/>
                  </a:ext>
                </a:extLst>
              </a:tr>
              <a:tr h="4154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u="none" strike="noStrike" dirty="0">
                          <a:effectLst/>
                        </a:rPr>
                        <a:t>5066 - Obra Realizada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M2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604020202020204" charset="0"/>
                        </a:rPr>
                        <a:t>-</a:t>
                      </a: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604020202020204" charset="0"/>
                        </a:rPr>
                        <a:t>-</a:t>
                      </a: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604020202020204" charset="0"/>
                        </a:rPr>
                        <a:t>56.500</a:t>
                      </a: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604020202020204" charset="0"/>
                        </a:rPr>
                        <a:t>-</a:t>
                      </a: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604020202020204" charset="0"/>
                        </a:rPr>
                        <a:t>-</a:t>
                      </a: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56.500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604020202020204" charset="0"/>
                      </a:endParaRPr>
                    </a:p>
                  </a:txBody>
                  <a:tcPr marL="9033" marR="9033" marT="903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74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796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708</Words>
  <Application>Microsoft Office PowerPoint</Application>
  <PresentationFormat>Widescreen</PresentationFormat>
  <Paragraphs>194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Antic</vt:lpstr>
      <vt:lpstr>Aptos</vt:lpstr>
      <vt:lpstr>Aptos Display</vt:lpstr>
      <vt:lpstr>Aptos Narrow</vt:lpstr>
      <vt:lpstr>Arial</vt:lpstr>
      <vt:lpstr>Calibri</vt:lpstr>
      <vt:lpstr>Cera Basic</vt:lpstr>
      <vt:lpstr>Poppins</vt:lpstr>
      <vt:lpstr>Poppins Black</vt:lpstr>
      <vt:lpstr>Tema do Office</vt:lpstr>
      <vt:lpstr>SECRETARIA MUNICIPAL DE HABITAÇÃO</vt:lpstr>
      <vt:lpstr>Apresentação do PowerPoint</vt:lpstr>
      <vt:lpstr>MISSÃO</vt:lpstr>
      <vt:lpstr>HABITAÇÃO - PROGRAMAS</vt:lpstr>
      <vt:lpstr>Apresentação do PowerPoint</vt:lpstr>
      <vt:lpstr>PRINCIPAIS PROGRAMAS E AÇÕES DE 2025</vt:lpstr>
      <vt:lpstr>EXECUÇÃO ORÇAMENTÁRIA DAS AÇÕES (1º Quad. 2024)</vt:lpstr>
      <vt:lpstr>METAS FÍSICAS DAS AÇÕES - 2024</vt:lpstr>
      <vt:lpstr>PROJETO DE LEI – LDO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SMH Office 29</dc:creator>
  <cp:lastModifiedBy>SMH Office 29</cp:lastModifiedBy>
  <cp:revision>1</cp:revision>
  <dcterms:created xsi:type="dcterms:W3CDTF">2024-06-10T21:37:59Z</dcterms:created>
  <dcterms:modified xsi:type="dcterms:W3CDTF">2024-06-10T21:54:23Z</dcterms:modified>
</cp:coreProperties>
</file>