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1"/>
  </p:notesMasterIdLst>
  <p:sldIdLst>
    <p:sldId id="2145710863" r:id="rId2"/>
    <p:sldId id="2146849512" r:id="rId3"/>
    <p:sldId id="2146849523" r:id="rId4"/>
    <p:sldId id="2146849522" r:id="rId5"/>
    <p:sldId id="2146849531" r:id="rId6"/>
    <p:sldId id="2146849526" r:id="rId7"/>
    <p:sldId id="2146849532" r:id="rId8"/>
    <p:sldId id="2146849528" r:id="rId9"/>
    <p:sldId id="2146849530" r:id="rId10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sael Saade Maia" initials="MS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8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888DD-3DCA-489E-AEA5-BFD468BB28CC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9A547-1E63-4F62-A70F-E0F0BCBA3B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280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D3B7E-22E9-D62E-CA83-440378F5E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4A5C2A-684C-E0B4-9373-E713D930F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E52049-C318-DB6B-5EE3-644B93E3B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AFC-C048-414D-A280-A3393B5BD5E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3F4866-22DB-0374-E8E2-635D85981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E8B6DF-00A2-E603-AE5A-44E2722C8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AFF-5285-485B-A639-A2844E4B1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5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EC526F-795D-5A04-8E38-DF22A4A6F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295558D-7B7D-8540-C159-AA6ACAD09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CA25A9-E6BF-9514-5546-B1A51DF2D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AFC-C048-414D-A280-A3393B5BD5E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C865BF-A96E-60CB-49AA-F72212A99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FDF65D-AF65-B681-BF18-A89EE19D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AFF-5285-485B-A639-A2844E4B1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36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895714-B027-9DE4-13EB-83BA1DBF3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0BB1B5-D730-FADE-B833-E379848D0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A5A760-3502-7B1E-10D6-3E1D11A2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AFC-C048-414D-A280-A3393B5BD5E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0BA14C-292F-524D-6AA6-073B4E1FB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F1DDA4-F890-0147-6141-1C26672B2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AFF-5285-485B-A639-A2844E4B1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8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21D01-5CD3-E596-6F5E-D1F125840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BE57C3-518E-C0CC-1BF2-EC89A555F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EBC860-B523-87F6-EB16-44CF971A5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AFC-C048-414D-A280-A3393B5BD5E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AADA2B-4BC1-AC61-EF82-C3E48A98F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45F9FE-B966-B6A7-9FA0-BD7F5A7A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AFF-5285-485B-A639-A2844E4B1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03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7C59B-26C4-EED1-1A7B-E405ADA6C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4EFEBB-B8F4-A922-4DCA-F8A1B77D0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402E3A-6EFE-C217-41F8-C688F92AD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AFC-C048-414D-A280-A3393B5BD5E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7B33D7-9C41-6719-1DFD-ECF962C0D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7A4E3A-062B-7892-6E9A-94FB1D172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AFF-5285-485B-A639-A2844E4B1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95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80D361-32D4-9428-87DC-123FE940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E1426A-2C0E-D2CA-63ED-8340972BA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58C17BF-F653-E1F9-EDBF-03B76D035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2687E8-B669-48C1-3A13-6C9C63492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AFC-C048-414D-A280-A3393B5BD5E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50C63D-3A7F-44F3-B522-883C67457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DC59C6-0F2C-0ED2-024A-6B2383E9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AFF-5285-485B-A639-A2844E4B1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79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15E15-3C65-9862-0753-0BE297AD1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9DBCA1-14FC-F146-7DAB-F86709327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70AF8FB-1153-CD89-AA57-5CF260E7D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0B19D94-B8B4-395D-782F-6BC6C92F9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484D098-E8CA-9589-0E3F-7F1D37117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D03B167-6D6C-A12A-429D-064A561F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AFC-C048-414D-A280-A3393B5BD5E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32F05D2-C8AC-7981-7DD6-55DBFDBA6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EA10F49-09AD-ABAB-16C5-4815F456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AFF-5285-485B-A639-A2844E4B1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84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1D346-1A54-9AF3-B6FD-F7EED2EE9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A07D2B4-213C-B27F-C11E-9A5A6A1F3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AFC-C048-414D-A280-A3393B5BD5E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57869CB-0CD3-80F2-5ADA-64B42F6E3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549EAE5-4F4D-E218-F81E-F59889BF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AFF-5285-485B-A639-A2844E4B1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020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67B7B9D-8B47-FA16-4168-C88096D2E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AFC-C048-414D-A280-A3393B5BD5E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2035AB0-5517-A2F2-9AEB-EC89F8C0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85208D3-405B-56C7-1A11-95581729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AFF-5285-485B-A639-A2844E4B1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54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76DBFB-41E0-B659-468E-AB0C5471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0E5FDA-D2E1-4152-DC93-2925A441F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BB9DDEF-BCC6-093F-8EC9-0512C52A5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C365C4-A4D9-E46F-2E5F-A06FEB413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AFC-C048-414D-A280-A3393B5BD5E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06B9BC0-4135-B2F6-3980-711EA219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295221-31FA-2229-6501-05DAB90F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AFF-5285-485B-A639-A2844E4B1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02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D6EBF1-E056-D7DA-3F67-8011E9A73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CCC9C24-A37A-D31E-BE0C-C5736D1C35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9BCB581-9706-480E-E357-AD006EAC7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5629521-E60C-68DA-C26A-06C3C6FB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FAFC-C048-414D-A280-A3393B5BD5E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7AD65B-E6ED-262D-808D-770221F7B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A25CEA4-68F4-6B12-38AC-E065E1EC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6AFF-5285-485B-A639-A2844E4B1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55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FF79792-3771-0C08-792A-09357B0D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4BEA7E-B9CD-1CE8-5AF4-ED6731797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3C9256-DF9F-0497-784B-F97A87B753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5FAFC-C048-414D-A280-A3393B5BD5E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827D1E-9914-5088-A0AC-3C4626C3D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705A01-4760-B232-E29E-E0D8D461B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A6AFF-5285-485B-A639-A2844E4B1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09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áfico 6">
            <a:extLst>
              <a:ext uri="{FF2B5EF4-FFF2-40B4-BE49-F238E27FC236}">
                <a16:creationId xmlns:a16="http://schemas.microsoft.com/office/drawing/2014/main" id="{036406F5-F9C4-474D-8A85-8CCFE476AC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365" y="625577"/>
            <a:ext cx="2089473" cy="527925"/>
          </a:xfrm>
          <a:prstGeom prst="rect">
            <a:avLst/>
          </a:prstGeom>
        </p:spPr>
      </p:pic>
      <p:pic>
        <p:nvPicPr>
          <p:cNvPr id="12" name="Gráfico 11">
            <a:extLst>
              <a:ext uri="{FF2B5EF4-FFF2-40B4-BE49-F238E27FC236}">
                <a16:creationId xmlns:a16="http://schemas.microsoft.com/office/drawing/2014/main" id="{F16C17A7-E44B-4B26-8C8C-7AE5945F89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32237" y="770482"/>
            <a:ext cx="4717923" cy="3468142"/>
          </a:xfrm>
          <a:prstGeom prst="rect">
            <a:avLst/>
          </a:prstGeom>
        </p:spPr>
      </p:pic>
      <p:pic>
        <p:nvPicPr>
          <p:cNvPr id="16" name="Gráfico 15">
            <a:extLst>
              <a:ext uri="{FF2B5EF4-FFF2-40B4-BE49-F238E27FC236}">
                <a16:creationId xmlns:a16="http://schemas.microsoft.com/office/drawing/2014/main" id="{DD369226-E339-487A-9841-07A8F5226F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94375" y="4414837"/>
            <a:ext cx="3038666" cy="2056103"/>
          </a:xfrm>
          <a:prstGeom prst="rect">
            <a:avLst/>
          </a:prstGeom>
        </p:spPr>
      </p:pic>
      <p:pic>
        <p:nvPicPr>
          <p:cNvPr id="18" name="Gráfico 17">
            <a:extLst>
              <a:ext uri="{FF2B5EF4-FFF2-40B4-BE49-F238E27FC236}">
                <a16:creationId xmlns:a16="http://schemas.microsoft.com/office/drawing/2014/main" id="{BDC57315-B251-4E12-A0F2-430E5C6378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47557" y="3728843"/>
            <a:ext cx="1846818" cy="1504815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58A67449-EE42-6F5C-BA31-7139C84A0A1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0365" y="1827632"/>
            <a:ext cx="703713" cy="70371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E0BC899-CB5E-C8C6-151B-502138593CE0}"/>
              </a:ext>
            </a:extLst>
          </p:cNvPr>
          <p:cNvSpPr txBox="1"/>
          <p:nvPr/>
        </p:nvSpPr>
        <p:spPr>
          <a:xfrm>
            <a:off x="571144" y="1910854"/>
            <a:ext cx="6856449" cy="16619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600" b="1" dirty="0">
              <a:solidFill>
                <a:prstClr val="white"/>
              </a:solidFill>
              <a:latin typeface="Cera Pro"/>
            </a:endParaRPr>
          </a:p>
          <a:p>
            <a:pPr algn="ctr">
              <a:defRPr/>
            </a:pPr>
            <a:r>
              <a:rPr lang="pt-BR" sz="6600" b="1" dirty="0">
                <a:solidFill>
                  <a:prstClr val="white"/>
                </a:solidFill>
                <a:latin typeface="Cera Pro"/>
              </a:rPr>
              <a:t>MULTIRIO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35331" y="4330199"/>
            <a:ext cx="3085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>
                <a:solidFill>
                  <a:schemeClr val="bg1"/>
                </a:solidFill>
              </a:rPr>
              <a:t>Maíra </a:t>
            </a:r>
            <a:r>
              <a:rPr lang="pt-BR" sz="2400" dirty="0">
                <a:solidFill>
                  <a:schemeClr val="bg1"/>
                </a:solidFill>
              </a:rPr>
              <a:t>Moraes</a:t>
            </a:r>
          </a:p>
        </p:txBody>
      </p:sp>
    </p:spTree>
    <p:extLst>
      <p:ext uri="{BB962C8B-B14F-4D97-AF65-F5344CB8AC3E}">
        <p14:creationId xmlns:p14="http://schemas.microsoft.com/office/powerpoint/2010/main" val="278840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áfico 12">
            <a:extLst>
              <a:ext uri="{FF2B5EF4-FFF2-40B4-BE49-F238E27FC236}">
                <a16:creationId xmlns:a16="http://schemas.microsoft.com/office/drawing/2014/main" id="{F4535566-04F3-4D4C-8FB4-9DF4904CC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28841"/>
            <a:ext cx="12192000" cy="38145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3D47369-BCCC-B540-854D-EF375E114BDA}"/>
              </a:ext>
            </a:extLst>
          </p:cNvPr>
          <p:cNvSpPr txBox="1"/>
          <p:nvPr/>
        </p:nvSpPr>
        <p:spPr>
          <a:xfrm>
            <a:off x="962604" y="1876673"/>
            <a:ext cx="10266791" cy="42165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4800" b="1" dirty="0">
              <a:solidFill>
                <a:prstClr val="white"/>
              </a:solidFill>
              <a:latin typeface="Cera Pro"/>
            </a:endParaRPr>
          </a:p>
          <a:p>
            <a:pPr algn="ctr">
              <a:defRPr/>
            </a:pPr>
            <a:r>
              <a:rPr lang="pt-BR" sz="4800" b="1" dirty="0">
                <a:solidFill>
                  <a:prstClr val="white"/>
                </a:solidFill>
                <a:latin typeface="Cera Pro"/>
              </a:rPr>
              <a:t>AUDIÊNCIA HÍBRIDA PARA DEBATER O </a:t>
            </a:r>
            <a:br>
              <a:rPr lang="pt-BR" sz="4800" b="1" dirty="0">
                <a:solidFill>
                  <a:prstClr val="white"/>
                </a:solidFill>
                <a:latin typeface="Cera Pro"/>
              </a:rPr>
            </a:br>
            <a:r>
              <a:rPr lang="pt-BR" sz="4800" b="1" dirty="0">
                <a:solidFill>
                  <a:prstClr val="white"/>
                </a:solidFill>
                <a:latin typeface="Cera Pro"/>
              </a:rPr>
              <a:t>PROJETO DE LEI ORÇAMENTÁRIA ANUAL - 2025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ra Pro"/>
              <a:ea typeface="+mn-ea"/>
              <a:cs typeface="+mn-cs"/>
            </a:endParaRP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6259FA15-284C-A9AE-9C63-CA74543AE6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0365" y="625577"/>
            <a:ext cx="2089473" cy="52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8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áfico 17">
            <a:extLst>
              <a:ext uri="{FF2B5EF4-FFF2-40B4-BE49-F238E27FC236}">
                <a16:creationId xmlns:a16="http://schemas.microsoft.com/office/drawing/2014/main" id="{2BDA0D54-7BFA-4F81-8F6C-9FFD2D20B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02" y="6065023"/>
            <a:ext cx="1562100" cy="398336"/>
          </a:xfrm>
          <a:prstGeom prst="rect">
            <a:avLst/>
          </a:prstGeom>
        </p:spPr>
      </p:pic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CB869491-A58D-4CFA-A4EC-CE2A0A219659}"/>
              </a:ext>
            </a:extLst>
          </p:cNvPr>
          <p:cNvCxnSpPr>
            <a:cxnSpLocks/>
          </p:cNvCxnSpPr>
          <p:nvPr/>
        </p:nvCxnSpPr>
        <p:spPr>
          <a:xfrm>
            <a:off x="2405849" y="6261474"/>
            <a:ext cx="9099611" cy="5434"/>
          </a:xfrm>
          <a:prstGeom prst="line">
            <a:avLst/>
          </a:prstGeom>
          <a:ln w="1270">
            <a:solidFill>
              <a:srgbClr val="004E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áfico 19">
            <a:extLst>
              <a:ext uri="{FF2B5EF4-FFF2-40B4-BE49-F238E27FC236}">
                <a16:creationId xmlns:a16="http://schemas.microsoft.com/office/drawing/2014/main" id="{81B0FE54-0474-4B57-8A11-0A013EBBB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8555"/>
            <a:ext cx="12192000" cy="381458"/>
          </a:xfrm>
          <a:prstGeom prst="rect">
            <a:avLst/>
          </a:prstGeom>
        </p:spPr>
      </p:pic>
      <p:sp>
        <p:nvSpPr>
          <p:cNvPr id="4" name="Google Shape;328;p41">
            <a:extLst>
              <a:ext uri="{FF2B5EF4-FFF2-40B4-BE49-F238E27FC236}">
                <a16:creationId xmlns:a16="http://schemas.microsoft.com/office/drawing/2014/main" id="{C7754392-989D-6DBA-3B3A-EF45540915B6}"/>
              </a:ext>
            </a:extLst>
          </p:cNvPr>
          <p:cNvSpPr txBox="1">
            <a:spLocks/>
          </p:cNvSpPr>
          <p:nvPr/>
        </p:nvSpPr>
        <p:spPr>
          <a:xfrm>
            <a:off x="668792" y="1353652"/>
            <a:ext cx="9681380" cy="5697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pt-BR" sz="2600" b="1" dirty="0">
                <a:solidFill>
                  <a:srgbClr val="054B80"/>
                </a:solidFill>
                <a:latin typeface="Cera Basic"/>
              </a:rPr>
              <a:t>PRINCIPAIS PROGRAMAS E AÇÕES PARA O EXERCÍCIO DE 2025</a:t>
            </a:r>
          </a:p>
        </p:txBody>
      </p:sp>
      <p:sp>
        <p:nvSpPr>
          <p:cNvPr id="5" name="Google Shape;411;p42">
            <a:extLst>
              <a:ext uri="{FF2B5EF4-FFF2-40B4-BE49-F238E27FC236}">
                <a16:creationId xmlns:a16="http://schemas.microsoft.com/office/drawing/2014/main" id="{6C6D8B93-3714-8C54-37BF-F8B9A9AB4658}"/>
              </a:ext>
            </a:extLst>
          </p:cNvPr>
          <p:cNvSpPr txBox="1">
            <a:spLocks/>
          </p:cNvSpPr>
          <p:nvPr/>
        </p:nvSpPr>
        <p:spPr>
          <a:xfrm>
            <a:off x="1207455" y="2071553"/>
            <a:ext cx="10407396" cy="33057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2600" b="1" dirty="0">
                <a:latin typeface="Cera Basic"/>
              </a:rPr>
              <a:t>Programa 0024 - Mídia, Escola e Sociedade</a:t>
            </a:r>
            <a:br>
              <a:rPr lang="pt-BR" altLang="pt-BR" sz="2600" b="1" dirty="0">
                <a:latin typeface="Cera Basic"/>
              </a:rPr>
            </a:br>
            <a:r>
              <a:rPr lang="pt-BR" altLang="pt-BR" sz="2600" b="1" dirty="0">
                <a:latin typeface="Cera Basic"/>
              </a:rPr>
              <a:t>Ação: </a:t>
            </a:r>
            <a:r>
              <a:rPr lang="pt-BR" sz="2600" dirty="0">
                <a:solidFill>
                  <a:schemeClr val="tx2">
                    <a:lumMod val="75000"/>
                  </a:schemeClr>
                </a:solidFill>
                <a:latin typeface="Cera Basic"/>
              </a:rPr>
              <a:t>3633 – Modernização tecnológica e de infraestrutura da  MultiRio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600" b="1" dirty="0">
                <a:latin typeface="Cera Basic"/>
              </a:rPr>
              <a:t>Ação</a:t>
            </a:r>
            <a:r>
              <a:rPr lang="pt-BR" sz="2600" dirty="0">
                <a:latin typeface="Cera Basic"/>
              </a:rPr>
              <a:t>: </a:t>
            </a:r>
            <a:r>
              <a:rPr lang="pt-BR" sz="2600" dirty="0">
                <a:solidFill>
                  <a:schemeClr val="tx2">
                    <a:lumMod val="75000"/>
                  </a:schemeClr>
                </a:solidFill>
                <a:latin typeface="Cera Basic"/>
              </a:rPr>
              <a:t>4638 – Qualidade  na Educação</a:t>
            </a:r>
            <a:br>
              <a:rPr lang="pt-BR" sz="2600" dirty="0">
                <a:solidFill>
                  <a:schemeClr val="tx2">
                    <a:lumMod val="75000"/>
                  </a:schemeClr>
                </a:solidFill>
                <a:latin typeface="Cera Basic"/>
              </a:rPr>
            </a:br>
            <a:endParaRPr lang="pt-BR" sz="2600" b="1" dirty="0">
              <a:solidFill>
                <a:schemeClr val="tx2"/>
              </a:solidFill>
              <a:latin typeface="Cera Basic"/>
            </a:endParaRPr>
          </a:p>
        </p:txBody>
      </p:sp>
    </p:spTree>
    <p:extLst>
      <p:ext uri="{BB962C8B-B14F-4D97-AF65-F5344CB8AC3E}">
        <p14:creationId xmlns:p14="http://schemas.microsoft.com/office/powerpoint/2010/main" val="206221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áfico 17">
            <a:extLst>
              <a:ext uri="{FF2B5EF4-FFF2-40B4-BE49-F238E27FC236}">
                <a16:creationId xmlns:a16="http://schemas.microsoft.com/office/drawing/2014/main" id="{2BDA0D54-7BFA-4F81-8F6C-9FFD2D20B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02" y="6065023"/>
            <a:ext cx="1562100" cy="398336"/>
          </a:xfrm>
          <a:prstGeom prst="rect">
            <a:avLst/>
          </a:prstGeom>
        </p:spPr>
      </p:pic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CB869491-A58D-4CFA-A4EC-CE2A0A219659}"/>
              </a:ext>
            </a:extLst>
          </p:cNvPr>
          <p:cNvCxnSpPr>
            <a:cxnSpLocks/>
          </p:cNvCxnSpPr>
          <p:nvPr/>
        </p:nvCxnSpPr>
        <p:spPr>
          <a:xfrm>
            <a:off x="2405849" y="6261474"/>
            <a:ext cx="9099611" cy="5434"/>
          </a:xfrm>
          <a:prstGeom prst="line">
            <a:avLst/>
          </a:prstGeom>
          <a:ln w="1270">
            <a:solidFill>
              <a:srgbClr val="004E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áfico 19">
            <a:extLst>
              <a:ext uri="{FF2B5EF4-FFF2-40B4-BE49-F238E27FC236}">
                <a16:creationId xmlns:a16="http://schemas.microsoft.com/office/drawing/2014/main" id="{81B0FE54-0474-4B57-8A11-0A013EBBB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8555"/>
            <a:ext cx="12192000" cy="38145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9ECF8F5-17B0-3F60-0B94-24DF1F15C85A}"/>
              </a:ext>
            </a:extLst>
          </p:cNvPr>
          <p:cNvSpPr txBox="1"/>
          <p:nvPr/>
        </p:nvSpPr>
        <p:spPr>
          <a:xfrm>
            <a:off x="1626648" y="1676196"/>
            <a:ext cx="10074755" cy="490611"/>
          </a:xfrm>
          <a:prstGeom prst="rect">
            <a:avLst/>
          </a:prstGeom>
          <a:noFill/>
        </p:spPr>
        <p:txBody>
          <a:bodyPr wrap="square" lIns="120107" tIns="60053" rIns="120107" bIns="60053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54B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PROGRAMAS COM INDICADORES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1047400-41A7-47E2-9A52-64431631B63C}"/>
              </a:ext>
            </a:extLst>
          </p:cNvPr>
          <p:cNvSpPr txBox="1"/>
          <p:nvPr/>
        </p:nvSpPr>
        <p:spPr>
          <a:xfrm>
            <a:off x="1785484" y="2633193"/>
            <a:ext cx="7995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>
                <a:solidFill>
                  <a:srgbClr val="054B80"/>
                </a:solidFill>
                <a:latin typeface="Cera Basic"/>
              </a:rPr>
              <a:t>NÃO FORAM DEFINIDOS ÍNDICES DE REFERÊNCIA PARA O PROGRAMA 0024 – MÍDIA , ESCOLA E SOCIEDADE</a:t>
            </a:r>
            <a:endParaRPr lang="pt-BR" sz="2200" dirty="0">
              <a:solidFill>
                <a:srgbClr val="054B80"/>
              </a:solidFill>
              <a:latin typeface="Cera Basic"/>
            </a:endParaRPr>
          </a:p>
        </p:txBody>
      </p:sp>
    </p:spTree>
    <p:extLst>
      <p:ext uri="{BB962C8B-B14F-4D97-AF65-F5344CB8AC3E}">
        <p14:creationId xmlns:p14="http://schemas.microsoft.com/office/powerpoint/2010/main" val="127862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áfico 17">
            <a:extLst>
              <a:ext uri="{FF2B5EF4-FFF2-40B4-BE49-F238E27FC236}">
                <a16:creationId xmlns:a16="http://schemas.microsoft.com/office/drawing/2014/main" id="{2BDA0D54-7BFA-4F81-8F6C-9FFD2D20B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02" y="6065023"/>
            <a:ext cx="1562100" cy="398336"/>
          </a:xfrm>
          <a:prstGeom prst="rect">
            <a:avLst/>
          </a:prstGeom>
        </p:spPr>
      </p:pic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CB869491-A58D-4CFA-A4EC-CE2A0A219659}"/>
              </a:ext>
            </a:extLst>
          </p:cNvPr>
          <p:cNvCxnSpPr>
            <a:cxnSpLocks/>
          </p:cNvCxnSpPr>
          <p:nvPr/>
        </p:nvCxnSpPr>
        <p:spPr>
          <a:xfrm>
            <a:off x="2405849" y="6261474"/>
            <a:ext cx="9099611" cy="5434"/>
          </a:xfrm>
          <a:prstGeom prst="line">
            <a:avLst/>
          </a:prstGeom>
          <a:ln w="1270">
            <a:solidFill>
              <a:srgbClr val="004E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áfico 19">
            <a:extLst>
              <a:ext uri="{FF2B5EF4-FFF2-40B4-BE49-F238E27FC236}">
                <a16:creationId xmlns:a16="http://schemas.microsoft.com/office/drawing/2014/main" id="{81B0FE54-0474-4B57-8A11-0A013EBBB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8555"/>
            <a:ext cx="12192000" cy="381458"/>
          </a:xfrm>
          <a:prstGeom prst="rect">
            <a:avLst/>
          </a:prstGeom>
        </p:spPr>
      </p:pic>
      <p:sp>
        <p:nvSpPr>
          <p:cNvPr id="2" name="CaixaDeTexto 9">
            <a:extLst>
              <a:ext uri="{FF2B5EF4-FFF2-40B4-BE49-F238E27FC236}">
                <a16:creationId xmlns:a16="http://schemas.microsoft.com/office/drawing/2014/main" id="{F1FA3F2F-DA10-C220-9550-DA53CE68F864}"/>
              </a:ext>
            </a:extLst>
          </p:cNvPr>
          <p:cNvSpPr txBox="1"/>
          <p:nvPr/>
        </p:nvSpPr>
        <p:spPr>
          <a:xfrm>
            <a:off x="1058622" y="554003"/>
            <a:ext cx="10074755" cy="398278"/>
          </a:xfrm>
          <a:prstGeom prst="rect">
            <a:avLst/>
          </a:prstGeom>
          <a:noFill/>
        </p:spPr>
        <p:txBody>
          <a:bodyPr wrap="square" lIns="120107" tIns="60053" rIns="120107" bIns="60053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054B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EXECUÇÃO ORÇAMENTÁRIA DAS AÇÕES DA MULTIRIO (2º </a:t>
            </a:r>
            <a:r>
              <a:rPr lang="pt-BR" b="1" dirty="0">
                <a:solidFill>
                  <a:srgbClr val="054B80"/>
                </a:solidFill>
                <a:latin typeface="Arial"/>
                <a:cs typeface="Arial"/>
              </a:rPr>
              <a:t>Q</a:t>
            </a: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rgbClr val="054B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UADRIMESTRE 2024)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D9F729C-C5D0-626E-4BE9-B07932D237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359008"/>
              </p:ext>
            </p:extLst>
          </p:nvPr>
        </p:nvGraphicFramePr>
        <p:xfrm>
          <a:off x="1058622" y="1025071"/>
          <a:ext cx="10074755" cy="4781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1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097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Calibri" pitchFamily="34" charset="0"/>
                        </a:rPr>
                        <a:t>CÓDIGO E DESCRIÇÃO DA</a:t>
                      </a:r>
                      <a:r>
                        <a:rPr lang="pt-BR" sz="1400" baseline="0" dirty="0">
                          <a:latin typeface="Calibri" pitchFamily="34" charset="0"/>
                        </a:rPr>
                        <a:t> </a:t>
                      </a:r>
                      <a:r>
                        <a:rPr lang="pt-BR" sz="1400" dirty="0">
                          <a:latin typeface="Calibri" pitchFamily="34" charset="0"/>
                        </a:rPr>
                        <a:t>AÇÃO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Calibri" pitchFamily="34" charset="0"/>
                        </a:rPr>
                        <a:t>CÓDIGO E DESCRIÇÃO DO PRODUTO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Calibri" pitchFamily="34" charset="0"/>
                        </a:rPr>
                        <a:t>UNIDADE DE MEDIDA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Dotação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atual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Valor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empenhado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</a:rPr>
                        <a:t>Valor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liquidado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02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3633 – Modernização tecnológica e de infraestrutura da   </a:t>
                      </a:r>
                      <a:r>
                        <a:rPr lang="pt-BR" sz="13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Multirio</a:t>
                      </a:r>
                      <a:r>
                        <a:rPr lang="pt-BR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3217 - Equipamento Modernizado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unidade</a:t>
                      </a:r>
                    </a:p>
                  </a:txBody>
                  <a:tcPr marL="91448" marR="91448" marT="45707" marB="4570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22.250,00</a:t>
                      </a:r>
                    </a:p>
                  </a:txBody>
                  <a:tcPr marL="91452" marR="91452" marT="45705" marB="4570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10.250,00</a:t>
                      </a:r>
                    </a:p>
                  </a:txBody>
                  <a:tcPr marL="91452" marR="91452" marT="45705" marB="4570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10.250,00</a:t>
                      </a:r>
                    </a:p>
                    <a:p>
                      <a:pPr algn="ctr"/>
                      <a:endParaRPr lang="pt-BR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1448" marR="91448" marT="45707" marB="4570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0">
                <a:tc vMerge="1">
                  <a:txBody>
                    <a:bodyPr/>
                    <a:lstStyle/>
                    <a:p>
                      <a:pPr algn="just" fontAlgn="auto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defRPr/>
                      </a:pPr>
                      <a:endParaRPr lang="pt-BR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3218    - Obra realizada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unidade</a:t>
                      </a:r>
                    </a:p>
                  </a:txBody>
                  <a:tcPr marL="91452" marR="91452" marT="45700" marB="4570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472.947,80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329.000,00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21.900,00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7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4638– Qualidade  na Educação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3220  –  Publicação da  </a:t>
                      </a:r>
                      <a:r>
                        <a:rPr lang="pt-BR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Multirio</a:t>
                      </a: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  Impressa     </a:t>
                      </a:r>
                    </a:p>
                  </a:txBody>
                  <a:tcPr marL="91448" marR="91448" marT="45707" marB="4570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unidade</a:t>
                      </a:r>
                    </a:p>
                  </a:txBody>
                  <a:tcPr marL="91448" marR="91448" marT="45707" marB="4570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80.000,00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890"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4183 – Produto elaborado para aperfeiçoamento da Educação</a:t>
                      </a:r>
                    </a:p>
                  </a:txBody>
                  <a:tcPr marL="91448" marR="91448" marT="45707" marB="4570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unidade</a:t>
                      </a:r>
                    </a:p>
                  </a:txBody>
                  <a:tcPr marL="91448" marR="91448" marT="45707" marB="4570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1.651.708,00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1.416.088,73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1.025.301,04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890"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4184 – Programação da </a:t>
                      </a:r>
                      <a:r>
                        <a:rPr lang="pt-BR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Multirio</a:t>
                      </a: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 veiculada em TV ,web radio, web TV e Portal</a:t>
                      </a:r>
                    </a:p>
                  </a:txBody>
                  <a:tcPr marL="91448" marR="91448" marT="45707" marB="4570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hora</a:t>
                      </a:r>
                    </a:p>
                  </a:txBody>
                  <a:tcPr marL="91448" marR="91448" marT="45707" marB="4570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0</a:t>
                      </a:r>
                    </a:p>
                    <a:p>
                      <a:pPr algn="ctr"/>
                      <a:endParaRPr lang="pt-BR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6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áfico 17">
            <a:extLst>
              <a:ext uri="{FF2B5EF4-FFF2-40B4-BE49-F238E27FC236}">
                <a16:creationId xmlns:a16="http://schemas.microsoft.com/office/drawing/2014/main" id="{2BDA0D54-7BFA-4F81-8F6C-9FFD2D20B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02" y="6065023"/>
            <a:ext cx="1562100" cy="398336"/>
          </a:xfrm>
          <a:prstGeom prst="rect">
            <a:avLst/>
          </a:prstGeom>
        </p:spPr>
      </p:pic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CB869491-A58D-4CFA-A4EC-CE2A0A219659}"/>
              </a:ext>
            </a:extLst>
          </p:cNvPr>
          <p:cNvCxnSpPr>
            <a:cxnSpLocks/>
          </p:cNvCxnSpPr>
          <p:nvPr/>
        </p:nvCxnSpPr>
        <p:spPr>
          <a:xfrm>
            <a:off x="2405849" y="6261474"/>
            <a:ext cx="9099611" cy="5434"/>
          </a:xfrm>
          <a:prstGeom prst="line">
            <a:avLst/>
          </a:prstGeom>
          <a:ln w="1270">
            <a:solidFill>
              <a:srgbClr val="004E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áfico 19">
            <a:extLst>
              <a:ext uri="{FF2B5EF4-FFF2-40B4-BE49-F238E27FC236}">
                <a16:creationId xmlns:a16="http://schemas.microsoft.com/office/drawing/2014/main" id="{81B0FE54-0474-4B57-8A11-0A013EBBB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8555"/>
            <a:ext cx="12192000" cy="381458"/>
          </a:xfrm>
          <a:prstGeom prst="rect">
            <a:avLst/>
          </a:prstGeom>
        </p:spPr>
      </p:pic>
      <p:sp>
        <p:nvSpPr>
          <p:cNvPr id="2" name="CaixaDeTexto 9">
            <a:extLst>
              <a:ext uri="{FF2B5EF4-FFF2-40B4-BE49-F238E27FC236}">
                <a16:creationId xmlns:a16="http://schemas.microsoft.com/office/drawing/2014/main" id="{3980187C-FC50-4918-F2F5-9058A8A5B7F4}"/>
              </a:ext>
            </a:extLst>
          </p:cNvPr>
          <p:cNvSpPr txBox="1"/>
          <p:nvPr/>
        </p:nvSpPr>
        <p:spPr>
          <a:xfrm>
            <a:off x="816796" y="591092"/>
            <a:ext cx="10074755" cy="490611"/>
          </a:xfrm>
          <a:prstGeom prst="rect">
            <a:avLst/>
          </a:prstGeom>
          <a:noFill/>
        </p:spPr>
        <p:txBody>
          <a:bodyPr wrap="square" lIns="120107" tIns="60053" rIns="120107" bIns="60053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54B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METAS FÍSICAS DAS AÇÕES (2º </a:t>
            </a:r>
            <a:r>
              <a:rPr lang="pt-BR" sz="2400" b="1" dirty="0">
                <a:solidFill>
                  <a:srgbClr val="054B80"/>
                </a:solidFill>
                <a:latin typeface="Arial"/>
                <a:cs typeface="Arial"/>
              </a:rPr>
              <a:t>Q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54B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UADRIMESTRE 2024)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9799DDE-C6F2-71CC-D587-8FC240E58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739152"/>
              </p:ext>
            </p:extLst>
          </p:nvPr>
        </p:nvGraphicFramePr>
        <p:xfrm>
          <a:off x="1147313" y="1407611"/>
          <a:ext cx="9342408" cy="4328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987">
                  <a:extLst>
                    <a:ext uri="{9D8B030D-6E8A-4147-A177-3AD203B41FA5}">
                      <a16:colId xmlns:a16="http://schemas.microsoft.com/office/drawing/2014/main" val="3754593163"/>
                    </a:ext>
                  </a:extLst>
                </a:gridCol>
                <a:gridCol w="2836805">
                  <a:extLst>
                    <a:ext uri="{9D8B030D-6E8A-4147-A177-3AD203B41FA5}">
                      <a16:colId xmlns:a16="http://schemas.microsoft.com/office/drawing/2014/main" val="1451097992"/>
                    </a:ext>
                  </a:extLst>
                </a:gridCol>
                <a:gridCol w="852113">
                  <a:extLst>
                    <a:ext uri="{9D8B030D-6E8A-4147-A177-3AD203B41FA5}">
                      <a16:colId xmlns:a16="http://schemas.microsoft.com/office/drawing/2014/main" val="4090125654"/>
                    </a:ext>
                  </a:extLst>
                </a:gridCol>
                <a:gridCol w="1103057">
                  <a:extLst>
                    <a:ext uri="{9D8B030D-6E8A-4147-A177-3AD203B41FA5}">
                      <a16:colId xmlns:a16="http://schemas.microsoft.com/office/drawing/2014/main" val="1258459056"/>
                    </a:ext>
                  </a:extLst>
                </a:gridCol>
                <a:gridCol w="1029234">
                  <a:extLst>
                    <a:ext uri="{9D8B030D-6E8A-4147-A177-3AD203B41FA5}">
                      <a16:colId xmlns:a16="http://schemas.microsoft.com/office/drawing/2014/main" val="686586701"/>
                    </a:ext>
                  </a:extLst>
                </a:gridCol>
                <a:gridCol w="1020212">
                  <a:extLst>
                    <a:ext uri="{9D8B030D-6E8A-4147-A177-3AD203B41FA5}">
                      <a16:colId xmlns:a16="http://schemas.microsoft.com/office/drawing/2014/main" val="2013509735"/>
                    </a:ext>
                  </a:extLst>
                </a:gridCol>
              </a:tblGrid>
              <a:tr h="330211">
                <a:tc rowSpan="2">
                  <a:txBody>
                    <a:bodyPr/>
                    <a:lstStyle/>
                    <a:p>
                      <a:pPr algn="ctr"/>
                      <a:r>
                        <a:rPr lang="pt-BR" sz="1500" dirty="0">
                          <a:latin typeface="Cera Basic"/>
                        </a:rPr>
                        <a:t>CÓDIGO E DESCRIÇÃO DA</a:t>
                      </a:r>
                      <a:r>
                        <a:rPr lang="pt-BR" sz="1500" baseline="0" dirty="0">
                          <a:latin typeface="Cera Basic"/>
                        </a:rPr>
                        <a:t> </a:t>
                      </a:r>
                      <a:r>
                        <a:rPr lang="pt-BR" sz="1500" dirty="0">
                          <a:latin typeface="Cera Basic"/>
                        </a:rPr>
                        <a:t>AÇÃO</a:t>
                      </a:r>
                      <a:endParaRPr lang="pt-BR" sz="1500" b="1" dirty="0">
                        <a:solidFill>
                          <a:schemeClr val="bg1"/>
                        </a:solidFill>
                        <a:latin typeface="Cera Basic"/>
                      </a:endParaRPr>
                    </a:p>
                  </a:txBody>
                  <a:tcPr marL="101152" marR="101152" marT="50579" marB="50579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500" dirty="0">
                          <a:latin typeface="Cera Basic"/>
                        </a:rPr>
                        <a:t>CÓDIGO E DESCRIÇÃO DO PRODUTO</a:t>
                      </a:r>
                      <a:endParaRPr lang="pt-BR" sz="1500" b="1" dirty="0">
                        <a:solidFill>
                          <a:schemeClr val="bg1"/>
                        </a:solidFill>
                        <a:latin typeface="Cera Basic"/>
                      </a:endParaRPr>
                    </a:p>
                  </a:txBody>
                  <a:tcPr marL="101152" marR="101152" marT="50579" marB="5057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Cera Basic"/>
                        </a:rPr>
                        <a:t>UNIDADE DE MEDIDA</a:t>
                      </a:r>
                      <a:endParaRPr lang="pt-BR" sz="1100" b="1" dirty="0">
                        <a:solidFill>
                          <a:schemeClr val="bg1"/>
                        </a:solidFill>
                        <a:latin typeface="Cera Basic"/>
                      </a:endParaRPr>
                    </a:p>
                  </a:txBody>
                  <a:tcPr marL="101152" marR="101152" marT="50579" marB="5057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bg1"/>
                          </a:solidFill>
                          <a:latin typeface="Cera Basic"/>
                        </a:rPr>
                        <a:t>META FÍSICA</a:t>
                      </a:r>
                    </a:p>
                  </a:txBody>
                  <a:tcPr marL="101156" marR="101156" marT="50578" marB="5057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1" marB="4572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315989"/>
                  </a:ext>
                </a:extLst>
              </a:tr>
              <a:tr h="781524">
                <a:tc vMerge="1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1" marB="45721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1" marB="45721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latin typeface="Cera Basic"/>
                        </a:rPr>
                        <a:t>PLANEJADO 2024</a:t>
                      </a:r>
                    </a:p>
                  </a:txBody>
                  <a:tcPr marL="101167" marR="101167" marT="50566" marB="5056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latin typeface="Cera Basic"/>
                        </a:rPr>
                        <a:t>EXECUÇÃO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latin typeface="Cera Basic"/>
                        </a:rPr>
                        <a:t>2024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chemeClr val="bg1"/>
                          </a:solidFill>
                          <a:latin typeface="Cera Basic"/>
                        </a:rPr>
                        <a:t>(2º Quadrimestre)</a:t>
                      </a:r>
                    </a:p>
                  </a:txBody>
                  <a:tcPr marL="101167" marR="101167" marT="50566" marB="5056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latin typeface="Cera Basic"/>
                        </a:rPr>
                        <a:t>PREVISÃO PLDO 2025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1" dirty="0">
                        <a:solidFill>
                          <a:schemeClr val="bg1"/>
                        </a:solidFill>
                        <a:latin typeface="Cera Basic"/>
                      </a:endParaRPr>
                    </a:p>
                  </a:txBody>
                  <a:tcPr marL="101167" marR="101167" marT="50566" marB="50566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875392"/>
                  </a:ext>
                </a:extLst>
              </a:tr>
              <a:tr h="53001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3633 - Modernização tecnológica e de infraestrutura da  </a:t>
                      </a:r>
                      <a:r>
                        <a:rPr lang="pt-BR" sz="14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Multirio</a:t>
                      </a:r>
                      <a:r>
                        <a:rPr lang="pt-B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 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3217 – Equipamento Modernizado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unidade</a:t>
                      </a:r>
                    </a:p>
                  </a:txBody>
                  <a:tcPr marL="101163" marR="101163" marT="50574" marB="50574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1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1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1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70008"/>
                  </a:ext>
                </a:extLst>
              </a:tr>
              <a:tr h="509364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era Basic"/>
                      </a:endParaRP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3218 - Obra realizada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unidade</a:t>
                      </a:r>
                    </a:p>
                  </a:txBody>
                  <a:tcPr marL="101163" marR="101163" marT="50574" marB="50574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1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1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1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852312"/>
                  </a:ext>
                </a:extLst>
              </a:tr>
              <a:tr h="636391">
                <a:tc row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4638 – Qualidade  na Educação</a:t>
                      </a:r>
                    </a:p>
                  </a:txBody>
                  <a:tcPr marL="101156" marR="101156" marT="50578" marB="5057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3220 – Publicação da  MultiRio  Impressa     </a:t>
                      </a:r>
                    </a:p>
                  </a:txBody>
                  <a:tcPr marL="101163" marR="101163" marT="50574" marB="50574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unidade</a:t>
                      </a:r>
                    </a:p>
                  </a:txBody>
                  <a:tcPr marL="101163" marR="101163" marT="50574" marB="50574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1668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031333"/>
                  </a:ext>
                </a:extLst>
              </a:tr>
              <a:tr h="636391"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4183 – Produto elaborado para aperfeiçoamento da Educação</a:t>
                      </a:r>
                    </a:p>
                  </a:txBody>
                  <a:tcPr marL="101163" marR="101163" marT="50574" marB="50574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unidade</a:t>
                      </a:r>
                    </a:p>
                  </a:txBody>
                  <a:tcPr marL="101163" marR="101163" marT="50574" marB="50574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481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458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420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126747"/>
                  </a:ext>
                </a:extLst>
              </a:tr>
              <a:tr h="905056"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4184 – Programação da MultiRio veiculada em TV, Web radio, web TV e Portal</a:t>
                      </a:r>
                    </a:p>
                  </a:txBody>
                  <a:tcPr marL="101163" marR="101163" marT="50574" marB="50574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hora</a:t>
                      </a:r>
                    </a:p>
                  </a:txBody>
                  <a:tcPr marL="101163" marR="101163" marT="50574" marB="50574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26.280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0</a:t>
                      </a: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94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756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áfico 17">
            <a:extLst>
              <a:ext uri="{FF2B5EF4-FFF2-40B4-BE49-F238E27FC236}">
                <a16:creationId xmlns:a16="http://schemas.microsoft.com/office/drawing/2014/main" id="{2BDA0D54-7BFA-4F81-8F6C-9FFD2D20B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02" y="6065023"/>
            <a:ext cx="1562100" cy="398336"/>
          </a:xfrm>
          <a:prstGeom prst="rect">
            <a:avLst/>
          </a:prstGeom>
        </p:spPr>
      </p:pic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CB869491-A58D-4CFA-A4EC-CE2A0A219659}"/>
              </a:ext>
            </a:extLst>
          </p:cNvPr>
          <p:cNvCxnSpPr>
            <a:cxnSpLocks/>
          </p:cNvCxnSpPr>
          <p:nvPr/>
        </p:nvCxnSpPr>
        <p:spPr>
          <a:xfrm>
            <a:off x="2405849" y="6261474"/>
            <a:ext cx="9099611" cy="5434"/>
          </a:xfrm>
          <a:prstGeom prst="line">
            <a:avLst/>
          </a:prstGeom>
          <a:ln w="1270">
            <a:solidFill>
              <a:srgbClr val="004E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áfico 19">
            <a:extLst>
              <a:ext uri="{FF2B5EF4-FFF2-40B4-BE49-F238E27FC236}">
                <a16:creationId xmlns:a16="http://schemas.microsoft.com/office/drawing/2014/main" id="{81B0FE54-0474-4B57-8A11-0A013EBBB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8555"/>
            <a:ext cx="12192000" cy="381458"/>
          </a:xfrm>
          <a:prstGeom prst="rect">
            <a:avLst/>
          </a:prstGeom>
        </p:spPr>
      </p:pic>
      <p:sp>
        <p:nvSpPr>
          <p:cNvPr id="2" name="CaixaDeTexto 9">
            <a:extLst>
              <a:ext uri="{FF2B5EF4-FFF2-40B4-BE49-F238E27FC236}">
                <a16:creationId xmlns:a16="http://schemas.microsoft.com/office/drawing/2014/main" id="{3980187C-FC50-4918-F2F5-9058A8A5B7F4}"/>
              </a:ext>
            </a:extLst>
          </p:cNvPr>
          <p:cNvSpPr txBox="1"/>
          <p:nvPr/>
        </p:nvSpPr>
        <p:spPr>
          <a:xfrm>
            <a:off x="816796" y="591092"/>
            <a:ext cx="10074755" cy="490611"/>
          </a:xfrm>
          <a:prstGeom prst="rect">
            <a:avLst/>
          </a:prstGeom>
          <a:noFill/>
        </p:spPr>
        <p:txBody>
          <a:bodyPr wrap="square" lIns="120107" tIns="60053" rIns="120107" bIns="60053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54B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METAS FÍSICAS DAS AÇÕES (2º </a:t>
            </a:r>
            <a:r>
              <a:rPr lang="pt-BR" sz="2400" b="1" dirty="0">
                <a:solidFill>
                  <a:srgbClr val="054B80"/>
                </a:solidFill>
                <a:latin typeface="Arial"/>
                <a:cs typeface="Arial"/>
              </a:rPr>
              <a:t>Q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54B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UADRIMESTRE 2024)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9799DDE-C6F2-71CC-D587-8FC240E58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273645"/>
              </p:ext>
            </p:extLst>
          </p:nvPr>
        </p:nvGraphicFramePr>
        <p:xfrm>
          <a:off x="1233578" y="1407609"/>
          <a:ext cx="9256144" cy="3845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893">
                  <a:extLst>
                    <a:ext uri="{9D8B030D-6E8A-4147-A177-3AD203B41FA5}">
                      <a16:colId xmlns:a16="http://schemas.microsoft.com/office/drawing/2014/main" val="3754593163"/>
                    </a:ext>
                  </a:extLst>
                </a:gridCol>
                <a:gridCol w="2810612">
                  <a:extLst>
                    <a:ext uri="{9D8B030D-6E8A-4147-A177-3AD203B41FA5}">
                      <a16:colId xmlns:a16="http://schemas.microsoft.com/office/drawing/2014/main" val="1451097992"/>
                    </a:ext>
                  </a:extLst>
                </a:gridCol>
                <a:gridCol w="844245">
                  <a:extLst>
                    <a:ext uri="{9D8B030D-6E8A-4147-A177-3AD203B41FA5}">
                      <a16:colId xmlns:a16="http://schemas.microsoft.com/office/drawing/2014/main" val="4090125654"/>
                    </a:ext>
                  </a:extLst>
                </a:gridCol>
                <a:gridCol w="1092872">
                  <a:extLst>
                    <a:ext uri="{9D8B030D-6E8A-4147-A177-3AD203B41FA5}">
                      <a16:colId xmlns:a16="http://schemas.microsoft.com/office/drawing/2014/main" val="1258459056"/>
                    </a:ext>
                  </a:extLst>
                </a:gridCol>
                <a:gridCol w="1019730">
                  <a:extLst>
                    <a:ext uri="{9D8B030D-6E8A-4147-A177-3AD203B41FA5}">
                      <a16:colId xmlns:a16="http://schemas.microsoft.com/office/drawing/2014/main" val="686586701"/>
                    </a:ext>
                  </a:extLst>
                </a:gridCol>
                <a:gridCol w="1010792">
                  <a:extLst>
                    <a:ext uri="{9D8B030D-6E8A-4147-A177-3AD203B41FA5}">
                      <a16:colId xmlns:a16="http://schemas.microsoft.com/office/drawing/2014/main" val="2013509735"/>
                    </a:ext>
                  </a:extLst>
                </a:gridCol>
              </a:tblGrid>
              <a:tr h="365849">
                <a:tc rowSpan="2">
                  <a:txBody>
                    <a:bodyPr/>
                    <a:lstStyle/>
                    <a:p>
                      <a:pPr algn="ctr"/>
                      <a:r>
                        <a:rPr lang="pt-BR" sz="1500" dirty="0">
                          <a:latin typeface="Cera Basic"/>
                        </a:rPr>
                        <a:t>CÓDIGO E DESCRIÇÃO DA</a:t>
                      </a:r>
                      <a:r>
                        <a:rPr lang="pt-BR" sz="1500" baseline="0" dirty="0">
                          <a:latin typeface="Cera Basic"/>
                        </a:rPr>
                        <a:t> </a:t>
                      </a:r>
                      <a:r>
                        <a:rPr lang="pt-BR" sz="1500" dirty="0">
                          <a:latin typeface="Cera Basic"/>
                        </a:rPr>
                        <a:t>AÇÃO</a:t>
                      </a:r>
                      <a:endParaRPr lang="pt-BR" sz="1500" b="1" dirty="0">
                        <a:solidFill>
                          <a:schemeClr val="bg1"/>
                        </a:solidFill>
                        <a:latin typeface="Cera Basic"/>
                      </a:endParaRPr>
                    </a:p>
                  </a:txBody>
                  <a:tcPr marL="101152" marR="101152" marT="50579" marB="50579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500" dirty="0">
                          <a:latin typeface="Cera Basic"/>
                        </a:rPr>
                        <a:t>CÓDIGO E DESCRIÇÃO DO PRODUTO</a:t>
                      </a:r>
                      <a:endParaRPr lang="pt-BR" sz="1500" b="1" dirty="0">
                        <a:solidFill>
                          <a:schemeClr val="bg1"/>
                        </a:solidFill>
                        <a:latin typeface="Cera Basic"/>
                      </a:endParaRPr>
                    </a:p>
                  </a:txBody>
                  <a:tcPr marL="101152" marR="101152" marT="50579" marB="5057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Cera Basic"/>
                        </a:rPr>
                        <a:t>UNIDADE DE MEDIDA</a:t>
                      </a:r>
                      <a:endParaRPr lang="pt-BR" sz="1100" b="1" dirty="0">
                        <a:solidFill>
                          <a:schemeClr val="bg1"/>
                        </a:solidFill>
                        <a:latin typeface="Cera Basic"/>
                      </a:endParaRPr>
                    </a:p>
                  </a:txBody>
                  <a:tcPr marL="101152" marR="101152" marT="50579" marB="5057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bg1"/>
                          </a:solidFill>
                          <a:latin typeface="Cera Basic"/>
                        </a:rPr>
                        <a:t>META FÍSICA</a:t>
                      </a:r>
                    </a:p>
                  </a:txBody>
                  <a:tcPr marL="101156" marR="101156" marT="50578" marB="5057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1" marB="45721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315989"/>
                  </a:ext>
                </a:extLst>
              </a:tr>
              <a:tr h="788525">
                <a:tc vMerge="1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1" marB="45721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1" marB="45721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latin typeface="Cera Basic"/>
                        </a:rPr>
                        <a:t>PLANEJADO 2024</a:t>
                      </a:r>
                    </a:p>
                  </a:txBody>
                  <a:tcPr marL="101167" marR="101167" marT="50566" marB="5056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latin typeface="Cera Basic"/>
                        </a:rPr>
                        <a:t>EXECUÇÃO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latin typeface="Cera Basic"/>
                        </a:rPr>
                        <a:t>2024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chemeClr val="bg1"/>
                          </a:solidFill>
                          <a:latin typeface="Cera Basic"/>
                        </a:rPr>
                        <a:t>(2º Quadrimestre)</a:t>
                      </a:r>
                    </a:p>
                  </a:txBody>
                  <a:tcPr marL="101167" marR="101167" marT="50566" marB="5056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latin typeface="Cera Basic"/>
                        </a:rPr>
                        <a:t>PREVISÃO PLDO 2025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1" dirty="0">
                        <a:solidFill>
                          <a:schemeClr val="bg1"/>
                        </a:solidFill>
                        <a:latin typeface="Cera Basic"/>
                      </a:endParaRPr>
                    </a:p>
                  </a:txBody>
                  <a:tcPr marL="101167" marR="101167" marT="50566" marB="50566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875392"/>
                  </a:ext>
                </a:extLst>
              </a:tr>
              <a:tr h="72090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4638– Qualidade na Educação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1300- Plataforma digital desenvolvida para inovação na educação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unidade</a:t>
                      </a:r>
                    </a:p>
                  </a:txBody>
                  <a:tcPr marL="101163" marR="101163" marT="50574" marB="50574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0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0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4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70008"/>
                  </a:ext>
                </a:extLst>
              </a:tr>
              <a:tr h="720904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era Basic"/>
                      </a:endParaRP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1302 –Conteúdo impulsionado em mídias digitais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unidade</a:t>
                      </a:r>
                    </a:p>
                  </a:txBody>
                  <a:tcPr marL="101163" marR="101163" marT="50574" marB="50574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0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0</a:t>
                      </a: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ra Basic"/>
                        </a:rPr>
                        <a:t>50</a:t>
                      </a:r>
                    </a:p>
                    <a:p>
                      <a:pPr algn="ctr"/>
                      <a:endParaRPr lang="pt-BR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era Basic"/>
                      </a:endParaRP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852312"/>
                  </a:ext>
                </a:extLst>
              </a:tr>
              <a:tr h="1249695">
                <a:tc gridSpan="6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era Basic"/>
                      </a:endParaRPr>
                    </a:p>
                  </a:txBody>
                  <a:tcPr marL="101156" marR="101156" marT="50578" marB="5057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 fontAlgn="auto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defRPr/>
                      </a:pPr>
                      <a:endParaRPr lang="pt-BR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era Basic"/>
                      </a:endParaRPr>
                    </a:p>
                  </a:txBody>
                  <a:tcPr marL="101163" marR="101163" marT="50574" marB="50574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era Basic"/>
                      </a:endParaRPr>
                    </a:p>
                  </a:txBody>
                  <a:tcPr marL="101163" marR="101163" marT="50574" marB="50574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era Basic"/>
                      </a:endParaRPr>
                    </a:p>
                  </a:txBody>
                  <a:tcPr marL="101167" marR="101167" marT="50571" marB="50571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era Basic"/>
                      </a:endParaRP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era Basic"/>
                      </a:endParaRPr>
                    </a:p>
                  </a:txBody>
                  <a:tcPr marL="91452" marR="91452" marT="45715" marB="4571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031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37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áfico 17">
            <a:extLst>
              <a:ext uri="{FF2B5EF4-FFF2-40B4-BE49-F238E27FC236}">
                <a16:creationId xmlns:a16="http://schemas.microsoft.com/office/drawing/2014/main" id="{2BDA0D54-7BFA-4F81-8F6C-9FFD2D20B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02" y="6065023"/>
            <a:ext cx="1562100" cy="398336"/>
          </a:xfrm>
          <a:prstGeom prst="rect">
            <a:avLst/>
          </a:prstGeom>
        </p:spPr>
      </p:pic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CB869491-A58D-4CFA-A4EC-CE2A0A219659}"/>
              </a:ext>
            </a:extLst>
          </p:cNvPr>
          <p:cNvCxnSpPr>
            <a:cxnSpLocks/>
          </p:cNvCxnSpPr>
          <p:nvPr/>
        </p:nvCxnSpPr>
        <p:spPr>
          <a:xfrm>
            <a:off x="2405849" y="6261474"/>
            <a:ext cx="9099611" cy="5434"/>
          </a:xfrm>
          <a:prstGeom prst="line">
            <a:avLst/>
          </a:prstGeom>
          <a:ln w="1270">
            <a:solidFill>
              <a:srgbClr val="004E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áfico 19">
            <a:extLst>
              <a:ext uri="{FF2B5EF4-FFF2-40B4-BE49-F238E27FC236}">
                <a16:creationId xmlns:a16="http://schemas.microsoft.com/office/drawing/2014/main" id="{81B0FE54-0474-4B57-8A11-0A013EBBB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8555"/>
            <a:ext cx="12192000" cy="381458"/>
          </a:xfrm>
          <a:prstGeom prst="rect">
            <a:avLst/>
          </a:prstGeom>
        </p:spPr>
      </p:pic>
      <p:sp>
        <p:nvSpPr>
          <p:cNvPr id="2" name="CaixaDeTexto 9">
            <a:extLst>
              <a:ext uri="{FF2B5EF4-FFF2-40B4-BE49-F238E27FC236}">
                <a16:creationId xmlns:a16="http://schemas.microsoft.com/office/drawing/2014/main" id="{E1C95917-4155-3DAB-65C4-7E72CA397B96}"/>
              </a:ext>
            </a:extLst>
          </p:cNvPr>
          <p:cNvSpPr txBox="1"/>
          <p:nvPr/>
        </p:nvSpPr>
        <p:spPr>
          <a:xfrm>
            <a:off x="1785484" y="1445124"/>
            <a:ext cx="10074755" cy="490611"/>
          </a:xfrm>
          <a:prstGeom prst="rect">
            <a:avLst/>
          </a:prstGeom>
          <a:noFill/>
        </p:spPr>
        <p:txBody>
          <a:bodyPr wrap="square" lIns="120107" tIns="60053" rIns="120107" bIns="60053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54B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NOVAS AÇÕES E PRODUTOS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CB2EAC5-4981-BBE5-CEB7-5F6A45AF5F74}"/>
              </a:ext>
            </a:extLst>
          </p:cNvPr>
          <p:cNvSpPr txBox="1"/>
          <p:nvPr/>
        </p:nvSpPr>
        <p:spPr>
          <a:xfrm>
            <a:off x="1785483" y="2633193"/>
            <a:ext cx="99134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54B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2025  há dois novos produtos na ação 4638:</a:t>
            </a:r>
          </a:p>
          <a:p>
            <a:pPr algn="just"/>
            <a:endParaRPr lang="pt-BR" sz="2400" dirty="0">
              <a:solidFill>
                <a:srgbClr val="054B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54B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1300- Plataforma digital desenvolvida para inovação na Educação.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54B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1302 –Conteúdo impulsionado em mídias digitais.</a:t>
            </a:r>
          </a:p>
        </p:txBody>
      </p:sp>
    </p:spTree>
    <p:extLst>
      <p:ext uri="{BB962C8B-B14F-4D97-AF65-F5344CB8AC3E}">
        <p14:creationId xmlns:p14="http://schemas.microsoft.com/office/powerpoint/2010/main" val="265173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áfico 17">
            <a:extLst>
              <a:ext uri="{FF2B5EF4-FFF2-40B4-BE49-F238E27FC236}">
                <a16:creationId xmlns:a16="http://schemas.microsoft.com/office/drawing/2014/main" id="{2BDA0D54-7BFA-4F81-8F6C-9FFD2D20B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02" y="6065023"/>
            <a:ext cx="1562100" cy="398336"/>
          </a:xfrm>
          <a:prstGeom prst="rect">
            <a:avLst/>
          </a:prstGeom>
        </p:spPr>
      </p:pic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CB869491-A58D-4CFA-A4EC-CE2A0A219659}"/>
              </a:ext>
            </a:extLst>
          </p:cNvPr>
          <p:cNvCxnSpPr>
            <a:cxnSpLocks/>
          </p:cNvCxnSpPr>
          <p:nvPr/>
        </p:nvCxnSpPr>
        <p:spPr>
          <a:xfrm>
            <a:off x="2405849" y="6261474"/>
            <a:ext cx="9099611" cy="5434"/>
          </a:xfrm>
          <a:prstGeom prst="line">
            <a:avLst/>
          </a:prstGeom>
          <a:ln w="1270">
            <a:solidFill>
              <a:srgbClr val="004E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áfico 19">
            <a:extLst>
              <a:ext uri="{FF2B5EF4-FFF2-40B4-BE49-F238E27FC236}">
                <a16:creationId xmlns:a16="http://schemas.microsoft.com/office/drawing/2014/main" id="{81B0FE54-0474-4B57-8A11-0A013EBBB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8555"/>
            <a:ext cx="12192000" cy="381458"/>
          </a:xfrm>
          <a:prstGeom prst="rect">
            <a:avLst/>
          </a:prstGeom>
        </p:spPr>
      </p:pic>
      <p:sp>
        <p:nvSpPr>
          <p:cNvPr id="2" name="CaixaDeTexto 9">
            <a:extLst>
              <a:ext uri="{FF2B5EF4-FFF2-40B4-BE49-F238E27FC236}">
                <a16:creationId xmlns:a16="http://schemas.microsoft.com/office/drawing/2014/main" id="{11BD26A8-5B57-4E45-4939-D4BB9465345F}"/>
              </a:ext>
            </a:extLst>
          </p:cNvPr>
          <p:cNvSpPr txBox="1"/>
          <p:nvPr/>
        </p:nvSpPr>
        <p:spPr>
          <a:xfrm>
            <a:off x="1785484" y="1445124"/>
            <a:ext cx="10074755" cy="490611"/>
          </a:xfrm>
          <a:prstGeom prst="rect">
            <a:avLst/>
          </a:prstGeom>
          <a:noFill/>
        </p:spPr>
        <p:txBody>
          <a:bodyPr wrap="square" lIns="120107" tIns="60053" rIns="120107" bIns="60053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54B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ALTERAÇÕES NAS METAS FÍSICAS E DOTAÇÕES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250830" y="2345872"/>
            <a:ext cx="942867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54B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Ação 4638 e Produto 3220 – Não houve produção de publicação impressa para 2024 pois as publicações estão sendo feitas virtualmente em meio digital. Este produto será extinto  para 2025.</a:t>
            </a:r>
          </a:p>
          <a:p>
            <a:pPr marL="342900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54B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Ação 4638 e Produto 4184 – Não houve execução pois não foi renovado o contrato de veiculação. Este produto será extinto para 2025. </a:t>
            </a:r>
          </a:p>
          <a:p>
            <a:pPr marL="342900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pt-BR" dirty="0">
              <a:solidFill>
                <a:srgbClr val="054B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767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441</Words>
  <Application>Microsoft Office PowerPoint</Application>
  <PresentationFormat>Widescreen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Cera Basic</vt:lpstr>
      <vt:lpstr>Cera Pro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Polyana Feitosa</dc:creator>
  <cp:lastModifiedBy>Nathalia de Lima Souza Moreira</cp:lastModifiedBy>
  <cp:revision>50</cp:revision>
  <cp:lastPrinted>2024-10-29T16:11:57Z</cp:lastPrinted>
  <dcterms:created xsi:type="dcterms:W3CDTF">2023-02-14T15:47:22Z</dcterms:created>
  <dcterms:modified xsi:type="dcterms:W3CDTF">2024-10-29T19:20:00Z</dcterms:modified>
</cp:coreProperties>
</file>