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98" r:id="rId13"/>
    <p:sldId id="269" r:id="rId14"/>
    <p:sldId id="271" r:id="rId15"/>
    <p:sldId id="272" r:id="rId16"/>
    <p:sldId id="273" r:id="rId17"/>
    <p:sldId id="328" r:id="rId18"/>
    <p:sldId id="329" r:id="rId19"/>
    <p:sldId id="330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275" r:id="rId32"/>
    <p:sldId id="277" r:id="rId33"/>
    <p:sldId id="278" r:id="rId34"/>
    <p:sldId id="279" r:id="rId35"/>
    <p:sldId id="280" r:id="rId36"/>
    <p:sldId id="281" r:id="rId37"/>
    <p:sldId id="282" r:id="rId38"/>
    <p:sldId id="301" r:id="rId39"/>
    <p:sldId id="302" r:id="rId40"/>
    <p:sldId id="283" r:id="rId41"/>
    <p:sldId id="284" r:id="rId42"/>
    <p:sldId id="285" r:id="rId43"/>
    <p:sldId id="286" r:id="rId44"/>
    <p:sldId id="287" r:id="rId45"/>
    <p:sldId id="303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316" r:id="rId54"/>
    <p:sldId id="296" r:id="rId55"/>
    <p:sldId id="297" r:id="rId56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513410-48C7-4601-84DE-F1938FB9D477}" type="datetimeFigureOut">
              <a:rPr lang="pt-BR" smtClean="0"/>
              <a:pPr/>
              <a:t>06/11/2019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448933-B77B-47B8-945C-B0DF201AC53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903837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do título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7" r:id="rId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2713" y="115888"/>
            <a:ext cx="8923337" cy="6626225"/>
          </a:xfrm>
          <a:prstGeom prst="rect">
            <a:avLst/>
          </a:prstGeom>
          <a:gradFill rotWithShape="1">
            <a:gsLst>
              <a:gs pos="0">
                <a:srgbClr val="0B323D"/>
              </a:gs>
              <a:gs pos="50000">
                <a:srgbClr val="154C5B"/>
              </a:gs>
              <a:gs pos="100000">
                <a:srgbClr val="1C5C6D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latin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473325" y="5857088"/>
            <a:ext cx="6551613" cy="74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t-BR" altLang="pt-BR" sz="1400" b="1" dirty="0">
              <a:solidFill>
                <a:schemeClr val="bg1"/>
              </a:solidFill>
              <a:latin typeface="Arial" pitchFamily="34" charset="0"/>
              <a:ea typeface="Microsoft YaHei" pitchFamily="34" charset="-122"/>
            </a:endParaRPr>
          </a:p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t-BR" altLang="pt-BR" sz="1400" b="1" dirty="0">
              <a:solidFill>
                <a:schemeClr val="bg1"/>
              </a:solidFill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792163" y="3977769"/>
            <a:ext cx="75596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PLC 141/2019</a:t>
            </a:r>
            <a:endParaRPr lang="pt-BR" alt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Regras de incentivo a empreendimentos residenciais, à produção de habitação de interesse social e ao desenvolvimento de atividades econômicas</a:t>
            </a:r>
            <a:endParaRPr lang="pt-BR" altLang="pt-B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8" name="Imagem 17" descr="logo SMU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544" y="5301207"/>
            <a:ext cx="1598913" cy="115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78" t="12816" r="3667" b="12816"/>
          <a:stretch/>
        </p:blipFill>
        <p:spPr>
          <a:xfrm>
            <a:off x="992047" y="332656"/>
            <a:ext cx="7159907" cy="368742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70863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611640" y="0"/>
            <a:ext cx="8228880" cy="114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Áreas de Ocupação Irregular  - Jacarepaguá – Estrada da Ligação </a:t>
            </a:r>
          </a:p>
        </p:txBody>
      </p:sp>
      <p:pic>
        <p:nvPicPr>
          <p:cNvPr id="140" name="Imagem 4"/>
          <p:cNvPicPr/>
          <p:nvPr/>
        </p:nvPicPr>
        <p:blipFill>
          <a:blip r:embed="rId2" cstate="print"/>
          <a:stretch/>
        </p:blipFill>
        <p:spPr>
          <a:xfrm>
            <a:off x="3815280" y="2853000"/>
            <a:ext cx="5328360" cy="3558960"/>
          </a:xfrm>
          <a:prstGeom prst="rect">
            <a:avLst/>
          </a:prstGeom>
          <a:ln>
            <a:noFill/>
          </a:ln>
        </p:spPr>
      </p:pic>
      <p:pic>
        <p:nvPicPr>
          <p:cNvPr id="141" name="Imagem 5"/>
          <p:cNvPicPr/>
          <p:nvPr/>
        </p:nvPicPr>
        <p:blipFill>
          <a:blip r:embed="rId3" cstate="print"/>
          <a:stretch/>
        </p:blipFill>
        <p:spPr>
          <a:xfrm>
            <a:off x="0" y="980640"/>
            <a:ext cx="4743360" cy="3116160"/>
          </a:xfrm>
          <a:prstGeom prst="rect">
            <a:avLst/>
          </a:prstGeom>
          <a:ln>
            <a:noFill/>
          </a:ln>
        </p:spPr>
      </p:pic>
      <p:sp>
        <p:nvSpPr>
          <p:cNvPr id="142" name="CustomShape 2"/>
          <p:cNvSpPr/>
          <p:nvPr/>
        </p:nvSpPr>
        <p:spPr>
          <a:xfrm>
            <a:off x="5076000" y="1159560"/>
            <a:ext cx="3600000" cy="14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Área do terreno 3880,00 m²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Nº frações: 15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Coeficiente de Adensamento 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Q= 258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CustomShape 3"/>
          <p:cNvSpPr/>
          <p:nvPr/>
        </p:nvSpPr>
        <p:spPr>
          <a:xfrm>
            <a:off x="179640" y="4725000"/>
            <a:ext cx="33840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Legislação atual (ZR1B)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Lote mínimo = 600,00 m² 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792000" y="1184400"/>
            <a:ext cx="7740440" cy="282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316800">
              <a:lnSpc>
                <a:spcPct val="100000"/>
              </a:lnSpc>
              <a:spcBef>
                <a:spcPts val="360"/>
              </a:spcBef>
            </a:pPr>
            <a:r>
              <a:rPr lang="pt-B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r>
              <a:rPr lang="pt-BR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Duas </a:t>
            </a:r>
            <a:r>
              <a:rPr lang="pt-B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 mais edificações em um mesmo terreno, sob a forma de </a:t>
            </a:r>
            <a:r>
              <a:rPr lang="pt-BR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condomínio, que </a:t>
            </a:r>
            <a:r>
              <a:rPr lang="pt-B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podem ser</a:t>
            </a:r>
            <a:r>
              <a:rPr lang="pt-BR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</a:t>
            </a:r>
            <a:endParaRPr lang="pt-BR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marL="457200" indent="-316800" algn="just">
              <a:lnSpc>
                <a:spcPct val="100000"/>
              </a:lnSpc>
              <a:spcBef>
                <a:spcPts val="360"/>
              </a:spcBef>
            </a:pPr>
            <a:r>
              <a:rPr lang="pt-BR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     </a:t>
            </a:r>
          </a:p>
          <a:p>
            <a:pPr marL="457200" indent="-316800" algn="just">
              <a:lnSpc>
                <a:spcPct val="100000"/>
              </a:lnSpc>
              <a:spcBef>
                <a:spcPts val="360"/>
              </a:spcBef>
            </a:pPr>
            <a:r>
              <a:rPr lang="pt-BR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     Unifamiliar                             de </a:t>
            </a:r>
            <a:r>
              <a:rPr lang="pt-BR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Áreas </a:t>
            </a:r>
            <a:r>
              <a:rPr lang="pt-BR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privativas                      Multifamiliar</a:t>
            </a:r>
            <a:endParaRPr lang="pt-BR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360"/>
              </a:spcBef>
            </a:pPr>
            <a:r>
              <a:rPr lang="pt-BR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Tipos de Grupamento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7" name="Imagem 6"/>
          <p:cNvPicPr/>
          <p:nvPr/>
        </p:nvPicPr>
        <p:blipFill>
          <a:blip r:embed="rId2" cstate="print"/>
          <a:stretch/>
        </p:blipFill>
        <p:spPr>
          <a:xfrm>
            <a:off x="755576" y="2492896"/>
            <a:ext cx="2327760" cy="1551600"/>
          </a:xfrm>
          <a:prstGeom prst="rect">
            <a:avLst/>
          </a:prstGeom>
          <a:ln>
            <a:noFill/>
          </a:ln>
        </p:spPr>
      </p:pic>
      <p:sp>
        <p:nvSpPr>
          <p:cNvPr id="158" name="CustomShape 3"/>
          <p:cNvSpPr/>
          <p:nvPr/>
        </p:nvSpPr>
        <p:spPr>
          <a:xfrm>
            <a:off x="539640" y="18864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9" name="Imagem 6"/>
          <p:cNvPicPr/>
          <p:nvPr/>
        </p:nvPicPr>
        <p:blipFill>
          <a:blip r:embed="rId3" cstate="print"/>
          <a:srcRect t="13917"/>
          <a:stretch/>
        </p:blipFill>
        <p:spPr>
          <a:xfrm>
            <a:off x="6372200" y="2492896"/>
            <a:ext cx="2123616" cy="1584176"/>
          </a:xfrm>
          <a:prstGeom prst="rect">
            <a:avLst/>
          </a:prstGeom>
          <a:ln>
            <a:noFill/>
          </a:ln>
        </p:spPr>
      </p:pic>
      <p:sp>
        <p:nvSpPr>
          <p:cNvPr id="160" name="CustomShape 4"/>
          <p:cNvSpPr/>
          <p:nvPr/>
        </p:nvSpPr>
        <p:spPr>
          <a:xfrm>
            <a:off x="6300192" y="4149080"/>
            <a:ext cx="2664296" cy="155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Possível em todas as Zonas que permitam edificações multifamiliares</a:t>
            </a:r>
            <a:endParaRPr lang="pt-BR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CustomShape 5"/>
          <p:cNvSpPr/>
          <p:nvPr/>
        </p:nvSpPr>
        <p:spPr>
          <a:xfrm>
            <a:off x="683568" y="4149080"/>
            <a:ext cx="2520000" cy="30963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Podem ser dos seguintes tipos:</a:t>
            </a:r>
            <a:endParaRPr lang="pt-BR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 </a:t>
            </a:r>
            <a:r>
              <a:rPr lang="pt-BR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Grupamento tipo vila;</a:t>
            </a:r>
            <a:endParaRPr lang="pt-BR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 Grupamento de edificações unifamiliares;</a:t>
            </a:r>
            <a:endParaRPr lang="pt-BR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 Grupamento de áreas privativas</a:t>
            </a:r>
            <a:endParaRPr lang="pt-BR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CustomShape 6"/>
          <p:cNvSpPr/>
          <p:nvPr/>
        </p:nvSpPr>
        <p:spPr>
          <a:xfrm>
            <a:off x="3419872" y="4149080"/>
            <a:ext cx="2880320" cy="301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Grupamento de áreas privativas permite a </a:t>
            </a:r>
            <a:r>
              <a:rPr lang="pt-BR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compra da área privativa, não edificada.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Nos </a:t>
            </a:r>
            <a:r>
              <a:rPr lang="pt-BR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demais grupamentos, </a:t>
            </a:r>
            <a:r>
              <a:rPr lang="pt-BR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o empreendimento é licenciado com as edificações.</a:t>
            </a:r>
            <a:endParaRPr lang="pt-BR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" name="Imagem 9" descr="grupamento areas privativas (2).jpg"/>
          <p:cNvPicPr>
            <a:picLocks noChangeAspect="1"/>
          </p:cNvPicPr>
          <p:nvPr/>
        </p:nvPicPr>
        <p:blipFill>
          <a:blip r:embed="rId4" cstate="print"/>
          <a:srcRect t="21969"/>
          <a:stretch>
            <a:fillRect/>
          </a:stretch>
        </p:blipFill>
        <p:spPr>
          <a:xfrm>
            <a:off x="3275856" y="2492896"/>
            <a:ext cx="2911797" cy="1534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539552" y="1844824"/>
            <a:ext cx="8352928" cy="41044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4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Grupamento é permitido em todo o Município, com exceção de alguns bairros objetos de PEU ou legislação específica.</a:t>
            </a:r>
          </a:p>
          <a:p>
            <a:pPr algn="ctr">
              <a:lnSpc>
                <a:spcPct val="100000"/>
              </a:lnSpc>
            </a:pPr>
            <a:endParaRPr lang="pt-BR" sz="240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  <a:ea typeface="Trebuchet MS"/>
            </a:endParaRPr>
          </a:p>
          <a:p>
            <a:pPr algn="ctr">
              <a:lnSpc>
                <a:spcPct val="100000"/>
              </a:lnSpc>
            </a:pPr>
            <a:r>
              <a:rPr lang="pt-BR" sz="24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Abertura de via interna até a cota 60m é permitida em todo o Município, com exceção da Zona Sul.</a:t>
            </a:r>
          </a:p>
          <a:p>
            <a:pPr algn="ctr">
              <a:lnSpc>
                <a:spcPct val="100000"/>
              </a:lnSpc>
            </a:pPr>
            <a:endParaRPr lang="pt-BR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pt-BR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Nas áreas dos </a:t>
            </a:r>
            <a:r>
              <a:rPr lang="pt-BR" sz="24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PEUs</a:t>
            </a:r>
            <a:r>
              <a:rPr lang="pt-BR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 Taquara e Campo Grande  (LC 70 e LC 72/2004) é permitida abertura de via acima da cota 60m.</a:t>
            </a:r>
            <a:endParaRPr lang="pt-BR" sz="240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>
              <a:lnSpc>
                <a:spcPct val="100000"/>
              </a:lnSpc>
            </a:pPr>
            <a:endParaRPr lang="pt-BR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r>
              <a:rPr lang="pt-B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Grupamento e via interna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m 4"/>
          <p:cNvPicPr/>
          <p:nvPr/>
        </p:nvPicPr>
        <p:blipFill>
          <a:blip r:embed="rId2" cstate="print"/>
          <a:stretch/>
        </p:blipFill>
        <p:spPr>
          <a:xfrm>
            <a:off x="388800" y="334800"/>
            <a:ext cx="8403480" cy="6238800"/>
          </a:xfrm>
          <a:prstGeom prst="rect">
            <a:avLst/>
          </a:prstGeom>
          <a:ln>
            <a:noFill/>
          </a:ln>
        </p:spPr>
      </p:pic>
      <p:sp>
        <p:nvSpPr>
          <p:cNvPr id="154" name="CustomShape 1"/>
          <p:cNvSpPr/>
          <p:nvPr/>
        </p:nvSpPr>
        <p:spPr>
          <a:xfrm>
            <a:off x="576000" y="1656000"/>
            <a:ext cx="8135640" cy="374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				</a:t>
            </a:r>
            <a:r>
              <a:rPr lang="pt-BR" sz="2400" b="1" strike="noStrike" spc="-1" dirty="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	</a:t>
            </a:r>
            <a:r>
              <a:rPr lang="pt-BR" sz="4000" b="1" strike="noStrike" spc="-1" dirty="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Propostas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Incentivos a empreendimentos residenciais  e à convivência de usos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Incentivos à produção de habitação  de interesse social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303560" y="1184400"/>
            <a:ext cx="8228880" cy="260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316800" algn="just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</a:pPr>
            <a:r>
              <a:rPr lang="pt-B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Uso </a:t>
            </a: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residencial unifamiliar e bifamiliar, isolado ou em grupamento, inclusive grupamento de áreas privativas, será permitido em todo o Município, exceto em zonas estritamente industriais</a:t>
            </a:r>
            <a:r>
              <a:rPr lang="pt-B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;</a:t>
            </a:r>
          </a:p>
          <a:p>
            <a:pPr marL="457200" indent="-316800" algn="just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Trebuchet MS"/>
              <a:buChar char="●"/>
            </a:pP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marL="457200" indent="-316800" algn="just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Trebuchet MS"/>
              <a:buChar char="●"/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pt-B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Permitida </a:t>
            </a: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 abertura de vias internas até a cota 100m, nas condições previstas na legislação em vigor, em todo o território municipal, com anuência dos órgãos responsáveis pelo controle ambiental, de tutela do patrimônio (IPHAN, INEPAC e IRPH), e segurança das encostas</a:t>
            </a:r>
            <a:r>
              <a:rPr lang="pt-B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;</a:t>
            </a:r>
          </a:p>
          <a:p>
            <a:pPr marL="457200" indent="-316800" algn="just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</a:pPr>
            <a:r>
              <a:rPr lang="pt-B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rebuchet MS"/>
              </a:rPr>
              <a:t>	Permissão </a:t>
            </a: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rebuchet MS"/>
              </a:rPr>
              <a:t>de grupamentos de áreas  privativas, com aplicação de Coeficiente </a:t>
            </a:r>
            <a:r>
              <a:rPr lang="pt-B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rebuchet MS"/>
              </a:rPr>
              <a:t>de Adensamento </a:t>
            </a: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rebuchet MS"/>
              </a:rPr>
              <a:t>(Q) variado  de acordo com o lote mínimo do local, observado um conjunto de regras específicas, possibilitando ocupação ordenada e controlada em áreas assediadas pela ocupação </a:t>
            </a:r>
            <a:r>
              <a:rPr lang="pt-B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rebuchet MS"/>
              </a:rPr>
              <a:t>clandestina.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Grupamentos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5" name="Imagem 6"/>
          <p:cNvPicPr/>
          <p:nvPr/>
        </p:nvPicPr>
        <p:blipFill>
          <a:blip r:embed="rId2" cstate="print"/>
          <a:stretch/>
        </p:blipFill>
        <p:spPr>
          <a:xfrm>
            <a:off x="3339976" y="2132856"/>
            <a:ext cx="2327760" cy="1551600"/>
          </a:xfrm>
          <a:prstGeom prst="rect">
            <a:avLst/>
          </a:prstGeom>
          <a:ln>
            <a:noFill/>
          </a:ln>
        </p:spPr>
      </p:pic>
      <p:pic>
        <p:nvPicPr>
          <p:cNvPr id="166" name="Imagem 8"/>
          <p:cNvPicPr/>
          <p:nvPr/>
        </p:nvPicPr>
        <p:blipFill>
          <a:blip r:embed="rId3" cstate="print"/>
          <a:stretch/>
        </p:blipFill>
        <p:spPr>
          <a:xfrm>
            <a:off x="566616" y="2132856"/>
            <a:ext cx="2580840" cy="1548360"/>
          </a:xfrm>
          <a:prstGeom prst="rect">
            <a:avLst/>
          </a:prstGeom>
          <a:ln>
            <a:noFill/>
          </a:ln>
        </p:spPr>
      </p:pic>
      <p:pic>
        <p:nvPicPr>
          <p:cNvPr id="167" name="Imagem 9"/>
          <p:cNvPicPr/>
          <p:nvPr/>
        </p:nvPicPr>
        <p:blipFill>
          <a:blip r:embed="rId4" cstate="print"/>
          <a:stretch/>
        </p:blipFill>
        <p:spPr>
          <a:xfrm>
            <a:off x="5843368" y="2132856"/>
            <a:ext cx="2632680" cy="1551600"/>
          </a:xfrm>
          <a:prstGeom prst="rect">
            <a:avLst/>
          </a:prstGeom>
          <a:ln>
            <a:noFill/>
          </a:ln>
        </p:spPr>
      </p:pic>
      <p:sp>
        <p:nvSpPr>
          <p:cNvPr id="168" name="CustomShape 3"/>
          <p:cNvSpPr/>
          <p:nvPr/>
        </p:nvSpPr>
        <p:spPr>
          <a:xfrm>
            <a:off x="539640" y="18864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2"/>
          <p:cNvSpPr/>
          <p:nvPr/>
        </p:nvSpPr>
        <p:spPr>
          <a:xfrm>
            <a:off x="792000" y="1412640"/>
            <a:ext cx="7956464" cy="489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lang="pt-BR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  <a:ea typeface="Arial"/>
            </a:endParaRPr>
          </a:p>
          <a:p>
            <a:pPr algn="just">
              <a:lnSpc>
                <a:spcPct val="100000"/>
              </a:lnSpc>
            </a:pPr>
            <a:r>
              <a:rPr lang="pt-BR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Para </a:t>
            </a:r>
            <a:r>
              <a:rPr lang="pt-BR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os grupamentos de áreas privativas, além do Coeficiente de Adensamento (Q), aplicado para cálculo do número máximo de unidades , aplicam-se também os demais parâmetros da legislação em vigor  </a:t>
            </a:r>
            <a:r>
              <a:rPr lang="pt-BR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como a </a:t>
            </a:r>
            <a:r>
              <a:rPr lang="pt-BR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Taxa de Ocupação, Taxa de Permeabilidade, Gabarito, entre outros;</a:t>
            </a:r>
            <a:endParaRPr lang="pt-BR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ct val="100000"/>
              </a:lnSpc>
            </a:pPr>
            <a:endParaRPr lang="pt-BR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pt-BR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Desta forma, o grupamento preserva a proporção entre as áreas livres e áreas </a:t>
            </a:r>
            <a:r>
              <a:rPr lang="pt-BR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construídas </a:t>
            </a:r>
            <a:r>
              <a:rPr lang="pt-BR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permitidos pela legislação em vigor.</a:t>
            </a:r>
            <a:endParaRPr lang="pt-BR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>
              <a:lnSpc>
                <a:spcPct val="100000"/>
              </a:lnSpc>
            </a:pPr>
            <a:endParaRPr lang="pt-BR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pt-BR" sz="2800" b="1" strike="noStrike" spc="-1" dirty="0" smtClean="0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O </a:t>
            </a:r>
            <a:r>
              <a:rPr lang="pt-BR" sz="2800" b="1" strike="noStrike" spc="-1" dirty="0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licenciamento e construção de grupamentos visa conter a ocupação irregular, oferecendo alternativas de aproveitamento para os lotes </a:t>
            </a:r>
            <a:r>
              <a:rPr lang="pt-BR" sz="2800" b="1" strike="noStrike" spc="-1" dirty="0" smtClean="0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existentes.</a:t>
            </a:r>
            <a:r>
              <a:rPr lang="pt-BR" sz="2800" b="0" strike="noStrike" spc="-1" dirty="0" smtClean="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 </a:t>
            </a:r>
            <a:endParaRPr lang="pt-BR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>
              <a:lnSpc>
                <a:spcPct val="100000"/>
              </a:lnSpc>
            </a:pPr>
            <a:r>
              <a:rPr lang="pt-BR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 </a:t>
            </a:r>
            <a:endParaRPr lang="pt-BR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</p:txBody>
      </p:sp>
      <p:sp>
        <p:nvSpPr>
          <p:cNvPr id="4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Grupamentos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TextShape 2"/>
          <p:cNvSpPr txBox="1"/>
          <p:nvPr/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9512" y="0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Os grupamentos de edificações unifamiliares ou de áreas </a:t>
            </a:r>
            <a:r>
              <a:rPr lang="pt-B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privativas </a:t>
            </a:r>
            <a:r>
              <a:rPr lang="pt-B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são mais factíveis de ocorrer nas áreas onde é permitido apenas o uso residencial </a:t>
            </a:r>
            <a:r>
              <a:rPr lang="pt-B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unifamiliar.</a:t>
            </a:r>
            <a:endParaRPr lang="pt-BR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026" name="Picture 2" descr="R:\SMU\CGPU\CGPU COORDENACAO\Projetos de Lei\Leis de Incentivo\Apresentações_ vereadores\mapa final Zonas_ZR1_ZR6_ZRU_Areas_Protegidas_v5 (2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632950"/>
            <a:ext cx="8639944" cy="6108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1" descr="estudo grupamentos 006.jpg"/>
          <p:cNvPicPr>
            <a:picLocks noChangeAspect="1"/>
          </p:cNvPicPr>
          <p:nvPr/>
        </p:nvPicPr>
        <p:blipFill>
          <a:blip r:embed="rId2" cstate="print"/>
          <a:srcRect l="7483" t="8678" r="1814" b="5716"/>
          <a:stretch>
            <a:fillRect/>
          </a:stretch>
        </p:blipFill>
        <p:spPr bwMode="auto">
          <a:xfrm>
            <a:off x="0" y="981075"/>
            <a:ext cx="9151938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CaixaDeTexto 2"/>
          <p:cNvSpPr txBox="1">
            <a:spLocks noChangeArrowheads="1"/>
          </p:cNvSpPr>
          <p:nvPr/>
        </p:nvSpPr>
        <p:spPr bwMode="auto">
          <a:xfrm>
            <a:off x="1258888" y="5589588"/>
            <a:ext cx="33131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pitchFamily="34" charset="0"/>
              </a:rPr>
              <a:t>ZR-1C  (Jacarepaguá)</a:t>
            </a:r>
          </a:p>
          <a:p>
            <a:r>
              <a:rPr lang="pt-BR">
                <a:latin typeface="Calibri" pitchFamily="34" charset="0"/>
              </a:rPr>
              <a:t>Lote mínimo 225,00m²</a:t>
            </a:r>
          </a:p>
          <a:p>
            <a:r>
              <a:rPr lang="pt-BR">
                <a:latin typeface="Calibri" pitchFamily="34" charset="0"/>
              </a:rPr>
              <a:t>Testada mínima 9,0m</a:t>
            </a:r>
          </a:p>
          <a:p>
            <a:r>
              <a:rPr lang="pt-BR">
                <a:latin typeface="Calibri" pitchFamily="34" charset="0"/>
              </a:rPr>
              <a:t>IAT = 1,0   |   TO = 50% </a:t>
            </a:r>
          </a:p>
        </p:txBody>
      </p:sp>
      <p:sp>
        <p:nvSpPr>
          <p:cNvPr id="4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Grupamentos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3" descr="estudo grupamentos 001.jpg"/>
          <p:cNvPicPr>
            <a:picLocks noChangeAspect="1"/>
          </p:cNvPicPr>
          <p:nvPr/>
        </p:nvPicPr>
        <p:blipFill>
          <a:blip r:embed="rId2" cstate="print"/>
          <a:srcRect l="7483" t="8678" r="1814" b="5716"/>
          <a:stretch>
            <a:fillRect/>
          </a:stretch>
        </p:blipFill>
        <p:spPr bwMode="auto">
          <a:xfrm>
            <a:off x="0" y="984250"/>
            <a:ext cx="9144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CaixaDeTexto 4"/>
          <p:cNvSpPr txBox="1">
            <a:spLocks noChangeArrowheads="1"/>
          </p:cNvSpPr>
          <p:nvPr/>
        </p:nvSpPr>
        <p:spPr bwMode="auto">
          <a:xfrm>
            <a:off x="1258888" y="5589588"/>
            <a:ext cx="33131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pitchFamily="34" charset="0"/>
              </a:rPr>
              <a:t>ZR-1C  (Jacarepaguá)</a:t>
            </a:r>
          </a:p>
          <a:p>
            <a:r>
              <a:rPr lang="pt-BR">
                <a:latin typeface="Calibri" pitchFamily="34" charset="0"/>
              </a:rPr>
              <a:t>Lote mínimo 225,00m²</a:t>
            </a:r>
          </a:p>
          <a:p>
            <a:r>
              <a:rPr lang="pt-BR">
                <a:latin typeface="Calibri" pitchFamily="34" charset="0"/>
              </a:rPr>
              <a:t>Testada mínima 9,0m</a:t>
            </a:r>
          </a:p>
          <a:p>
            <a:r>
              <a:rPr lang="pt-BR">
                <a:latin typeface="Calibri" pitchFamily="34" charset="0"/>
              </a:rPr>
              <a:t>IAT = 1,0   |   TO = 50% </a:t>
            </a:r>
          </a:p>
        </p:txBody>
      </p:sp>
      <p:sp>
        <p:nvSpPr>
          <p:cNvPr id="4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Grupamentos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1" descr="estudo grupamentos 007.jpg"/>
          <p:cNvPicPr>
            <a:picLocks noChangeAspect="1"/>
          </p:cNvPicPr>
          <p:nvPr/>
        </p:nvPicPr>
        <p:blipFill>
          <a:blip r:embed="rId2" cstate="print"/>
          <a:srcRect l="7483" t="8678" r="1814" b="5716"/>
          <a:stretch>
            <a:fillRect/>
          </a:stretch>
        </p:blipFill>
        <p:spPr bwMode="auto">
          <a:xfrm>
            <a:off x="0" y="984250"/>
            <a:ext cx="9144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CaixaDeTexto 2"/>
          <p:cNvSpPr txBox="1">
            <a:spLocks noChangeArrowheads="1"/>
          </p:cNvSpPr>
          <p:nvPr/>
        </p:nvSpPr>
        <p:spPr bwMode="auto">
          <a:xfrm>
            <a:off x="1258888" y="5589588"/>
            <a:ext cx="33131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pitchFamily="34" charset="0"/>
              </a:rPr>
              <a:t>ZR-1  (Taquara)</a:t>
            </a:r>
          </a:p>
          <a:p>
            <a:r>
              <a:rPr lang="pt-BR">
                <a:latin typeface="Calibri" pitchFamily="34" charset="0"/>
              </a:rPr>
              <a:t>Lote mínimo 360,00m²</a:t>
            </a:r>
          </a:p>
          <a:p>
            <a:r>
              <a:rPr lang="pt-BR">
                <a:latin typeface="Calibri" pitchFamily="34" charset="0"/>
              </a:rPr>
              <a:t>Testada mínima 12,0m</a:t>
            </a:r>
          </a:p>
          <a:p>
            <a:r>
              <a:rPr lang="pt-BR">
                <a:latin typeface="Calibri" pitchFamily="34" charset="0"/>
              </a:rPr>
              <a:t>IAT = 1,5   |   TP = 20% </a:t>
            </a:r>
          </a:p>
        </p:txBody>
      </p:sp>
      <p:sp>
        <p:nvSpPr>
          <p:cNvPr id="4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Grupamentos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542160" y="1886760"/>
            <a:ext cx="7953480" cy="416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457200" indent="-316800" algn="just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Trebuchet MS"/>
              <a:buChar char="●"/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Crise econômica, desaquecimento da economia em geral, com reflexos na indústria da construção civil;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Trebuchet MS"/>
              <a:buChar char="●"/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Recrudescimento das construções irregulares em áreas frágeis;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70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0" lvl="4" indent="-21564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Com o início da atual Gestão Municipal: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●"/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Ênfase na simplificação das normas urbanísticas e edilícias;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●"/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Adaptação dos </a:t>
            </a:r>
            <a:r>
              <a:rPr lang="pt-B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PLs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enviados à Câmara, em atendimento à diretriz de simplificação das normas e em compatibilização com os estudos de revisão do Plano Diretor;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CustomShape 2"/>
          <p:cNvSpPr/>
          <p:nvPr/>
        </p:nvSpPr>
        <p:spPr>
          <a:xfrm>
            <a:off x="648000" y="21600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35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Cenário Pós Olimpíada 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CustomShape 3"/>
          <p:cNvSpPr/>
          <p:nvPr/>
        </p:nvSpPr>
        <p:spPr>
          <a:xfrm>
            <a:off x="3960000" y="3225240"/>
            <a:ext cx="863640" cy="662400"/>
          </a:xfrm>
          <a:custGeom>
            <a:avLst/>
            <a:gdLst/>
            <a:ahLst/>
            <a:cxnLst/>
            <a:rect l="l" t="t" r="r" b="b"/>
            <a:pathLst>
              <a:path w="2402" h="1842">
                <a:moveTo>
                  <a:pt x="600" y="0"/>
                </a:moveTo>
                <a:lnTo>
                  <a:pt x="600" y="1381"/>
                </a:lnTo>
                <a:lnTo>
                  <a:pt x="0" y="1381"/>
                </a:lnTo>
                <a:lnTo>
                  <a:pt x="1200" y="1841"/>
                </a:lnTo>
                <a:lnTo>
                  <a:pt x="2401" y="1381"/>
                </a:lnTo>
                <a:lnTo>
                  <a:pt x="1800" y="1381"/>
                </a:lnTo>
                <a:lnTo>
                  <a:pt x="1800" y="0"/>
                </a:lnTo>
                <a:lnTo>
                  <a:pt x="600" y="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1" descr="estudo grupamentos 002.jpg"/>
          <p:cNvPicPr>
            <a:picLocks noChangeAspect="1"/>
          </p:cNvPicPr>
          <p:nvPr/>
        </p:nvPicPr>
        <p:blipFill>
          <a:blip r:embed="rId2" cstate="print"/>
          <a:srcRect l="7483" t="8678" r="1814" b="5716"/>
          <a:stretch>
            <a:fillRect/>
          </a:stretch>
        </p:blipFill>
        <p:spPr bwMode="auto">
          <a:xfrm>
            <a:off x="0" y="984250"/>
            <a:ext cx="9144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CaixaDeTexto 2"/>
          <p:cNvSpPr txBox="1">
            <a:spLocks noChangeArrowheads="1"/>
          </p:cNvSpPr>
          <p:nvPr/>
        </p:nvSpPr>
        <p:spPr bwMode="auto">
          <a:xfrm>
            <a:off x="1258888" y="5589588"/>
            <a:ext cx="33131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pitchFamily="34" charset="0"/>
              </a:rPr>
              <a:t>ZR-1  (Taquara)</a:t>
            </a:r>
          </a:p>
          <a:p>
            <a:r>
              <a:rPr lang="pt-BR">
                <a:latin typeface="Calibri" pitchFamily="34" charset="0"/>
              </a:rPr>
              <a:t>Lote mínimo 360,00m²</a:t>
            </a:r>
          </a:p>
          <a:p>
            <a:r>
              <a:rPr lang="pt-BR">
                <a:latin typeface="Calibri" pitchFamily="34" charset="0"/>
              </a:rPr>
              <a:t>Testada mínima 12,0m</a:t>
            </a:r>
          </a:p>
          <a:p>
            <a:r>
              <a:rPr lang="pt-BR">
                <a:latin typeface="Calibri" pitchFamily="34" charset="0"/>
              </a:rPr>
              <a:t>IAT = 1,5   |   TP = 20% </a:t>
            </a:r>
          </a:p>
        </p:txBody>
      </p:sp>
      <p:sp>
        <p:nvSpPr>
          <p:cNvPr id="4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Grupamentos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" descr="estudo grupamentos 008.jpg"/>
          <p:cNvPicPr>
            <a:picLocks noChangeAspect="1"/>
          </p:cNvPicPr>
          <p:nvPr/>
        </p:nvPicPr>
        <p:blipFill>
          <a:blip r:embed="rId2" cstate="print"/>
          <a:srcRect l="7483" t="8678" r="1814" b="5716"/>
          <a:stretch>
            <a:fillRect/>
          </a:stretch>
        </p:blipFill>
        <p:spPr bwMode="auto">
          <a:xfrm>
            <a:off x="0" y="984250"/>
            <a:ext cx="9144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CaixaDeTexto 2"/>
          <p:cNvSpPr txBox="1">
            <a:spLocks noChangeArrowheads="1"/>
          </p:cNvSpPr>
          <p:nvPr/>
        </p:nvSpPr>
        <p:spPr bwMode="auto">
          <a:xfrm>
            <a:off x="1258888" y="5589588"/>
            <a:ext cx="33131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dirty="0">
                <a:latin typeface="Calibri" pitchFamily="34" charset="0"/>
              </a:rPr>
              <a:t>ZR-1  (Zona Sul)</a:t>
            </a:r>
          </a:p>
          <a:p>
            <a:r>
              <a:rPr lang="pt-BR" dirty="0">
                <a:latin typeface="Calibri" pitchFamily="34" charset="0"/>
              </a:rPr>
              <a:t>Lote mínimo 600,00m²</a:t>
            </a:r>
          </a:p>
          <a:p>
            <a:r>
              <a:rPr lang="pt-BR" dirty="0">
                <a:latin typeface="Calibri" pitchFamily="34" charset="0"/>
              </a:rPr>
              <a:t>Testada mínima 15,0m</a:t>
            </a:r>
          </a:p>
          <a:p>
            <a:r>
              <a:rPr lang="pt-BR" dirty="0">
                <a:latin typeface="Calibri" pitchFamily="34" charset="0"/>
              </a:rPr>
              <a:t>IAT = </a:t>
            </a:r>
            <a:r>
              <a:rPr lang="pt-BR" dirty="0" smtClean="0">
                <a:latin typeface="Calibri" pitchFamily="34" charset="0"/>
              </a:rPr>
              <a:t>1,0  </a:t>
            </a:r>
            <a:r>
              <a:rPr lang="pt-BR" dirty="0">
                <a:latin typeface="Calibri" pitchFamily="34" charset="0"/>
              </a:rPr>
              <a:t>|   TO = 70% </a:t>
            </a:r>
          </a:p>
        </p:txBody>
      </p:sp>
      <p:sp>
        <p:nvSpPr>
          <p:cNvPr id="4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Grupamentos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m 1" descr="estudo grupamentos 003.jpg"/>
          <p:cNvPicPr>
            <a:picLocks noChangeAspect="1"/>
          </p:cNvPicPr>
          <p:nvPr/>
        </p:nvPicPr>
        <p:blipFill>
          <a:blip r:embed="rId2" cstate="print"/>
          <a:srcRect l="7483" t="8678" r="1814" b="5716"/>
          <a:stretch>
            <a:fillRect/>
          </a:stretch>
        </p:blipFill>
        <p:spPr bwMode="auto">
          <a:xfrm>
            <a:off x="0" y="984250"/>
            <a:ext cx="9144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CaixaDeTexto 2"/>
          <p:cNvSpPr txBox="1">
            <a:spLocks noChangeArrowheads="1"/>
          </p:cNvSpPr>
          <p:nvPr/>
        </p:nvSpPr>
        <p:spPr bwMode="auto">
          <a:xfrm>
            <a:off x="1258888" y="5589588"/>
            <a:ext cx="33131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dirty="0">
                <a:latin typeface="Calibri" pitchFamily="34" charset="0"/>
              </a:rPr>
              <a:t>ZR-1  (Zona Sul)</a:t>
            </a:r>
          </a:p>
          <a:p>
            <a:r>
              <a:rPr lang="pt-BR" dirty="0">
                <a:latin typeface="Calibri" pitchFamily="34" charset="0"/>
              </a:rPr>
              <a:t>Lote mínimo 600,00m²</a:t>
            </a:r>
          </a:p>
          <a:p>
            <a:r>
              <a:rPr lang="pt-BR" dirty="0">
                <a:latin typeface="Calibri" pitchFamily="34" charset="0"/>
              </a:rPr>
              <a:t>Testada mínima 15,0m</a:t>
            </a:r>
          </a:p>
          <a:p>
            <a:r>
              <a:rPr lang="pt-BR" dirty="0">
                <a:latin typeface="Calibri" pitchFamily="34" charset="0"/>
              </a:rPr>
              <a:t>IAT = </a:t>
            </a:r>
            <a:r>
              <a:rPr lang="pt-BR" dirty="0" smtClean="0">
                <a:latin typeface="Calibri" pitchFamily="34" charset="0"/>
              </a:rPr>
              <a:t>1,0   </a:t>
            </a:r>
            <a:r>
              <a:rPr lang="pt-BR" dirty="0">
                <a:latin typeface="Calibri" pitchFamily="34" charset="0"/>
              </a:rPr>
              <a:t>|   TO = 70% </a:t>
            </a:r>
          </a:p>
        </p:txBody>
      </p:sp>
      <p:sp>
        <p:nvSpPr>
          <p:cNvPr id="4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Grupamentos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1" descr="estudo grupamentos 009.jpg"/>
          <p:cNvPicPr>
            <a:picLocks noChangeAspect="1"/>
          </p:cNvPicPr>
          <p:nvPr/>
        </p:nvPicPr>
        <p:blipFill>
          <a:blip r:embed="rId2" cstate="print"/>
          <a:srcRect l="7483" t="8678" r="1814" b="5716"/>
          <a:stretch>
            <a:fillRect/>
          </a:stretch>
        </p:blipFill>
        <p:spPr bwMode="auto">
          <a:xfrm>
            <a:off x="0" y="984250"/>
            <a:ext cx="9144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CaixaDeTexto 2"/>
          <p:cNvSpPr txBox="1">
            <a:spLocks noChangeArrowheads="1"/>
          </p:cNvSpPr>
          <p:nvPr/>
        </p:nvSpPr>
        <p:spPr bwMode="auto">
          <a:xfrm>
            <a:off x="1258888" y="5589588"/>
            <a:ext cx="33131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pitchFamily="34" charset="0"/>
              </a:rPr>
              <a:t>ZRU  (São Conrado)</a:t>
            </a:r>
          </a:p>
          <a:p>
            <a:r>
              <a:rPr lang="pt-BR">
                <a:latin typeface="Calibri" pitchFamily="34" charset="0"/>
              </a:rPr>
              <a:t>Lote mínimo 1.000,00m²</a:t>
            </a:r>
          </a:p>
          <a:p>
            <a:r>
              <a:rPr lang="pt-BR">
                <a:latin typeface="Calibri" pitchFamily="34" charset="0"/>
              </a:rPr>
              <a:t>Testada mínima 20,0m</a:t>
            </a:r>
          </a:p>
          <a:p>
            <a:r>
              <a:rPr lang="pt-BR">
                <a:latin typeface="Calibri" pitchFamily="34" charset="0"/>
              </a:rPr>
              <a:t>IAT = 1,0   |   TO = 50% </a:t>
            </a:r>
          </a:p>
        </p:txBody>
      </p:sp>
      <p:sp>
        <p:nvSpPr>
          <p:cNvPr id="4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Grupamentos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1" descr="estudo grupamentos 004.jpg"/>
          <p:cNvPicPr>
            <a:picLocks noChangeAspect="1"/>
          </p:cNvPicPr>
          <p:nvPr/>
        </p:nvPicPr>
        <p:blipFill>
          <a:blip r:embed="rId2" cstate="print"/>
          <a:srcRect l="7483" t="8678" r="1814" b="5716"/>
          <a:stretch>
            <a:fillRect/>
          </a:stretch>
        </p:blipFill>
        <p:spPr bwMode="auto">
          <a:xfrm>
            <a:off x="0" y="984250"/>
            <a:ext cx="9144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CaixaDeTexto 2"/>
          <p:cNvSpPr txBox="1">
            <a:spLocks noChangeArrowheads="1"/>
          </p:cNvSpPr>
          <p:nvPr/>
        </p:nvSpPr>
        <p:spPr bwMode="auto">
          <a:xfrm>
            <a:off x="1258888" y="5589588"/>
            <a:ext cx="33131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pitchFamily="34" charset="0"/>
              </a:rPr>
              <a:t>ZRU  (São Conrado)</a:t>
            </a:r>
          </a:p>
          <a:p>
            <a:r>
              <a:rPr lang="pt-BR">
                <a:latin typeface="Calibri" pitchFamily="34" charset="0"/>
              </a:rPr>
              <a:t>Lote mínimo 1.000,00m²</a:t>
            </a:r>
          </a:p>
          <a:p>
            <a:r>
              <a:rPr lang="pt-BR">
                <a:latin typeface="Calibri" pitchFamily="34" charset="0"/>
              </a:rPr>
              <a:t>Testada mínima 20,0m</a:t>
            </a:r>
          </a:p>
          <a:p>
            <a:r>
              <a:rPr lang="pt-BR">
                <a:latin typeface="Calibri" pitchFamily="34" charset="0"/>
              </a:rPr>
              <a:t>IAT = 1,0   |   TO = 50% </a:t>
            </a:r>
          </a:p>
        </p:txBody>
      </p:sp>
      <p:sp>
        <p:nvSpPr>
          <p:cNvPr id="4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Grupamentos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1" descr="estudo grupamentos 010.jpg"/>
          <p:cNvPicPr>
            <a:picLocks noChangeAspect="1"/>
          </p:cNvPicPr>
          <p:nvPr/>
        </p:nvPicPr>
        <p:blipFill>
          <a:blip r:embed="rId2" cstate="print"/>
          <a:srcRect l="7483" t="8678" r="1814" b="5716"/>
          <a:stretch>
            <a:fillRect/>
          </a:stretch>
        </p:blipFill>
        <p:spPr bwMode="auto">
          <a:xfrm>
            <a:off x="0" y="984250"/>
            <a:ext cx="9144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CaixaDeTexto 2"/>
          <p:cNvSpPr txBox="1">
            <a:spLocks noChangeArrowheads="1"/>
          </p:cNvSpPr>
          <p:nvPr/>
        </p:nvSpPr>
        <p:spPr bwMode="auto">
          <a:xfrm>
            <a:off x="1258888" y="5589588"/>
            <a:ext cx="33131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pitchFamily="34" charset="0"/>
              </a:rPr>
              <a:t>ZR-1A  (Jacarepaguá)</a:t>
            </a:r>
          </a:p>
          <a:p>
            <a:r>
              <a:rPr lang="pt-BR">
                <a:latin typeface="Calibri" pitchFamily="34" charset="0"/>
              </a:rPr>
              <a:t>Lote mínimo 5.000,00m²</a:t>
            </a:r>
          </a:p>
          <a:p>
            <a:r>
              <a:rPr lang="pt-BR">
                <a:latin typeface="Calibri" pitchFamily="34" charset="0"/>
              </a:rPr>
              <a:t>Testada mínima 20,0m</a:t>
            </a:r>
          </a:p>
          <a:p>
            <a:r>
              <a:rPr lang="pt-BR">
                <a:latin typeface="Calibri" pitchFamily="34" charset="0"/>
              </a:rPr>
              <a:t>IAT = 1,0   |   TO = 50%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m 1" descr="estudo grupamentos 005.jpg"/>
          <p:cNvPicPr>
            <a:picLocks noChangeAspect="1"/>
          </p:cNvPicPr>
          <p:nvPr/>
        </p:nvPicPr>
        <p:blipFill>
          <a:blip r:embed="rId2" cstate="print"/>
          <a:srcRect l="7483" t="8678" r="1814" b="5716"/>
          <a:stretch>
            <a:fillRect/>
          </a:stretch>
        </p:blipFill>
        <p:spPr bwMode="auto">
          <a:xfrm>
            <a:off x="0" y="984250"/>
            <a:ext cx="9144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CaixaDeTexto 2"/>
          <p:cNvSpPr txBox="1">
            <a:spLocks noChangeArrowheads="1"/>
          </p:cNvSpPr>
          <p:nvPr/>
        </p:nvSpPr>
        <p:spPr bwMode="auto">
          <a:xfrm>
            <a:off x="1258888" y="5589588"/>
            <a:ext cx="33131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pitchFamily="34" charset="0"/>
              </a:rPr>
              <a:t>ZR-1A  (Jacarepaguá)</a:t>
            </a:r>
          </a:p>
          <a:p>
            <a:r>
              <a:rPr lang="pt-BR">
                <a:latin typeface="Calibri" pitchFamily="34" charset="0"/>
              </a:rPr>
              <a:t>Lote mínimo 5.000,00m²</a:t>
            </a:r>
          </a:p>
          <a:p>
            <a:r>
              <a:rPr lang="pt-BR">
                <a:latin typeface="Calibri" pitchFamily="34" charset="0"/>
              </a:rPr>
              <a:t>Testada mínima 20,0m</a:t>
            </a:r>
          </a:p>
          <a:p>
            <a:r>
              <a:rPr lang="pt-BR">
                <a:latin typeface="Calibri" pitchFamily="34" charset="0"/>
              </a:rPr>
              <a:t>IAT = 1,0   |   TO = 50% </a:t>
            </a:r>
          </a:p>
        </p:txBody>
      </p:sp>
      <p:sp>
        <p:nvSpPr>
          <p:cNvPr id="4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Grupamentos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1" descr="estudo grupamentos 011.jpg"/>
          <p:cNvPicPr>
            <a:picLocks noChangeAspect="1"/>
          </p:cNvPicPr>
          <p:nvPr/>
        </p:nvPicPr>
        <p:blipFill>
          <a:blip r:embed="rId2" cstate="print"/>
          <a:srcRect l="7483" t="8678" r="1814" b="5716"/>
          <a:stretch>
            <a:fillRect/>
          </a:stretch>
        </p:blipFill>
        <p:spPr bwMode="auto">
          <a:xfrm>
            <a:off x="0" y="984250"/>
            <a:ext cx="9144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CaixaDeTexto 2"/>
          <p:cNvSpPr txBox="1">
            <a:spLocks noChangeArrowheads="1"/>
          </p:cNvSpPr>
          <p:nvPr/>
        </p:nvSpPr>
        <p:spPr bwMode="auto">
          <a:xfrm>
            <a:off x="1258888" y="5589588"/>
            <a:ext cx="33131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pitchFamily="34" charset="0"/>
              </a:rPr>
              <a:t>ZR-6  (Santa Cruz/Guaratiba)</a:t>
            </a:r>
          </a:p>
          <a:p>
            <a:r>
              <a:rPr lang="pt-BR">
                <a:latin typeface="Calibri" pitchFamily="34" charset="0"/>
              </a:rPr>
              <a:t>Lote mínimo 10.000,00m²</a:t>
            </a:r>
          </a:p>
          <a:p>
            <a:r>
              <a:rPr lang="pt-BR">
                <a:latin typeface="Calibri" pitchFamily="34" charset="0"/>
              </a:rPr>
              <a:t>Testada mínima 50,0m</a:t>
            </a:r>
          </a:p>
          <a:p>
            <a:r>
              <a:rPr lang="pt-BR">
                <a:latin typeface="Calibri" pitchFamily="34" charset="0"/>
              </a:rPr>
              <a:t>IAT = 0,7   |   TO = 50% </a:t>
            </a:r>
          </a:p>
        </p:txBody>
      </p:sp>
      <p:sp>
        <p:nvSpPr>
          <p:cNvPr id="4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Grupamentos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 descr="estudo grupamentos 005b.jpg"/>
          <p:cNvPicPr>
            <a:picLocks noChangeAspect="1"/>
          </p:cNvPicPr>
          <p:nvPr/>
        </p:nvPicPr>
        <p:blipFill>
          <a:blip r:embed="rId2" cstate="print"/>
          <a:srcRect l="7483" t="8678" r="1814" b="5716"/>
          <a:stretch>
            <a:fillRect/>
          </a:stretch>
        </p:blipFill>
        <p:spPr bwMode="auto">
          <a:xfrm>
            <a:off x="0" y="984250"/>
            <a:ext cx="9144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CaixaDeTexto 2"/>
          <p:cNvSpPr txBox="1">
            <a:spLocks noChangeArrowheads="1"/>
          </p:cNvSpPr>
          <p:nvPr/>
        </p:nvSpPr>
        <p:spPr bwMode="auto">
          <a:xfrm>
            <a:off x="1258888" y="5589588"/>
            <a:ext cx="33131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pitchFamily="34" charset="0"/>
              </a:rPr>
              <a:t>ZR-6  (Santa Cruz/Guaratiba)</a:t>
            </a:r>
          </a:p>
          <a:p>
            <a:r>
              <a:rPr lang="pt-BR">
                <a:latin typeface="Calibri" pitchFamily="34" charset="0"/>
              </a:rPr>
              <a:t>Lote mínimo 10.000,00m²</a:t>
            </a:r>
          </a:p>
          <a:p>
            <a:r>
              <a:rPr lang="pt-BR">
                <a:latin typeface="Calibri" pitchFamily="34" charset="0"/>
              </a:rPr>
              <a:t>Testada mínima 50,0m</a:t>
            </a:r>
          </a:p>
          <a:p>
            <a:r>
              <a:rPr lang="pt-BR">
                <a:latin typeface="Calibri" pitchFamily="34" charset="0"/>
              </a:rPr>
              <a:t>IAT = 0,7   |   TO = 50% </a:t>
            </a:r>
          </a:p>
        </p:txBody>
      </p:sp>
      <p:sp>
        <p:nvSpPr>
          <p:cNvPr id="4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Grupamentos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0" y="692696"/>
            <a:ext cx="8964488" cy="12375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316800">
              <a:lnSpc>
                <a:spcPts val="2500"/>
              </a:lnSpc>
              <a:spcBef>
                <a:spcPts val="360"/>
              </a:spcBef>
              <a:buClr>
                <a:srgbClr val="000000"/>
              </a:buClr>
            </a:pPr>
            <a:r>
              <a:rPr lang="pt-B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</a:t>
            </a: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Fechamento 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junto aos logradouros públicos deverá garantir a permeabilidade visual, para promover a melhor  integração entre o espaço público e o privado:  muros opacos permitidos até a altura máxima de 1,30m e aberturas para acesso direto para o logradouro público a cada 50m de testada.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5" name="Imagem 3"/>
          <p:cNvPicPr/>
          <p:nvPr/>
        </p:nvPicPr>
        <p:blipFill>
          <a:blip r:embed="rId2" cstate="print"/>
          <a:stretch/>
        </p:blipFill>
        <p:spPr>
          <a:xfrm>
            <a:off x="790944" y="4548600"/>
            <a:ext cx="3997080" cy="2120760"/>
          </a:xfrm>
          <a:prstGeom prst="rect">
            <a:avLst/>
          </a:prstGeom>
          <a:ln>
            <a:noFill/>
          </a:ln>
        </p:spPr>
      </p:pic>
      <p:pic>
        <p:nvPicPr>
          <p:cNvPr id="176" name="Imagem 4"/>
          <p:cNvPicPr/>
          <p:nvPr/>
        </p:nvPicPr>
        <p:blipFill>
          <a:blip r:embed="rId3" cstate="print"/>
          <a:srcRect l="6113" r="9216"/>
          <a:stretch/>
        </p:blipFill>
        <p:spPr>
          <a:xfrm>
            <a:off x="251520" y="2172336"/>
            <a:ext cx="3384376" cy="2269440"/>
          </a:xfrm>
          <a:prstGeom prst="rect">
            <a:avLst/>
          </a:prstGeom>
          <a:ln>
            <a:noFill/>
          </a:ln>
        </p:spPr>
      </p:pic>
      <p:pic>
        <p:nvPicPr>
          <p:cNvPr id="177" name="Imagem 5"/>
          <p:cNvPicPr/>
          <p:nvPr/>
        </p:nvPicPr>
        <p:blipFill>
          <a:blip r:embed="rId4" cstate="print"/>
          <a:stretch/>
        </p:blipFill>
        <p:spPr>
          <a:xfrm>
            <a:off x="3707904" y="2172336"/>
            <a:ext cx="2622600" cy="2269440"/>
          </a:xfrm>
          <a:prstGeom prst="rect">
            <a:avLst/>
          </a:prstGeom>
          <a:ln>
            <a:noFill/>
          </a:ln>
        </p:spPr>
      </p:pic>
      <p:pic>
        <p:nvPicPr>
          <p:cNvPr id="178" name="Imagem 6"/>
          <p:cNvPicPr/>
          <p:nvPr/>
        </p:nvPicPr>
        <p:blipFill>
          <a:blip r:embed="rId5" cstate="print"/>
          <a:stretch/>
        </p:blipFill>
        <p:spPr>
          <a:xfrm>
            <a:off x="5004048" y="4548600"/>
            <a:ext cx="3415680" cy="2120760"/>
          </a:xfrm>
          <a:prstGeom prst="rect">
            <a:avLst/>
          </a:prstGeom>
          <a:ln>
            <a:noFill/>
          </a:ln>
        </p:spPr>
      </p:pic>
      <p:pic>
        <p:nvPicPr>
          <p:cNvPr id="179" name="Imagem 7"/>
          <p:cNvPicPr/>
          <p:nvPr/>
        </p:nvPicPr>
        <p:blipFill>
          <a:blip r:embed="rId6" cstate="print"/>
          <a:stretch/>
        </p:blipFill>
        <p:spPr>
          <a:xfrm>
            <a:off x="6372200" y="2172336"/>
            <a:ext cx="2592288" cy="2268000"/>
          </a:xfrm>
          <a:prstGeom prst="rect">
            <a:avLst/>
          </a:prstGeom>
          <a:ln>
            <a:noFill/>
          </a:ln>
        </p:spPr>
      </p:pic>
      <p:sp>
        <p:nvSpPr>
          <p:cNvPr id="8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Grupamentos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342720" y="1739520"/>
            <a:ext cx="8529120" cy="420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457200" indent="-31680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●"/>
            </a:pP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continuidade </a:t>
            </a:r>
            <a:r>
              <a:rPr lang="pt-B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aos </a:t>
            </a: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estudos dos Projetos de Estruturação Urbana - </a:t>
            </a:r>
            <a:r>
              <a:rPr lang="pt-B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PEUs</a:t>
            </a: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, iniciando por: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Guaratiba, </a:t>
            </a:r>
            <a:r>
              <a:rPr lang="pt-B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Sepetiba</a:t>
            </a: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, Santa Cruz, </a:t>
            </a:r>
            <a:r>
              <a:rPr lang="pt-B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Joá</a:t>
            </a: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, São Conrado, dentre outros;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●"/>
            </a:pP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Novas regras de incentivo a empreendimentos residenciais e mistos de porte variado em toda a Cidade;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●"/>
            </a:pP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Maior possibilidade de implantação de usos e atividades em convivência com o uso residencial;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●"/>
            </a:pP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Reconversão de imóveis protegidos e de edificações licenciadas;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●"/>
            </a:pP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Incentivo a novos empreendimentos nas áreas servidas por transporte público;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●"/>
            </a:pP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Novas regras de incentivo a empreendimentos de interesse social;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39680" indent="-316800" algn="just"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CustomShape 2"/>
          <p:cNvSpPr/>
          <p:nvPr/>
        </p:nvSpPr>
        <p:spPr>
          <a:xfrm>
            <a:off x="492840" y="736200"/>
            <a:ext cx="822888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lang="pt-BR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Conjunto de ações para a retomada da ordem urbana da Cidade ampliando as possibilidades de acesso à moradia e implantação de atividades econômicas, através de: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611560" y="980728"/>
            <a:ext cx="7888680" cy="525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ts val="2500"/>
              </a:lnSpc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No licenciamento de grupamentos de áreas privativas caberá ao responsável empreendedor garantir os serviços urbanos de abastecimento d’água, esgotamento sanitário, drenagem, pavimentação, luz, arborização, coleta de lixo; a urbanização das vias internas e  a construção e instalação de equipamentos comuns do condomínio, quando incluídos no projeto aprovado;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ts val="2500"/>
              </a:lnSpc>
            </a:pP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ts val="2500"/>
              </a:lnSpc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Nos grupamentos com número de áreas privativas igual ou superior a  100, situados em Zonas onde não seja permitido o uso comercial, será exigida a implantação de empreendimento comercial na proporção mínima de 1,00 m² de área construída para cada área privativa, em parcela com frente para o logradouro público, de forma integrada ao </a:t>
            </a: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passeio;</a:t>
            </a:r>
            <a:endParaRPr lang="pt-BR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ts val="2500"/>
              </a:lnSpc>
            </a:pP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  <a:ea typeface="DejaVu Sans"/>
            </a:endParaRPr>
          </a:p>
          <a:p>
            <a:pPr algn="just">
              <a:lnSpc>
                <a:spcPts val="2500"/>
              </a:lnSpc>
            </a:pP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Os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Grupamentos de Áreas Privativas não poderão formar quadra com </a:t>
            </a: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extensão superior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a 250m e área superior a 30.000m², </a:t>
            </a: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computados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de forma isolada ou contígua ;</a:t>
            </a:r>
            <a:r>
              <a:rPr lang="pt-BR" sz="20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 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CustomShape 2"/>
          <p:cNvSpPr/>
          <p:nvPr/>
        </p:nvSpPr>
        <p:spPr>
          <a:xfrm>
            <a:off x="499680" y="5736600"/>
            <a:ext cx="7633440" cy="274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pt-B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Grupamentos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755576" y="764704"/>
            <a:ext cx="7888680" cy="59046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b="0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Permitido numa mesma edificação o uso residencial com comércio e serviços no pavimento térreo, desde que  atendidos os parâmetros </a:t>
            </a:r>
            <a:r>
              <a:rPr lang="pt-BR" b="0" u="sng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vigentes, admitido </a:t>
            </a:r>
            <a:r>
              <a:rPr lang="pt-BR" b="0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pela totalidade dos condôminos, e sem causar incômodos e riscos ao uso residencial, excetuadas  zonas exclusivamente </a:t>
            </a:r>
            <a:r>
              <a:rPr lang="pt-BR" b="0" u="sng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unifamiliares</a:t>
            </a:r>
            <a:r>
              <a:rPr lang="pt-BR" u="sng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.</a:t>
            </a:r>
          </a:p>
          <a:p>
            <a:pPr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Em </a:t>
            </a:r>
            <a:r>
              <a:rPr lang="pt-B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todas as zonas e subzonas residenciais, além das atividades permitidas na legislação em vigor, serão admitidas as seguintes atividades de serviços, obedecidas as exigências  específicas , principalmente quanto a impactos no sistema </a:t>
            </a:r>
            <a:r>
              <a:rPr lang="pt-B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viário:</a:t>
            </a:r>
          </a:p>
          <a:p>
            <a:pPr algn="just">
              <a:lnSpc>
                <a:spcPts val="2500"/>
              </a:lnSpc>
              <a:spcBef>
                <a:spcPts val="600"/>
              </a:spcBef>
              <a:buClr>
                <a:srgbClr val="000000"/>
              </a:buClr>
            </a:pPr>
            <a:r>
              <a:rPr lang="pt-B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I </a:t>
            </a:r>
            <a:r>
              <a:rPr lang="pt-B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– sede de empresas e representações </a:t>
            </a:r>
            <a:r>
              <a:rPr lang="pt-B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diplomáticas;</a:t>
            </a:r>
          </a:p>
          <a:p>
            <a:pPr algn="just">
              <a:lnSpc>
                <a:spcPts val="2500"/>
              </a:lnSpc>
              <a:spcBef>
                <a:spcPts val="600"/>
              </a:spcBef>
              <a:buClr>
                <a:srgbClr val="000000"/>
              </a:buClr>
            </a:pPr>
            <a:r>
              <a:rPr lang="pt-B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II </a:t>
            </a:r>
            <a:r>
              <a:rPr lang="pt-B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- escritórios de profissionais liberais autônomos, inclusive </a:t>
            </a:r>
            <a:r>
              <a:rPr lang="pt-BR" i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coworking</a:t>
            </a:r>
            <a:r>
              <a:rPr lang="pt-BR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;</a:t>
            </a:r>
          </a:p>
          <a:p>
            <a:pPr algn="just">
              <a:lnSpc>
                <a:spcPts val="2500"/>
              </a:lnSpc>
              <a:spcBef>
                <a:spcPts val="600"/>
              </a:spcBef>
              <a:buClr>
                <a:srgbClr val="000000"/>
              </a:buClr>
            </a:pPr>
            <a:r>
              <a:rPr lang="pt-B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III </a:t>
            </a:r>
            <a:r>
              <a:rPr lang="pt-B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– atividades </a:t>
            </a:r>
            <a:r>
              <a:rPr lang="pt-B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artísticas;</a:t>
            </a:r>
          </a:p>
          <a:p>
            <a:pPr algn="just">
              <a:lnSpc>
                <a:spcPts val="2500"/>
              </a:lnSpc>
              <a:spcBef>
                <a:spcPts val="600"/>
              </a:spcBef>
              <a:buClr>
                <a:srgbClr val="000000"/>
              </a:buClr>
            </a:pPr>
            <a:r>
              <a:rPr lang="pt-B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IV </a:t>
            </a:r>
            <a:r>
              <a:rPr lang="pt-B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– asilo, casa de repouso, casa de cuidados paliativos e demais estabelecimentos </a:t>
            </a:r>
            <a:r>
              <a:rPr lang="pt-B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de assistência </a:t>
            </a:r>
            <a:r>
              <a:rPr lang="pt-B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à saúde humana e apoio a pacientes </a:t>
            </a:r>
            <a:r>
              <a:rPr lang="pt-B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prestados </a:t>
            </a:r>
            <a:r>
              <a:rPr lang="pt-B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em residências coletivas: </a:t>
            </a:r>
            <a:endParaRPr lang="pt-BR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ts val="2500"/>
              </a:lnSpc>
              <a:spcBef>
                <a:spcPts val="600"/>
              </a:spcBef>
              <a:buClr>
                <a:srgbClr val="000000"/>
              </a:buClr>
            </a:pPr>
            <a:r>
              <a:rPr lang="pt-B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V </a:t>
            </a:r>
            <a:r>
              <a:rPr lang="pt-B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- serviços de </a:t>
            </a:r>
            <a:r>
              <a:rPr lang="pt-B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hospedagem;</a:t>
            </a:r>
          </a:p>
          <a:p>
            <a:pPr algn="just">
              <a:lnSpc>
                <a:spcPts val="2500"/>
              </a:lnSpc>
              <a:spcBef>
                <a:spcPts val="600"/>
              </a:spcBef>
              <a:buClr>
                <a:srgbClr val="000000"/>
              </a:buClr>
            </a:pPr>
            <a:r>
              <a:rPr lang="pt-B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VI </a:t>
            </a:r>
            <a:r>
              <a:rPr lang="pt-B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– ensino de qualquer natureza, seriado e não seriado</a:t>
            </a: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lang="pt-BR" sz="2000" u="sng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CustomShape 3"/>
          <p:cNvSpPr/>
          <p:nvPr/>
        </p:nvSpPr>
        <p:spPr>
          <a:xfrm>
            <a:off x="478080" y="555480"/>
            <a:ext cx="8228880" cy="95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Uso e Ocupação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323528" y="1196640"/>
            <a:ext cx="8136904" cy="426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ts val="2500"/>
              </a:lnSpc>
              <a:spcBef>
                <a:spcPts val="360"/>
              </a:spcBef>
              <a:buClr>
                <a:srgbClr val="000000"/>
              </a:buClr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Permitido o uso comercial e de serviços nos lotes residenciais</a:t>
            </a:r>
            <a:r>
              <a:rPr lang="pt-BR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e nos lotes públicos com testada para as vias que integram o corredor BRT nas </a:t>
            </a:r>
            <a:r>
              <a:rPr lang="pt-BR" sz="20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APs</a:t>
            </a: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4 e 5,  aplicada Taxa de Ocupação mínima de 50% e demais condições da legislação   em vigor para o uso residencial unifamiliar;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39680">
              <a:lnSpc>
                <a:spcPct val="100000"/>
              </a:lnSpc>
              <a:spcBef>
                <a:spcPts val="360"/>
              </a:spcBef>
            </a:pPr>
            <a:r>
              <a:rPr lang="pt-BR" sz="18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				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39680">
              <a:lnSpc>
                <a:spcPct val="100000"/>
              </a:lnSpc>
              <a:spcBef>
                <a:spcPts val="32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39680">
              <a:lnSpc>
                <a:spcPct val="100000"/>
              </a:lnSpc>
              <a:spcBef>
                <a:spcPts val="32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251520" y="537480"/>
            <a:ext cx="864096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>
              <a:lnSpc>
                <a:spcPct val="100000"/>
              </a:lnSpc>
            </a:pPr>
            <a:r>
              <a:rPr lang="pt-BR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Estímulos </a:t>
            </a:r>
            <a:r>
              <a:rPr lang="pt-BR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à ocupação ao longo dos eixos </a:t>
            </a:r>
            <a:r>
              <a:rPr lang="pt-BR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de transportes </a:t>
            </a:r>
            <a:r>
              <a:rPr lang="pt-BR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públicos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</p:txBody>
      </p:sp>
      <p:pic>
        <p:nvPicPr>
          <p:cNvPr id="188" name="Imagem 1"/>
          <p:cNvPicPr/>
          <p:nvPr/>
        </p:nvPicPr>
        <p:blipFill>
          <a:blip r:embed="rId2" cstate="print"/>
          <a:stretch/>
        </p:blipFill>
        <p:spPr>
          <a:xfrm>
            <a:off x="1882080" y="3030480"/>
            <a:ext cx="5613120" cy="3481920"/>
          </a:xfrm>
          <a:prstGeom prst="rect">
            <a:avLst/>
          </a:prstGeom>
          <a:ln>
            <a:noFill/>
          </a:ln>
        </p:spPr>
      </p:pic>
      <p:sp>
        <p:nvSpPr>
          <p:cNvPr id="5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Uso e Ocupação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251520" y="692696"/>
            <a:ext cx="8496944" cy="108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Os empreendimentos residenciais situados em um raio de distância de </a:t>
            </a: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até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800m de estação metroviária ou ferroviária ficam dispensados de </a:t>
            </a: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atendimento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ao Coeficiente de Adensamento (Q</a:t>
            </a: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) (para o uso multifamiliar),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quando previsto.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0" name="Imagem 3"/>
          <p:cNvPicPr/>
          <p:nvPr/>
        </p:nvPicPr>
        <p:blipFill>
          <a:blip r:embed="rId2" cstate="print"/>
          <a:stretch/>
        </p:blipFill>
        <p:spPr>
          <a:xfrm>
            <a:off x="1331640" y="1814408"/>
            <a:ext cx="6969240" cy="4926960"/>
          </a:xfrm>
          <a:prstGeom prst="rect">
            <a:avLst/>
          </a:prstGeom>
          <a:ln>
            <a:noFill/>
          </a:ln>
        </p:spPr>
      </p:pic>
      <p:sp>
        <p:nvSpPr>
          <p:cNvPr id="4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Uso e Ocupação 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m 3"/>
          <p:cNvPicPr/>
          <p:nvPr/>
        </p:nvPicPr>
        <p:blipFill>
          <a:blip r:embed="rId2" cstate="print"/>
          <a:stretch/>
        </p:blipFill>
        <p:spPr>
          <a:xfrm>
            <a:off x="267120" y="385560"/>
            <a:ext cx="8609760" cy="6086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m 1"/>
          <p:cNvPicPr/>
          <p:nvPr/>
        </p:nvPicPr>
        <p:blipFill>
          <a:blip r:embed="rId2" cstate="print"/>
          <a:stretch/>
        </p:blipFill>
        <p:spPr>
          <a:xfrm>
            <a:off x="181080" y="324720"/>
            <a:ext cx="8781480" cy="620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669960" y="1818720"/>
            <a:ext cx="8473320" cy="426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39680">
              <a:lnSpc>
                <a:spcPct val="100000"/>
              </a:lnSpc>
              <a:spcBef>
                <a:spcPts val="320"/>
              </a:spcBef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39680">
              <a:lnSpc>
                <a:spcPct val="100000"/>
              </a:lnSpc>
              <a:spcBef>
                <a:spcPts val="320"/>
              </a:spcBef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323528" y="558528"/>
            <a:ext cx="8064896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>
              <a:lnSpc>
                <a:spcPct val="100000"/>
              </a:lnSpc>
            </a:pPr>
            <a:r>
              <a:rPr lang="pt-BR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Condições </a:t>
            </a:r>
            <a:r>
              <a:rPr lang="pt-BR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especiais para Clubes e para </a:t>
            </a:r>
            <a:r>
              <a:rPr lang="pt-BR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o Campus </a:t>
            </a:r>
            <a:r>
              <a:rPr lang="pt-BR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do Instituto Federal do Rio de Janeiro - IFRJ </a:t>
            </a:r>
            <a:endParaRPr lang="pt-BR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</p:txBody>
      </p:sp>
      <p:sp>
        <p:nvSpPr>
          <p:cNvPr id="195" name="CustomShape 3"/>
          <p:cNvSpPr/>
          <p:nvPr/>
        </p:nvSpPr>
        <p:spPr>
          <a:xfrm>
            <a:off x="323528" y="1628800"/>
            <a:ext cx="8424936" cy="216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Viabilizar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a manutenção dos Clubes com uso consagrado, </a:t>
            </a: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possibilitando a convivência com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outros usos </a:t>
            </a: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permitidos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para o local, </a:t>
            </a: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que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podem ocupar até 25% da área do </a:t>
            </a: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imóvel,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como forma de estímulo à sua subsistência;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Definidos novos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parâmetros de uso e ocupação para o imóvel do </a:t>
            </a:r>
            <a:r>
              <a:rPr lang="pt-BR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Instituto Federal do Rio de Janeiro,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 situado no Maracanã,  de modo a viabilizar  a ampliação de suas instalações e o aumento da oferta de  cursos e atividades.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</p:txBody>
      </p:sp>
      <p:pic>
        <p:nvPicPr>
          <p:cNvPr id="196" name="Imagem 3"/>
          <p:cNvPicPr/>
          <p:nvPr/>
        </p:nvPicPr>
        <p:blipFill>
          <a:blip r:embed="rId2" cstate="print"/>
          <a:stretch/>
        </p:blipFill>
        <p:spPr>
          <a:xfrm>
            <a:off x="2370960" y="3875048"/>
            <a:ext cx="4879800" cy="2866320"/>
          </a:xfrm>
          <a:prstGeom prst="rect">
            <a:avLst/>
          </a:prstGeom>
          <a:ln>
            <a:noFill/>
          </a:ln>
        </p:spPr>
      </p:pic>
      <p:sp>
        <p:nvSpPr>
          <p:cNvPr id="8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Uso e Ocupação 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393480" y="1669320"/>
            <a:ext cx="8388360" cy="503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316800" algn="just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Trebuchet MS"/>
              <a:buChar char="●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As circulações verticais - caixas de escadas e elevadores - não serão computadas para o cálculo da Área Total Edificável – ATE;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40040" algn="just"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Trebuchet MS"/>
              <a:buChar char="●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As dimensões máximas da projeção horizontal das edificações ficam livres de restrição de dimensionamento, atualmente limitada em 40 metros de extensão;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Trebuchet MS"/>
              <a:buChar char="●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Permitida mais de uma edificação no lote, coladas ou afastadas das divisas, aplicado o gabarito definido pela legislação em vigor;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Trebuchet MS"/>
              <a:buChar char="●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Permitida cobertura nas edificações coladas e afastadas, com unidades independentes ou dependência do pavimento inferior, com possibilidade de ocupação de mais 20%, mediante pagamento de contrapartida;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Trebuchet MS"/>
              <a:buChar char="●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Órgão/Concessionária poderá  autorizar tratamento de esgoto com dispositivos individuais onde não houver rede implantada.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39680" algn="just"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842760" y="165600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Edificações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11560" y="1052736"/>
            <a:ext cx="8064896" cy="108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ts val="2800"/>
              </a:lnSpc>
              <a:spcBef>
                <a:spcPts val="360"/>
              </a:spcBef>
              <a:buClr>
                <a:srgbClr val="000000"/>
              </a:buClr>
            </a:pPr>
            <a:r>
              <a:rPr lang="pt-BR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As </a:t>
            </a:r>
            <a:r>
              <a:rPr lang="pt-BR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circulações verticais - caixas de escadas e elevadores - não serão computadas para o cálculo da Área Total </a:t>
            </a:r>
            <a:r>
              <a:rPr lang="pt-BR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Edificável</a:t>
            </a:r>
            <a:r>
              <a:rPr lang="pt-BR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– </a:t>
            </a:r>
            <a:r>
              <a:rPr lang="pt-BR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ATE</a:t>
            </a:r>
            <a:r>
              <a:rPr lang="pt-BR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.</a:t>
            </a:r>
            <a:endParaRPr lang="pt-BR" sz="24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marL="457200" indent="-315000">
              <a:lnSpc>
                <a:spcPts val="2800"/>
              </a:lnSpc>
              <a:spcBef>
                <a:spcPts val="360"/>
              </a:spcBef>
              <a:buClr>
                <a:srgbClr val="000000"/>
              </a:buClr>
            </a:pPr>
            <a:endParaRPr lang="pt-BR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611560" y="4941168"/>
            <a:ext cx="8098240" cy="13681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</a:pPr>
            <a:r>
              <a:rPr lang="pt-BR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Em </a:t>
            </a:r>
            <a:r>
              <a:rPr lang="pt-BR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média </a:t>
            </a:r>
            <a:r>
              <a:rPr lang="pt-BR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as circulações verticais ocupam uma área  aproximada de 35m² ou seja, 7% de um pavimento com 500m².</a:t>
            </a:r>
            <a:endParaRPr lang="pt-BR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9046" t="11610" r="10153" b="22438"/>
          <a:stretch>
            <a:fillRect/>
          </a:stretch>
        </p:blipFill>
        <p:spPr bwMode="auto">
          <a:xfrm>
            <a:off x="2123728" y="2492896"/>
            <a:ext cx="470739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Edificações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323528" y="3718312"/>
            <a:ext cx="8388360" cy="28070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Permitida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mais de uma edificação no lote, coladas ou afastadas das divisas, aplicado o gabarito definido pela legislação em vigor;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Permitida cobertura nas edificações coladas e afastadas, com unidades independentes ou dependência do pavimento inferior, com possibilidade de ocupação de mais 20%, mediante pagamento de contrapartida;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Órgão/Concessionária poderá  autorizar tratamento de esgoto com dispositivos individuais onde não houver rede implantada.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endParaRPr lang="pt-BR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39680" algn="just">
              <a:lnSpc>
                <a:spcPct val="100000"/>
              </a:lnSpc>
              <a:spcBef>
                <a:spcPts val="360"/>
              </a:spcBef>
            </a:pPr>
            <a:endParaRPr lang="pt-BR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endParaRPr lang="pt-BR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323528" y="1206416"/>
            <a:ext cx="3448000" cy="20785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ts val="252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As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dimensões máximas da projeção horizontal das edificações ficam livres de restrição de dimensionamento, atualmente limitada em 40 metros de extensão</a:t>
            </a: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;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117" t="5692" b="6077"/>
          <a:stretch>
            <a:fillRect/>
          </a:stretch>
        </p:blipFill>
        <p:spPr bwMode="auto">
          <a:xfrm>
            <a:off x="3619500" y="1052736"/>
            <a:ext cx="502387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5508104" y="1124744"/>
            <a:ext cx="1127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smtClean="0"/>
              <a:t>PROJEÇÃO</a:t>
            </a:r>
          </a:p>
          <a:p>
            <a:pPr algn="ctr"/>
            <a:r>
              <a:rPr lang="pt-BR" sz="1400" dirty="0" smtClean="0"/>
              <a:t>HORIZONTAL</a:t>
            </a:r>
            <a:endParaRPr lang="pt-BR" sz="1400" dirty="0"/>
          </a:p>
        </p:txBody>
      </p:sp>
      <p:sp>
        <p:nvSpPr>
          <p:cNvPr id="9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Edificações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4427912" y="2493000"/>
            <a:ext cx="4248000" cy="2304152"/>
          </a:xfrm>
          <a:prstGeom prst="rect">
            <a:avLst/>
          </a:pr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Criar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oportunidades de dinamismo econômico, social e urbano através da permissão de novos usos em áreas onde o uso estritamente residencial vem acarretando  o abandono e esvaziamento dos imóveis.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40040" indent="-316800" algn="just">
              <a:lnSpc>
                <a:spcPct val="100000"/>
              </a:lnSpc>
              <a:spcBef>
                <a:spcPts val="1001"/>
              </a:spcBef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40040" indent="-316800" algn="just"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40040" algn="just"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323528" y="33264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pt-BR" sz="35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Objetivos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CustomShape 3"/>
          <p:cNvSpPr/>
          <p:nvPr/>
        </p:nvSpPr>
        <p:spPr>
          <a:xfrm>
            <a:off x="539552" y="5301360"/>
            <a:ext cx="7920360" cy="913320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	Incentivo à produção de empreendimentos residenciais  e mistos, de diferentes portes e tipologias, para as diversas faixas de renda, em todas as regiões da Cidade;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CustomShape 4"/>
          <p:cNvSpPr/>
          <p:nvPr/>
        </p:nvSpPr>
        <p:spPr>
          <a:xfrm>
            <a:off x="611552" y="3141000"/>
            <a:ext cx="3240000" cy="913320"/>
          </a:xfrm>
          <a:prstGeom prst="rect">
            <a:avLst/>
          </a:pr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pt-B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Contribuir </a:t>
            </a: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para a redução da moradia informal;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CustomShape 5"/>
          <p:cNvSpPr/>
          <p:nvPr/>
        </p:nvSpPr>
        <p:spPr>
          <a:xfrm>
            <a:off x="4067912" y="1412640"/>
            <a:ext cx="647640" cy="719640"/>
          </a:xfrm>
          <a:prstGeom prst="downArrow">
            <a:avLst>
              <a:gd name="adj1" fmla="val 10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419040" y="1340768"/>
            <a:ext cx="8185408" cy="370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Nos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locais onde incide o Art. 448 da Lei  Orgânica, </a:t>
            </a: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em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terreno entre duas edificações coladas nas divisas poderá ser aplicado o </a:t>
            </a:r>
            <a:r>
              <a:rPr lang="pt-BR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gabarito médio das edificações limítrofes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, limitado à profundidade das construções lindeiras;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Essa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medida visa </a:t>
            </a: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recompor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a ambiência das quadras que foram consolidadas por modelos diversos de ocupação, reduzindo a incidência de empenas cegas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39680" indent="-316800">
              <a:lnSpc>
                <a:spcPct val="100000"/>
              </a:lnSpc>
              <a:spcBef>
                <a:spcPts val="360"/>
              </a:spcBef>
            </a:pPr>
            <a:r>
              <a:rPr lang="pt-BR" sz="18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			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CustomShape 2"/>
          <p:cNvSpPr/>
          <p:nvPr/>
        </p:nvSpPr>
        <p:spPr>
          <a:xfrm>
            <a:off x="478080" y="67572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CustomShape 3"/>
          <p:cNvSpPr/>
          <p:nvPr/>
        </p:nvSpPr>
        <p:spPr>
          <a:xfrm>
            <a:off x="179512" y="692696"/>
            <a:ext cx="8692680" cy="5210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>
              <a:lnSpc>
                <a:spcPct val="100000"/>
              </a:lnSpc>
            </a:pPr>
            <a:r>
              <a:rPr lang="pt-BR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Composição </a:t>
            </a:r>
            <a:r>
              <a:rPr lang="pt-BR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e Harmonia Urbanas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</p:txBody>
      </p:sp>
      <p:pic>
        <p:nvPicPr>
          <p:cNvPr id="203" name="Imagem 4"/>
          <p:cNvPicPr/>
          <p:nvPr/>
        </p:nvPicPr>
        <p:blipFill>
          <a:blip r:embed="rId2" cstate="print"/>
          <a:stretch/>
        </p:blipFill>
        <p:spPr>
          <a:xfrm>
            <a:off x="574912" y="3573016"/>
            <a:ext cx="3925080" cy="2653920"/>
          </a:xfrm>
          <a:prstGeom prst="rect">
            <a:avLst/>
          </a:prstGeom>
          <a:ln>
            <a:noFill/>
          </a:ln>
        </p:spPr>
      </p:pic>
      <p:pic>
        <p:nvPicPr>
          <p:cNvPr id="204" name="Imagem 7"/>
          <p:cNvPicPr/>
          <p:nvPr/>
        </p:nvPicPr>
        <p:blipFill>
          <a:blip r:embed="rId3" cstate="print"/>
          <a:stretch/>
        </p:blipFill>
        <p:spPr>
          <a:xfrm>
            <a:off x="4607360" y="3573016"/>
            <a:ext cx="3925080" cy="2653920"/>
          </a:xfrm>
          <a:prstGeom prst="rect">
            <a:avLst/>
          </a:prstGeom>
          <a:ln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Edificações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m 1"/>
          <p:cNvPicPr/>
          <p:nvPr/>
        </p:nvPicPr>
        <p:blipFill>
          <a:blip r:embed="rId2" cstate="print"/>
          <a:stretch/>
        </p:blipFill>
        <p:spPr>
          <a:xfrm>
            <a:off x="620640" y="2132640"/>
            <a:ext cx="3925080" cy="2653920"/>
          </a:xfrm>
          <a:prstGeom prst="rect">
            <a:avLst/>
          </a:prstGeom>
          <a:ln>
            <a:noFill/>
          </a:ln>
        </p:spPr>
      </p:pic>
      <p:pic>
        <p:nvPicPr>
          <p:cNvPr id="206" name="Imagem 2"/>
          <p:cNvPicPr/>
          <p:nvPr/>
        </p:nvPicPr>
        <p:blipFill>
          <a:blip r:embed="rId3" cstate="print"/>
          <a:stretch/>
        </p:blipFill>
        <p:spPr>
          <a:xfrm>
            <a:off x="4913280" y="2137320"/>
            <a:ext cx="3925080" cy="2653920"/>
          </a:xfrm>
          <a:prstGeom prst="rect">
            <a:avLst/>
          </a:prstGeom>
          <a:ln>
            <a:noFill/>
          </a:ln>
        </p:spPr>
      </p:pic>
      <p:sp>
        <p:nvSpPr>
          <p:cNvPr id="208" name="CustomShape 2"/>
          <p:cNvSpPr/>
          <p:nvPr/>
        </p:nvSpPr>
        <p:spPr>
          <a:xfrm>
            <a:off x="611560" y="4797152"/>
            <a:ext cx="396044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Gabarito equivalente ao da edificação mais </a:t>
            </a:r>
            <a:r>
              <a:rPr lang="pt-BR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alta</a:t>
            </a:r>
            <a:endParaRPr lang="pt-BR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4932040" y="4797152"/>
            <a:ext cx="3888432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Gabarito equivalente ao da edificação mais baixa</a:t>
            </a:r>
            <a:endParaRPr lang="pt-BR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</p:txBody>
      </p:sp>
      <p:sp>
        <p:nvSpPr>
          <p:cNvPr id="7" name="CustomShape 3"/>
          <p:cNvSpPr/>
          <p:nvPr/>
        </p:nvSpPr>
        <p:spPr>
          <a:xfrm>
            <a:off x="179512" y="692696"/>
            <a:ext cx="8692680" cy="5210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>
              <a:lnSpc>
                <a:spcPct val="100000"/>
              </a:lnSpc>
            </a:pPr>
            <a:r>
              <a:rPr lang="pt-BR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Composição </a:t>
            </a:r>
            <a:r>
              <a:rPr lang="pt-BR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e Harmonia Urbanas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Edificações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251520" y="890280"/>
            <a:ext cx="8496944" cy="253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Revogados limites de profundidade nas quadras onde não houver formação de área </a:t>
            </a: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coletiva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marL="720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Nas quadras com formação de área coletiva, quando permitido embasamento, poderá ocorrer unidades residenciais ou comerciais, conforme legislação para o local, limitado à altura máxima de 7,80m e respeitados  direitos  de iluminação e ventilação;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478080" y="67572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3"/>
          <p:cNvSpPr/>
          <p:nvPr/>
        </p:nvSpPr>
        <p:spPr>
          <a:xfrm>
            <a:off x="467544" y="3710656"/>
            <a:ext cx="2232248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t-BR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Quadras com formação de área coletiva  Catete</a:t>
            </a:r>
            <a:endParaRPr lang="pt-BR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2776056" y="2904120"/>
            <a:ext cx="5900400" cy="3765240"/>
            <a:chOff x="2304000" y="2520000"/>
            <a:chExt cx="5900400" cy="3765240"/>
          </a:xfrm>
        </p:grpSpPr>
        <p:pic>
          <p:nvPicPr>
            <p:cNvPr id="212" name="Imagem 1"/>
            <p:cNvPicPr/>
            <p:nvPr/>
          </p:nvPicPr>
          <p:blipFill>
            <a:blip r:embed="rId2" cstate="print"/>
            <a:stretch/>
          </p:blipFill>
          <p:spPr>
            <a:xfrm>
              <a:off x="2304000" y="2520000"/>
              <a:ext cx="5900400" cy="3765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14" name="Line 4"/>
            <p:cNvSpPr/>
            <p:nvPr/>
          </p:nvSpPr>
          <p:spPr>
            <a:xfrm>
              <a:off x="3955928" y="3836968"/>
              <a:ext cx="868072" cy="1491032"/>
            </a:xfrm>
            <a:prstGeom prst="line">
              <a:avLst/>
            </a:prstGeom>
            <a:ln w="72000">
              <a:solidFill>
                <a:srgbClr val="FF333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" name="Line 5"/>
            <p:cNvSpPr/>
            <p:nvPr/>
          </p:nvSpPr>
          <p:spPr>
            <a:xfrm>
              <a:off x="4752000" y="3600000"/>
              <a:ext cx="1080000" cy="1296000"/>
            </a:xfrm>
            <a:prstGeom prst="line">
              <a:avLst/>
            </a:prstGeom>
            <a:ln w="72000">
              <a:solidFill>
                <a:srgbClr val="FF333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6" name="Line 6"/>
            <p:cNvSpPr/>
            <p:nvPr/>
          </p:nvSpPr>
          <p:spPr>
            <a:xfrm flipV="1">
              <a:off x="3960000" y="3600000"/>
              <a:ext cx="792000" cy="288000"/>
            </a:xfrm>
            <a:prstGeom prst="line">
              <a:avLst/>
            </a:prstGeom>
            <a:ln w="72000">
              <a:solidFill>
                <a:srgbClr val="FF333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7" name="Line 7"/>
            <p:cNvSpPr/>
            <p:nvPr/>
          </p:nvSpPr>
          <p:spPr>
            <a:xfrm flipH="1">
              <a:off x="4752000" y="4824000"/>
              <a:ext cx="1008000" cy="504000"/>
            </a:xfrm>
            <a:prstGeom prst="line">
              <a:avLst/>
            </a:prstGeom>
            <a:ln w="72000">
              <a:solidFill>
                <a:srgbClr val="FF333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2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Edificações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18" name="Conector de seta reta 17"/>
          <p:cNvCxnSpPr/>
          <p:nvPr/>
        </p:nvCxnSpPr>
        <p:spPr>
          <a:xfrm>
            <a:off x="899592" y="4581128"/>
            <a:ext cx="3744416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m 1"/>
          <p:cNvPicPr/>
          <p:nvPr/>
        </p:nvPicPr>
        <p:blipFill>
          <a:blip r:embed="rId2" cstate="print"/>
          <a:srcRect t="2181"/>
          <a:stretch/>
        </p:blipFill>
        <p:spPr>
          <a:xfrm>
            <a:off x="2750144" y="692696"/>
            <a:ext cx="5921640" cy="3230272"/>
          </a:xfrm>
          <a:prstGeom prst="rect">
            <a:avLst/>
          </a:prstGeom>
          <a:ln>
            <a:noFill/>
          </a:ln>
        </p:spPr>
      </p:pic>
      <p:pic>
        <p:nvPicPr>
          <p:cNvPr id="221" name="Imagem 3"/>
          <p:cNvPicPr/>
          <p:nvPr/>
        </p:nvPicPr>
        <p:blipFill>
          <a:blip r:embed="rId3" cstate="print"/>
          <a:srcRect t="2139" r="1196"/>
          <a:stretch/>
        </p:blipFill>
        <p:spPr>
          <a:xfrm>
            <a:off x="2728904" y="4005064"/>
            <a:ext cx="5947552" cy="2736304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0" y="3284984"/>
            <a:ext cx="2699792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t-BR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Quadras com formação de área </a:t>
            </a:r>
            <a:r>
              <a:rPr lang="pt-BR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Arial"/>
              </a:rPr>
              <a:t>coletiva em Copacabana</a:t>
            </a:r>
            <a:endParaRPr lang="pt-BR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Edificações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m 222"/>
          <p:cNvPicPr/>
          <p:nvPr/>
        </p:nvPicPr>
        <p:blipFill>
          <a:blip r:embed="rId2" cstate="print"/>
          <a:srcRect t="4707" b="7089"/>
          <a:stretch/>
        </p:blipFill>
        <p:spPr>
          <a:xfrm>
            <a:off x="-2160" y="1340768"/>
            <a:ext cx="9143640" cy="5040560"/>
          </a:xfrm>
          <a:prstGeom prst="rect">
            <a:avLst/>
          </a:prstGeom>
          <a:ln>
            <a:noFill/>
          </a:ln>
        </p:spPr>
      </p:pic>
      <p:sp>
        <p:nvSpPr>
          <p:cNvPr id="3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Edificações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3"/>
          <p:cNvSpPr/>
          <p:nvPr/>
        </p:nvSpPr>
        <p:spPr>
          <a:xfrm>
            <a:off x="179512" y="692696"/>
            <a:ext cx="8692680" cy="5210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>
              <a:lnSpc>
                <a:spcPct val="100000"/>
              </a:lnSpc>
            </a:pPr>
            <a:r>
              <a:rPr lang="pt-BR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Projeto de Loteamento Aprovado nº 22351 - Copacabana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Edificações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" name="Picture 3"/>
          <p:cNvPicPr/>
          <p:nvPr/>
        </p:nvPicPr>
        <p:blipFill>
          <a:blip r:embed="rId2" cstate="print"/>
          <a:srcRect r="50000" b="20103"/>
          <a:stretch/>
        </p:blipFill>
        <p:spPr>
          <a:xfrm>
            <a:off x="323640" y="1700808"/>
            <a:ext cx="4248360" cy="3816544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3"/>
          <p:cNvSpPr/>
          <p:nvPr/>
        </p:nvSpPr>
        <p:spPr>
          <a:xfrm>
            <a:off x="251520" y="764704"/>
            <a:ext cx="763128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pt-BR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rebuchet MS"/>
              </a:rPr>
              <a:t>Área Coletiva</a:t>
            </a:r>
            <a:endParaRPr lang="pt-BR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9784" t="10877" r="17444" b="15160"/>
          <a:stretch>
            <a:fillRect/>
          </a:stretch>
        </p:blipFill>
        <p:spPr bwMode="auto">
          <a:xfrm>
            <a:off x="4353321" y="2862348"/>
            <a:ext cx="453650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3347864" y="5410806"/>
            <a:ext cx="785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ATUAL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452320" y="5410806"/>
            <a:ext cx="1180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PROPOSTA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395536" y="1340768"/>
            <a:ext cx="7941960" cy="173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As edificações residenciais e a parte residencial das edificações mistas com até 12 unidades e área máxima da unidade de 80m² estão dispensadas de:  exigência de vagas e acesso independente para os diferentes usos </a:t>
            </a: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.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 </a:t>
            </a:r>
            <a:endParaRPr lang="pt-BR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As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DejaVu Sans"/>
              </a:rPr>
              <a:t>isenções não se aplicam às zonas residenciais unifamiliares e à Zona          Especial -1 e Zona Especial - 5 do Decreto nº 322/76.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</p:txBody>
      </p:sp>
      <p:pic>
        <p:nvPicPr>
          <p:cNvPr id="230" name="Imagem 2"/>
          <p:cNvPicPr/>
          <p:nvPr/>
        </p:nvPicPr>
        <p:blipFill>
          <a:blip r:embed="rId2" cstate="print"/>
          <a:stretch/>
        </p:blipFill>
        <p:spPr>
          <a:xfrm>
            <a:off x="611560" y="3573016"/>
            <a:ext cx="3755160" cy="2557080"/>
          </a:xfrm>
          <a:prstGeom prst="rect">
            <a:avLst/>
          </a:prstGeom>
          <a:ln>
            <a:noFill/>
          </a:ln>
        </p:spPr>
      </p:pic>
      <p:pic>
        <p:nvPicPr>
          <p:cNvPr id="231" name="Imagem 5"/>
          <p:cNvPicPr/>
          <p:nvPr/>
        </p:nvPicPr>
        <p:blipFill>
          <a:blip r:embed="rId3" cstate="print"/>
          <a:stretch/>
        </p:blipFill>
        <p:spPr>
          <a:xfrm>
            <a:off x="4529944" y="3573016"/>
            <a:ext cx="3858480" cy="2541600"/>
          </a:xfrm>
          <a:prstGeom prst="rect">
            <a:avLst/>
          </a:prstGeom>
          <a:ln>
            <a:noFill/>
          </a:ln>
        </p:spPr>
      </p:pic>
      <p:sp>
        <p:nvSpPr>
          <p:cNvPr id="6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Edificações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3"/>
          <p:cNvSpPr/>
          <p:nvPr/>
        </p:nvSpPr>
        <p:spPr>
          <a:xfrm>
            <a:off x="251520" y="764704"/>
            <a:ext cx="763128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pt-BR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rebuchet MS"/>
              </a:rPr>
              <a:t>Estímulo a empreendimentos de pequeno porte</a:t>
            </a:r>
            <a:endParaRPr lang="pt-BR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323528" y="1268760"/>
            <a:ext cx="7926840" cy="21357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Onde a Taxa de Permeabilidade for exigida, pode ser parcialmente atendida por meio de medidas compensatórias e pisos semipermeáveis, observado o percentual de permeabilidade informado pelo fabricante;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Os índices de permeabilidade exigidos poderão ser atendidos considerando, inclusive, a área do passeio contíguo ao imóvel, resguardadas as condições de acessibilidade para pedestres.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351000" y="3771000"/>
            <a:ext cx="8005680" cy="548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t-B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5" name="Imagem 1"/>
          <p:cNvPicPr/>
          <p:nvPr/>
        </p:nvPicPr>
        <p:blipFill>
          <a:blip r:embed="rId2" cstate="print"/>
          <a:stretch/>
        </p:blipFill>
        <p:spPr>
          <a:xfrm>
            <a:off x="3728728" y="4077072"/>
            <a:ext cx="2715480" cy="1929960"/>
          </a:xfrm>
          <a:prstGeom prst="rect">
            <a:avLst/>
          </a:prstGeom>
          <a:ln>
            <a:noFill/>
          </a:ln>
        </p:spPr>
      </p:pic>
      <p:pic>
        <p:nvPicPr>
          <p:cNvPr id="236" name="Imagem 3"/>
          <p:cNvPicPr/>
          <p:nvPr/>
        </p:nvPicPr>
        <p:blipFill>
          <a:blip r:embed="rId3" cstate="print"/>
          <a:stretch/>
        </p:blipFill>
        <p:spPr>
          <a:xfrm>
            <a:off x="251520" y="4077072"/>
            <a:ext cx="3384376" cy="1912644"/>
          </a:xfrm>
          <a:prstGeom prst="rect">
            <a:avLst/>
          </a:prstGeom>
          <a:ln>
            <a:noFill/>
          </a:ln>
        </p:spPr>
      </p:pic>
      <p:pic>
        <p:nvPicPr>
          <p:cNvPr id="237" name="Imagem 5"/>
          <p:cNvPicPr/>
          <p:nvPr/>
        </p:nvPicPr>
        <p:blipFill>
          <a:blip r:embed="rId4" cstate="print"/>
          <a:stretch/>
        </p:blipFill>
        <p:spPr>
          <a:xfrm>
            <a:off x="6547072" y="3477944"/>
            <a:ext cx="2273400" cy="3047400"/>
          </a:xfrm>
          <a:prstGeom prst="rect">
            <a:avLst/>
          </a:prstGeom>
          <a:ln>
            <a:noFill/>
          </a:ln>
        </p:spPr>
      </p:pic>
      <p:sp>
        <p:nvSpPr>
          <p:cNvPr id="9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Edificações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ustomShape 3"/>
          <p:cNvSpPr/>
          <p:nvPr/>
        </p:nvSpPr>
        <p:spPr>
          <a:xfrm>
            <a:off x="251520" y="764704"/>
            <a:ext cx="763128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pt-BR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rebuchet MS"/>
              </a:rPr>
              <a:t>Permeabilidade</a:t>
            </a:r>
            <a:endParaRPr lang="pt-BR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467544" y="1124744"/>
            <a:ext cx="8037360" cy="2540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rebuchet MS"/>
              </a:rPr>
              <a:t>O número máximo de vagas para visitantes, quando exigidas pela legislação vigente, é de uma vaga para cada 20 unidades residenciais;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rebuchet MS"/>
              </a:rPr>
              <a:t>Uniformizar a exigência de vagas para o uso comercial e de serviços em uma vaga para cada 50m²de área útil de loja ou sala, evitando vagas ociosas. Atualmente, em algumas áreas da Cidade, é exigido 1 vaga para cada 35m² ;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0" name="Imagem 1"/>
          <p:cNvPicPr/>
          <p:nvPr/>
        </p:nvPicPr>
        <p:blipFill>
          <a:blip r:embed="rId2" cstate="print"/>
          <a:stretch/>
        </p:blipFill>
        <p:spPr>
          <a:xfrm>
            <a:off x="4001128" y="3284984"/>
            <a:ext cx="4603320" cy="2817000"/>
          </a:xfrm>
          <a:prstGeom prst="rect">
            <a:avLst/>
          </a:prstGeom>
          <a:ln>
            <a:noFill/>
          </a:ln>
        </p:spPr>
      </p:pic>
      <p:sp>
        <p:nvSpPr>
          <p:cNvPr id="241" name="CustomShape 3"/>
          <p:cNvSpPr/>
          <p:nvPr/>
        </p:nvSpPr>
        <p:spPr>
          <a:xfrm>
            <a:off x="467544" y="2996952"/>
            <a:ext cx="3688920" cy="304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Permitida a implantação de estacionamento descoberto no afastamento frontal dos imóveis, quando igual ou superior a 5m , sem prejuízo dos acessos para pedestres, em condições de segurança e resguardadas as áreas para atendimento da Taxa de Permeabilidade e das exigências de plantio no lote.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Estacionamento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683568" y="1628800"/>
            <a:ext cx="7638120" cy="395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algn="just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Adoção da área mínima de 25m² para as unidades em empreendimentos  de faixa 1 a 2;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</a:pP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Os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lotes destinados a grupamentos de HIS com mais de 10.000,00m² poderão  apresentar  testada  mínima de 20m;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</a:pP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Largura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mínima de 1,20m para os passeios de via interna dos grupamentos, livre de qualquer obstáculo;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algn="just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</a:pPr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Novas </a:t>
            </a: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regras para atendimento à obrigação de urbanização de logradouros, garantido pleno acesso, provisão de serviços públicos, iluminação e arborização da testada do empreendimento;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marL="457200" algn="just"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28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Incentivos à Habitação de Interesse Social - HIS</a:t>
            </a:r>
            <a:endParaRPr lang="pt-B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691200" y="463320"/>
            <a:ext cx="822888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" name="CustomShape 2"/>
          <p:cNvSpPr/>
          <p:nvPr/>
        </p:nvSpPr>
        <p:spPr>
          <a:xfrm>
            <a:off x="179512" y="1052640"/>
            <a:ext cx="8681400" cy="208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457200" indent="-316800" algn="just">
              <a:lnSpc>
                <a:spcPct val="100000"/>
              </a:lnSpc>
              <a:spcBef>
                <a:spcPts val="1001"/>
              </a:spcBef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	O conjunto de regras propostas visa revitalizar áreas consolidadas da Cidade e proporcionar a redução da informalidade com a criação de alternativas  de construção em diferentes portes e incremento das atividades econômicas, próximo das residências.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1001"/>
              </a:spcBef>
            </a:pPr>
            <a:r>
              <a:rPr lang="pt-BR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			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1001"/>
              </a:spcBef>
            </a:pPr>
            <a:r>
              <a:rPr lang="pt-BR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		</a:t>
            </a:r>
            <a:r>
              <a:rPr lang="pt-BR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Cenário da ocupação irregular no Rio de Janeiro: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Área construída: 19%, o que pode indicar que o crescimento dessas ocupações  vem acontecendo a partir da verticalização das edificações irregulares;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População corresponde a 30% do total dos moradores  da Cidade;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Grande concentração desordenada da população, ocasionando espaços urbanos insalubres.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16800" algn="just"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m 2"/>
          <p:cNvPicPr/>
          <p:nvPr/>
        </p:nvPicPr>
        <p:blipFill>
          <a:blip r:embed="rId2" cstate="print"/>
          <a:srcRect t="2542" b="4770"/>
          <a:stretch/>
        </p:blipFill>
        <p:spPr>
          <a:xfrm>
            <a:off x="512027" y="1787634"/>
            <a:ext cx="8236437" cy="5070366"/>
          </a:xfrm>
          <a:prstGeom prst="rect">
            <a:avLst/>
          </a:prstGeom>
          <a:ln>
            <a:noFill/>
          </a:ln>
        </p:spPr>
      </p:pic>
      <p:sp>
        <p:nvSpPr>
          <p:cNvPr id="245" name="CustomShape 1"/>
          <p:cNvSpPr/>
          <p:nvPr/>
        </p:nvSpPr>
        <p:spPr>
          <a:xfrm>
            <a:off x="539552" y="620688"/>
            <a:ext cx="8125288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rebuchet MS"/>
              </a:rPr>
              <a:t>Nova regra para exigência de afastamentos laterais e entre edificações, com base nas legislações adotadas em outros estados, prevendo a possibilidade de escalonamento: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28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Incentivos à Habitação de Interesse Social - HIS</a:t>
            </a:r>
            <a:endParaRPr lang="pt-B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agem 1"/>
          <p:cNvPicPr/>
          <p:nvPr/>
        </p:nvPicPr>
        <p:blipFill>
          <a:blip r:embed="rId2" cstate="print"/>
          <a:srcRect b="6040"/>
          <a:stretch/>
        </p:blipFill>
        <p:spPr>
          <a:xfrm>
            <a:off x="361440" y="1196752"/>
            <a:ext cx="8526600" cy="5400600"/>
          </a:xfrm>
          <a:prstGeom prst="rect">
            <a:avLst/>
          </a:prstGeom>
          <a:ln>
            <a:noFill/>
          </a:ln>
        </p:spPr>
      </p:pic>
      <p:sp>
        <p:nvSpPr>
          <p:cNvPr id="3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28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Incentivos à Habitação de Interesse Social - HIS</a:t>
            </a:r>
            <a:endParaRPr lang="pt-B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m 1"/>
          <p:cNvPicPr/>
          <p:nvPr/>
        </p:nvPicPr>
        <p:blipFill>
          <a:blip r:embed="rId2" cstate="print"/>
          <a:stretch/>
        </p:blipFill>
        <p:spPr>
          <a:xfrm>
            <a:off x="255240" y="711000"/>
            <a:ext cx="8778600" cy="5958360"/>
          </a:xfrm>
          <a:prstGeom prst="rect">
            <a:avLst/>
          </a:prstGeom>
          <a:ln>
            <a:noFill/>
          </a:ln>
        </p:spPr>
      </p:pic>
      <p:sp>
        <p:nvSpPr>
          <p:cNvPr id="3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28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Incentivos à Habitação de Interesse Social - HIS</a:t>
            </a:r>
            <a:endParaRPr lang="pt-B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98193"/>
            <a:ext cx="9144000" cy="608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28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Incentivos à Habitação de Interesse Social - HIS</a:t>
            </a:r>
            <a:endParaRPr lang="pt-B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683568" y="980728"/>
            <a:ext cx="7638120" cy="54726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457200"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Doação de escola em empreendimentos com 500 ou mais unidades residenciais, seja  em edificação isolada ou grupamento;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marL="447840"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Esta alteração deve-se à necessidade de atualizar regra disposta no Decreto 322/1976 apenas para grupamentos, tendo  em vista que foi extinto o limite da projeção horizontal das edificações;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marL="457200"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Aos processos administrativos de licenciamento, cujos projetos observem a legislação em vigor à época em que foram autuados e que não sejam substituídos ou arquivados, que não incorram em perempção e atendam as condições de aprovação em até 60 dias da publicação das exigências,  aplicar-se-á a legislação vigente às datas em que foram formalizados, excetuados os casos onde o interessado solicite os favores das novas regras;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 marL="457200"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Área útil mínima  das unidades residenciais na AP 4.2 (Barra da Tijuca) deverá atender a área média mínima de 35m², excluídas varandas e terraços descobertos (Modificação do Art. 11 do COES ).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rebuchet MS"/>
              </a:rPr>
              <a:t> 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rebuchet MS"/>
              </a:rPr>
              <a:t>	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0" y="0"/>
            <a:ext cx="9144000" cy="60516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Regrais Gerais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822312" y="1628800"/>
            <a:ext cx="7638120" cy="42484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ts val="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pt-BR" sz="4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Viabilizar a ocupação ordenada da cidade, através de uma legislação que atenda aos interesses  da população e à sua realidade</a:t>
            </a:r>
            <a:r>
              <a:rPr lang="pt-BR" sz="4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  <a:ea typeface="Trebuchet MS"/>
              </a:rPr>
              <a:t>.</a:t>
            </a:r>
            <a:endParaRPr lang="pt-BR" sz="4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rebuchet MS"/>
              </a:rPr>
              <a:t>	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611560" y="620688"/>
            <a:ext cx="8165160" cy="6051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3"/>
          <p:cNvSpPr/>
          <p:nvPr/>
        </p:nvSpPr>
        <p:spPr>
          <a:xfrm>
            <a:off x="576000" y="5688000"/>
            <a:ext cx="8165160" cy="6051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apa Áreas de Ocupação Irregular_v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44000" cy="6464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107504" y="116632"/>
            <a:ext cx="9036496" cy="778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Áreas de Ocupação Irregular  AEIS Rio das Pedras e Loteamento </a:t>
            </a:r>
            <a:r>
              <a:rPr lang="pt-B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regular (PAL </a:t>
            </a: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21634)</a:t>
            </a:r>
          </a:p>
        </p:txBody>
      </p:sp>
      <p:pic>
        <p:nvPicPr>
          <p:cNvPr id="131" name="Imagem 3"/>
          <p:cNvPicPr/>
          <p:nvPr/>
        </p:nvPicPr>
        <p:blipFill>
          <a:blip r:embed="rId2" cstate="print"/>
          <a:stretch/>
        </p:blipFill>
        <p:spPr>
          <a:xfrm>
            <a:off x="112680" y="764704"/>
            <a:ext cx="8923680" cy="5949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457200" y="273600"/>
            <a:ext cx="8228880" cy="778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Áreas de Ocupação Irregular  AEIS Rio das Pedras e </a:t>
            </a:r>
            <a:r>
              <a:rPr lang="pt-B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Loteamento   </a:t>
            </a:r>
            <a:r>
              <a: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(PAL 21634)</a:t>
            </a:r>
          </a:p>
        </p:txBody>
      </p:sp>
      <p:pic>
        <p:nvPicPr>
          <p:cNvPr id="133" name="Picture 2"/>
          <p:cNvPicPr/>
          <p:nvPr/>
        </p:nvPicPr>
        <p:blipFill>
          <a:blip r:embed="rId2" cstate="print"/>
          <a:stretch/>
        </p:blipFill>
        <p:spPr>
          <a:xfrm>
            <a:off x="395640" y="1484640"/>
            <a:ext cx="4015440" cy="3156480"/>
          </a:xfrm>
          <a:prstGeom prst="rect">
            <a:avLst/>
          </a:prstGeom>
          <a:ln w="9360">
            <a:noFill/>
          </a:ln>
        </p:spPr>
      </p:pic>
      <p:pic>
        <p:nvPicPr>
          <p:cNvPr id="134" name="Imagem 7"/>
          <p:cNvPicPr/>
          <p:nvPr/>
        </p:nvPicPr>
        <p:blipFill>
          <a:blip r:embed="rId3" cstate="print"/>
          <a:stretch/>
        </p:blipFill>
        <p:spPr>
          <a:xfrm>
            <a:off x="4572000" y="1412640"/>
            <a:ext cx="4211640" cy="4661640"/>
          </a:xfrm>
          <a:prstGeom prst="rect">
            <a:avLst/>
          </a:prstGeom>
          <a:ln>
            <a:noFill/>
          </a:ln>
        </p:spPr>
      </p:pic>
      <p:sp>
        <p:nvSpPr>
          <p:cNvPr id="135" name="CustomShape 2"/>
          <p:cNvSpPr/>
          <p:nvPr/>
        </p:nvSpPr>
        <p:spPr>
          <a:xfrm>
            <a:off x="611640" y="5013000"/>
            <a:ext cx="374400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Padrão médio dos lotes: 360,00 m²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Aprovado em 1957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Lote mínimo atual: 600,00 m²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Áreas de Ocupação Irregular  - Jacarepaguá – Estrada da Ligação </a:t>
            </a:r>
          </a:p>
        </p:txBody>
      </p:sp>
      <p:sp>
        <p:nvSpPr>
          <p:cNvPr id="137" name="TextShape 2"/>
          <p:cNvSpPr txBox="1"/>
          <p:nvPr/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8" name="Imagem 3"/>
          <p:cNvPicPr/>
          <p:nvPr/>
        </p:nvPicPr>
        <p:blipFill>
          <a:blip r:embed="rId2" cstate="print"/>
          <a:stretch/>
        </p:blipFill>
        <p:spPr>
          <a:xfrm>
            <a:off x="323640" y="1124640"/>
            <a:ext cx="8316000" cy="5540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2721</TotalTime>
  <Words>2234</Words>
  <Application>Microsoft Office PowerPoint</Application>
  <PresentationFormat>Apresentação na tela (4:3)</PresentationFormat>
  <Paragraphs>318</Paragraphs>
  <Slides>55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5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GLORIA DENISE DE MENEZES TORRES</dc:creator>
  <cp:lastModifiedBy>user</cp:lastModifiedBy>
  <cp:revision>211</cp:revision>
  <dcterms:modified xsi:type="dcterms:W3CDTF">2019-11-06T17:04:42Z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Apresentação na tela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40</vt:i4>
  </property>
</Properties>
</file>