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03" r:id="rId2"/>
    <p:sldId id="321" r:id="rId3"/>
    <p:sldId id="322" r:id="rId4"/>
    <p:sldId id="323" r:id="rId5"/>
    <p:sldId id="324" r:id="rId6"/>
    <p:sldId id="325" r:id="rId7"/>
    <p:sldId id="326" r:id="rId8"/>
    <p:sldId id="327" r:id="rId9"/>
    <p:sldId id="328" r:id="rId10"/>
    <p:sldId id="292" r:id="rId11"/>
    <p:sldId id="267" r:id="rId12"/>
    <p:sldId id="320" r:id="rId13"/>
    <p:sldId id="262" r:id="rId14"/>
    <p:sldId id="260" r:id="rId15"/>
    <p:sldId id="305" r:id="rId16"/>
    <p:sldId id="314" r:id="rId17"/>
    <p:sldId id="291" r:id="rId18"/>
    <p:sldId id="290" r:id="rId19"/>
    <p:sldId id="270" r:id="rId20"/>
    <p:sldId id="295" r:id="rId21"/>
    <p:sldId id="294" r:id="rId22"/>
    <p:sldId id="276" r:id="rId23"/>
    <p:sldId id="298" r:id="rId24"/>
    <p:sldId id="310" r:id="rId25"/>
    <p:sldId id="316" r:id="rId26"/>
    <p:sldId id="315" r:id="rId27"/>
    <p:sldId id="288" r:id="rId28"/>
    <p:sldId id="302" r:id="rId29"/>
    <p:sldId id="266" r:id="rId30"/>
    <p:sldId id="282" r:id="rId31"/>
    <p:sldId id="317" r:id="rId32"/>
    <p:sldId id="281" r:id="rId33"/>
    <p:sldId id="280" r:id="rId34"/>
    <p:sldId id="308" r:id="rId35"/>
    <p:sldId id="319" r:id="rId36"/>
    <p:sldId id="318" r:id="rId37"/>
    <p:sldId id="309" r:id="rId38"/>
    <p:sldId id="306" r:id="rId39"/>
    <p:sldId id="311" r:id="rId40"/>
  </p:sldIdLst>
  <p:sldSz cx="12192000" cy="6858000"/>
  <p:notesSz cx="7023100" cy="93091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764"/>
    <a:srgbClr val="EAE3D1"/>
    <a:srgbClr val="CC99FF"/>
    <a:srgbClr val="AFA999"/>
    <a:srgbClr val="7090AC"/>
    <a:srgbClr val="AA5DA8"/>
    <a:srgbClr val="EFA2EF"/>
    <a:srgbClr val="B9DE91"/>
    <a:srgbClr val="FF00FF"/>
    <a:srgbClr val="D6E3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6" d="100"/>
          <a:sy n="96" d="100"/>
        </p:scale>
        <p:origin x="-134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B8C9A-687F-4F08-97E7-ED4EC2DC2F57}" type="datetimeFigureOut">
              <a:rPr lang="pt-BR" smtClean="0"/>
              <a:t>23/05/2022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F5964-5696-443E-86EC-E1DADCE37F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6151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4447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558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C903E-1AA3-4883-AE4A-EBBBEA7A3407}" type="datetimeFigureOut">
              <a:rPr lang="pt-BR" smtClean="0"/>
              <a:t>23/05/2022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FED16E-93FA-4428-8479-9C7DDC71F8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0115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C903E-1AA3-4883-AE4A-EBBBEA7A3407}" type="datetimeFigureOut">
              <a:rPr lang="pt-BR" smtClean="0"/>
              <a:t>23/05/2022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FED16E-93FA-4428-8479-9C7DDC71F8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7520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C903E-1AA3-4883-AE4A-EBBBEA7A3407}" type="datetimeFigureOut">
              <a:rPr lang="pt-BR" smtClean="0"/>
              <a:t>23/05/2022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FED16E-93FA-4428-8479-9C7DDC71F8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129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C903E-1AA3-4883-AE4A-EBBBEA7A3407}" type="datetimeFigureOut">
              <a:rPr lang="pt-BR" smtClean="0"/>
              <a:t>23/05/2022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FED16E-93FA-4428-8479-9C7DDC71F8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590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C903E-1AA3-4883-AE4A-EBBBEA7A3407}" type="datetimeFigureOut">
              <a:rPr lang="pt-BR" smtClean="0"/>
              <a:t>23/05/2022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FED16E-93FA-4428-8479-9C7DDC71F8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6507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C903E-1AA3-4883-AE4A-EBBBEA7A3407}" type="datetimeFigureOut">
              <a:rPr lang="pt-BR" smtClean="0"/>
              <a:t>23/05/2022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FED16E-93FA-4428-8479-9C7DDC71F8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7169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C903E-1AA3-4883-AE4A-EBBBEA7A3407}" type="datetimeFigureOut">
              <a:rPr lang="pt-BR" smtClean="0"/>
              <a:t>23/05/2022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FED16E-93FA-4428-8479-9C7DDC71F8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239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C903E-1AA3-4883-AE4A-EBBBEA7A3407}" type="datetimeFigureOut">
              <a:rPr lang="pt-BR" smtClean="0"/>
              <a:t>23/05/2022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FED16E-93FA-4428-8479-9C7DDC71F8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7018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C903E-1AA3-4883-AE4A-EBBBEA7A3407}" type="datetimeFigureOut">
              <a:rPr lang="pt-BR" smtClean="0"/>
              <a:t>23/05/2022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FED16E-93FA-4428-8479-9C7DDC71F8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4522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2C903E-1AA3-4883-AE4A-EBBBEA7A3407}" type="datetimeFigureOut">
              <a:rPr lang="pt-BR" smtClean="0"/>
              <a:t>23/05/2022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FED16E-93FA-4428-8479-9C7DDC71F8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137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pt-BR" smtClean="0"/>
              <a:pPr algn="r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645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189075" y="276446"/>
            <a:ext cx="10515600" cy="107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39"/>
          <a:stretch/>
        </p:blipFill>
        <p:spPr>
          <a:xfrm>
            <a:off x="5391270" y="5884624"/>
            <a:ext cx="1487996" cy="68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89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198"/>
          <p:cNvPicPr/>
          <p:nvPr/>
        </p:nvPicPr>
        <p:blipFill>
          <a:blip r:embed="rId2"/>
          <a:stretch/>
        </p:blipFill>
        <p:spPr>
          <a:xfrm>
            <a:off x="1" y="-122230"/>
            <a:ext cx="1614114" cy="853750"/>
          </a:xfrm>
          <a:prstGeom prst="rect">
            <a:avLst/>
          </a:prstGeom>
          <a:ln>
            <a:noFill/>
          </a:ln>
        </p:spPr>
      </p:pic>
      <p:pic>
        <p:nvPicPr>
          <p:cNvPr id="7" name="Imagem 6"/>
          <p:cNvPicPr/>
          <p:nvPr/>
        </p:nvPicPr>
        <p:blipFill>
          <a:blip r:embed="rId3"/>
          <a:stretch/>
        </p:blipFill>
        <p:spPr>
          <a:xfrm>
            <a:off x="1415129" y="397565"/>
            <a:ext cx="9080593" cy="54864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930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520360" y="167684"/>
            <a:ext cx="83654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400" b="1" spc="-1" dirty="0" smtClean="0">
                <a:solidFill>
                  <a:srgbClr val="000000"/>
                </a:solidFill>
                <a:latin typeface="Arial"/>
                <a:ea typeface="Segoe UI"/>
              </a:rPr>
              <a:t>Estudo técnico – SMAC</a:t>
            </a:r>
          </a:p>
          <a:p>
            <a:pPr algn="ctr">
              <a:lnSpc>
                <a:spcPct val="100000"/>
              </a:lnSpc>
            </a:pPr>
            <a:r>
              <a:rPr lang="pt-BR" sz="2400" b="1" spc="-1" dirty="0" smtClean="0">
                <a:solidFill>
                  <a:srgbClr val="000000"/>
                </a:solidFill>
                <a:latin typeface="Arial"/>
                <a:ea typeface="Segoe UI"/>
              </a:rPr>
              <a:t>APA </a:t>
            </a:r>
            <a:r>
              <a:rPr lang="pt-BR" sz="2400" b="1" spc="-1" dirty="0">
                <a:solidFill>
                  <a:srgbClr val="000000"/>
                </a:solidFill>
                <a:latin typeface="Arial"/>
                <a:ea typeface="Segoe UI"/>
              </a:rPr>
              <a:t>das Serras de </a:t>
            </a:r>
            <a:r>
              <a:rPr lang="pt-BR" sz="2400" b="1" spc="-1" dirty="0" err="1">
                <a:solidFill>
                  <a:srgbClr val="000000"/>
                </a:solidFill>
                <a:latin typeface="Arial"/>
                <a:ea typeface="Segoe UI"/>
              </a:rPr>
              <a:t>Inhoaíba</a:t>
            </a:r>
            <a:r>
              <a:rPr lang="pt-BR" sz="2400" b="1" spc="-1" dirty="0">
                <a:solidFill>
                  <a:srgbClr val="000000"/>
                </a:solidFill>
                <a:latin typeface="Arial"/>
                <a:ea typeface="Segoe UI"/>
              </a:rPr>
              <a:t>, Cantagalo e Santa Eugênia</a:t>
            </a:r>
            <a:endParaRPr lang="pt-BR" sz="2400" spc="-1" dirty="0">
              <a:latin typeface="Arial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64460" y="1087535"/>
            <a:ext cx="9318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6830" indent="-285750">
              <a:lnSpc>
                <a:spcPct val="100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r>
              <a:rPr lang="pt-BR" spc="-1" dirty="0">
                <a:solidFill>
                  <a:srgbClr val="000000"/>
                </a:solidFill>
                <a:latin typeface="Arial"/>
                <a:ea typeface="DejaVu Sans"/>
              </a:rPr>
              <a:t>2 audiências públicas realizadas - 2018 e 2019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DejaVu Sans"/>
              </a:rPr>
              <a:t>;</a:t>
            </a:r>
          </a:p>
          <a:p>
            <a:pPr marL="286830" indent="-285750">
              <a:lnSpc>
                <a:spcPct val="100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endParaRPr lang="pt-BR" sz="800" spc="-1" dirty="0">
              <a:latin typeface="Arial"/>
            </a:endParaRPr>
          </a:p>
          <a:p>
            <a:pPr marL="286830" indent="-285750">
              <a:lnSpc>
                <a:spcPct val="100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r>
              <a:rPr lang="pt-BR" spc="-1" dirty="0">
                <a:solidFill>
                  <a:srgbClr val="000000"/>
                </a:solidFill>
                <a:latin typeface="Arial"/>
                <a:ea typeface="DejaVu Sans"/>
              </a:rPr>
              <a:t>Proposta de Unidade de Conservação: uso sustentável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DejaVu Sans"/>
              </a:rPr>
              <a:t>; - Área total = 2.228ha</a:t>
            </a:r>
            <a:endParaRPr lang="pt-BR" spc="-1" dirty="0">
              <a:latin typeface="Arial"/>
            </a:endParaRPr>
          </a:p>
        </p:txBody>
      </p:sp>
      <p:pic>
        <p:nvPicPr>
          <p:cNvPr id="4" name="Imagem 198"/>
          <p:cNvPicPr/>
          <p:nvPr/>
        </p:nvPicPr>
        <p:blipFill>
          <a:blip r:embed="rId2"/>
          <a:stretch/>
        </p:blipFill>
        <p:spPr>
          <a:xfrm>
            <a:off x="0" y="2737"/>
            <a:ext cx="2210463" cy="1172025"/>
          </a:xfrm>
          <a:prstGeom prst="rect">
            <a:avLst/>
          </a:prstGeom>
          <a:ln>
            <a:noFill/>
          </a:ln>
        </p:spPr>
      </p:pic>
      <p:pic>
        <p:nvPicPr>
          <p:cNvPr id="7" name="Imagem 6"/>
          <p:cNvPicPr/>
          <p:nvPr/>
        </p:nvPicPr>
        <p:blipFill>
          <a:blip r:embed="rId3"/>
          <a:stretch/>
        </p:blipFill>
        <p:spPr>
          <a:xfrm>
            <a:off x="2960879" y="1856976"/>
            <a:ext cx="5873020" cy="393744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231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520360" y="167684"/>
            <a:ext cx="83654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400" b="1" spc="-1" dirty="0" smtClean="0">
                <a:solidFill>
                  <a:srgbClr val="000000"/>
                </a:solidFill>
                <a:latin typeface="Arial"/>
                <a:ea typeface="Segoe UI"/>
              </a:rPr>
              <a:t>Estudo técnico – SMAC</a:t>
            </a:r>
          </a:p>
          <a:p>
            <a:pPr algn="ctr">
              <a:lnSpc>
                <a:spcPct val="100000"/>
              </a:lnSpc>
            </a:pPr>
            <a:r>
              <a:rPr lang="pt-BR" sz="2400" b="1" spc="-1" dirty="0" smtClean="0">
                <a:solidFill>
                  <a:srgbClr val="000000"/>
                </a:solidFill>
                <a:latin typeface="Arial"/>
                <a:ea typeface="Segoe UI"/>
              </a:rPr>
              <a:t>APA </a:t>
            </a:r>
            <a:r>
              <a:rPr lang="pt-BR" sz="2400" b="1" spc="-1" dirty="0">
                <a:solidFill>
                  <a:srgbClr val="000000"/>
                </a:solidFill>
                <a:latin typeface="Arial"/>
                <a:ea typeface="Segoe UI"/>
              </a:rPr>
              <a:t>das Serras de </a:t>
            </a:r>
            <a:r>
              <a:rPr lang="pt-BR" sz="2400" b="1" spc="-1" dirty="0" err="1">
                <a:solidFill>
                  <a:srgbClr val="000000"/>
                </a:solidFill>
                <a:latin typeface="Arial"/>
                <a:ea typeface="Segoe UI"/>
              </a:rPr>
              <a:t>Inhoaíba</a:t>
            </a:r>
            <a:r>
              <a:rPr lang="pt-BR" sz="2400" b="1" spc="-1" dirty="0">
                <a:solidFill>
                  <a:srgbClr val="000000"/>
                </a:solidFill>
                <a:latin typeface="Arial"/>
                <a:ea typeface="Segoe UI"/>
              </a:rPr>
              <a:t>, Cantagalo e Santa Eugênia</a:t>
            </a:r>
            <a:endParaRPr lang="pt-BR" sz="2400" spc="-1" dirty="0">
              <a:latin typeface="Arial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64460" y="1087535"/>
            <a:ext cx="10550246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pt-BR" spc="-1" dirty="0">
                <a:solidFill>
                  <a:srgbClr val="000000"/>
                </a:solidFill>
                <a:latin typeface="Arial"/>
                <a:ea typeface="DejaVu Sans"/>
              </a:rPr>
              <a:t>PLC 72/2022 - </a:t>
            </a:r>
            <a:r>
              <a:rPr lang="pt-BR" dirty="0"/>
              <a:t>PROJETO DE LEI COMPLEMENTAR Nº 72/2022 INSTITUI A OPERAÇÃO URBANA CONSORCIADA - OUC PARQUE MUNICIPAL DE INHOAÍBA</a:t>
            </a:r>
          </a:p>
          <a:p>
            <a:pPr>
              <a:lnSpc>
                <a:spcPct val="100000"/>
              </a:lnSpc>
            </a:pPr>
            <a:endParaRPr lang="pt-BR" spc="-1" dirty="0">
              <a:latin typeface="Arial"/>
            </a:endParaRPr>
          </a:p>
          <a:p>
            <a:pPr marL="342900" indent="-342900">
              <a:lnSpc>
                <a:spcPct val="100000"/>
              </a:lnSpc>
              <a:buAutoNum type="alphaLcParenR"/>
            </a:pPr>
            <a:r>
              <a:rPr lang="pt-BR" spc="-1" dirty="0" smtClean="0">
                <a:solidFill>
                  <a:srgbClr val="000000"/>
                </a:solidFill>
                <a:latin typeface="Arial"/>
                <a:ea typeface="DejaVu Sans"/>
              </a:rPr>
              <a:t>Parte </a:t>
            </a:r>
            <a:r>
              <a:rPr lang="pt-BR" spc="-1" dirty="0">
                <a:solidFill>
                  <a:srgbClr val="000000"/>
                </a:solidFill>
                <a:latin typeface="Arial"/>
                <a:ea typeface="DejaVu Sans"/>
              </a:rPr>
              <a:t>da proposta da APA – Parque Municipal de </a:t>
            </a:r>
            <a:r>
              <a:rPr lang="pt-BR" spc="-1" dirty="0" err="1">
                <a:solidFill>
                  <a:srgbClr val="000000"/>
                </a:solidFill>
                <a:latin typeface="Arial"/>
                <a:ea typeface="DejaVu Sans"/>
              </a:rPr>
              <a:t>Inhoaíba</a:t>
            </a:r>
            <a:r>
              <a:rPr lang="pt-BR" spc="-1" dirty="0">
                <a:solidFill>
                  <a:srgbClr val="000000"/>
                </a:solidFill>
                <a:latin typeface="Arial"/>
                <a:ea typeface="DejaVu Sans"/>
              </a:rPr>
              <a:t> (Parque Urbano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DejaVu Sans"/>
              </a:rPr>
              <a:t>);</a:t>
            </a:r>
          </a:p>
          <a:p>
            <a:pPr>
              <a:lnSpc>
                <a:spcPct val="100000"/>
              </a:lnSpc>
            </a:pPr>
            <a:endParaRPr lang="pt-BR" spc="-1" dirty="0">
              <a:latin typeface="Arial"/>
            </a:endParaRPr>
          </a:p>
          <a:p>
            <a:pPr marL="108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pt-BR" spc="-1" dirty="0">
                <a:solidFill>
                  <a:srgbClr val="000000"/>
                </a:solidFill>
                <a:latin typeface="Arial"/>
                <a:ea typeface="DejaVu Sans"/>
              </a:rPr>
              <a:t>b) Inclui a RPPN de tutela federal 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DejaVu Sans"/>
              </a:rPr>
              <a:t>=&gt; </a:t>
            </a:r>
            <a:r>
              <a:rPr lang="pt-BR" spc="-1" dirty="0">
                <a:solidFill>
                  <a:srgbClr val="000000"/>
                </a:solidFill>
                <a:latin typeface="Arial"/>
                <a:ea typeface="DejaVu Sans"/>
              </a:rPr>
              <a:t>PNM/UC proteção 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DejaVu Sans"/>
              </a:rPr>
              <a:t>integral (Área 73,12ha);</a:t>
            </a:r>
          </a:p>
          <a:p>
            <a:pPr marL="1080">
              <a:lnSpc>
                <a:spcPct val="100000"/>
              </a:lnSpc>
              <a:buClr>
                <a:srgbClr val="000000"/>
              </a:buClr>
              <a:buSzPct val="45000"/>
            </a:pPr>
            <a:endParaRPr lang="pt-BR" spc="-1" dirty="0">
              <a:solidFill>
                <a:srgbClr val="000000"/>
              </a:solidFill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b="1" spc="-1" dirty="0">
                <a:solidFill>
                  <a:srgbClr val="000000"/>
                </a:solidFill>
                <a:latin typeface="Arial"/>
                <a:ea typeface="Segoe UI"/>
              </a:rPr>
              <a:t>JUSTIFICATIVAS:</a:t>
            </a: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endParaRPr lang="pt-BR" sz="800" spc="-1" dirty="0">
              <a:solidFill>
                <a:srgbClr val="000000"/>
              </a:solidFill>
              <a:latin typeface="Arial"/>
              <a:ea typeface="Segoe UI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Valorização do ambiente natural da região que possui dois fragmentos florestais na Serra de </a:t>
            </a:r>
            <a:r>
              <a:rPr lang="pt-BR" spc="-1" dirty="0" err="1">
                <a:solidFill>
                  <a:srgbClr val="000000"/>
                </a:solidFill>
                <a:latin typeface="Arial"/>
                <a:ea typeface="Segoe UI"/>
              </a:rPr>
              <a:t>Inhoaíba</a:t>
            </a: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, com alta relevância para a conectividade ambiental da cidade, com grande potencial para alto fluxo de espécies (Soares, 2021);</a:t>
            </a:r>
            <a:endParaRPr lang="pt-BR" spc="-1" dirty="0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Promover ações de preservação, recuperação e a conservação do ambiente natural;</a:t>
            </a:r>
            <a:endParaRPr lang="pt-BR" spc="-1" dirty="0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Ampliar a oferta de espaços verdes para lazer e contemplação;</a:t>
            </a:r>
            <a:endParaRPr lang="pt-BR" spc="-1" dirty="0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Garantir a existência de espaços livres que contribuam para amenizar ilhas de calor;</a:t>
            </a:r>
            <a:endParaRPr lang="pt-BR" spc="-1" dirty="0">
              <a:latin typeface="Arial"/>
            </a:endParaRPr>
          </a:p>
          <a:p>
            <a:pPr marL="216000" indent="-21528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Possibilitar a criação de área de parque público sem dispêndios públicos com desapropriações.</a:t>
            </a:r>
            <a:endParaRPr lang="pt-BR" spc="-1" dirty="0">
              <a:latin typeface="Arial"/>
            </a:endParaRPr>
          </a:p>
          <a:p>
            <a:pPr marL="1080">
              <a:lnSpc>
                <a:spcPct val="100000"/>
              </a:lnSpc>
              <a:buClr>
                <a:srgbClr val="000000"/>
              </a:buClr>
              <a:buSzPct val="45000"/>
            </a:pPr>
            <a:endParaRPr lang="pt-BR" spc="-1" dirty="0">
              <a:latin typeface="Arial"/>
            </a:endParaRPr>
          </a:p>
        </p:txBody>
      </p:sp>
      <p:pic>
        <p:nvPicPr>
          <p:cNvPr id="4" name="Imagem 198"/>
          <p:cNvPicPr/>
          <p:nvPr/>
        </p:nvPicPr>
        <p:blipFill>
          <a:blip r:embed="rId2"/>
          <a:stretch/>
        </p:blipFill>
        <p:spPr>
          <a:xfrm>
            <a:off x="0" y="2737"/>
            <a:ext cx="2210463" cy="117202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039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520360" y="167684"/>
            <a:ext cx="8754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000" b="1" spc="-1" dirty="0" err="1">
                <a:solidFill>
                  <a:srgbClr val="000000"/>
                </a:solidFill>
                <a:latin typeface="Arial"/>
                <a:ea typeface="Segoe UI"/>
              </a:rPr>
              <a:t>Protozoneamento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 para a APA das Serras de </a:t>
            </a:r>
            <a:r>
              <a:rPr lang="pt-BR" sz="2000" b="1" spc="-1" dirty="0" err="1">
                <a:solidFill>
                  <a:srgbClr val="000000"/>
                </a:solidFill>
                <a:latin typeface="Arial"/>
                <a:ea typeface="Segoe UI"/>
              </a:rPr>
              <a:t>Inhoaíba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, </a:t>
            </a:r>
            <a:endParaRPr lang="pt-BR" sz="2000" b="1" spc="-1" dirty="0" smtClean="0">
              <a:solidFill>
                <a:srgbClr val="000000"/>
              </a:solidFill>
              <a:latin typeface="Arial"/>
              <a:ea typeface="Segoe UI"/>
            </a:endParaRPr>
          </a:p>
          <a:p>
            <a:pPr>
              <a:lnSpc>
                <a:spcPct val="100000"/>
              </a:lnSpc>
            </a:pPr>
            <a:r>
              <a:rPr lang="pt-BR" sz="2000" b="1" spc="-1" dirty="0" smtClean="0">
                <a:solidFill>
                  <a:srgbClr val="000000"/>
                </a:solidFill>
                <a:latin typeface="Arial"/>
                <a:ea typeface="Segoe UI"/>
              </a:rPr>
              <a:t>Cantagalo 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e Santa Eugênia </a:t>
            </a:r>
            <a:endParaRPr lang="pt-BR" sz="2000" spc="-1" dirty="0">
              <a:latin typeface="Arial"/>
            </a:endParaRPr>
          </a:p>
        </p:txBody>
      </p:sp>
      <p:pic>
        <p:nvPicPr>
          <p:cNvPr id="4" name="Imagem 198"/>
          <p:cNvPicPr/>
          <p:nvPr/>
        </p:nvPicPr>
        <p:blipFill>
          <a:blip r:embed="rId2"/>
          <a:stretch/>
        </p:blipFill>
        <p:spPr>
          <a:xfrm>
            <a:off x="0" y="2737"/>
            <a:ext cx="2210463" cy="1172025"/>
          </a:xfrm>
          <a:prstGeom prst="rect">
            <a:avLst/>
          </a:prstGeom>
          <a:ln>
            <a:noFill/>
          </a:ln>
        </p:spPr>
      </p:pic>
      <p:pic>
        <p:nvPicPr>
          <p:cNvPr id="7" name="Imagem 6"/>
          <p:cNvPicPr/>
          <p:nvPr/>
        </p:nvPicPr>
        <p:blipFill>
          <a:blip r:embed="rId3"/>
          <a:stretch/>
        </p:blipFill>
        <p:spPr>
          <a:xfrm>
            <a:off x="397360" y="875570"/>
            <a:ext cx="6830375" cy="5008395"/>
          </a:xfrm>
          <a:prstGeom prst="rect">
            <a:avLst/>
          </a:prstGeom>
          <a:ln>
            <a:noFill/>
          </a:ln>
        </p:spPr>
      </p:pic>
      <p:sp>
        <p:nvSpPr>
          <p:cNvPr id="2" name="CaixaDeTexto 1"/>
          <p:cNvSpPr txBox="1"/>
          <p:nvPr/>
        </p:nvSpPr>
        <p:spPr>
          <a:xfrm>
            <a:off x="7227735" y="1049571"/>
            <a:ext cx="510530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/>
              <a:t>OBJETIVO:</a:t>
            </a:r>
          </a:p>
          <a:p>
            <a:endParaRPr lang="pt-BR" dirty="0"/>
          </a:p>
          <a:p>
            <a:r>
              <a:rPr lang="pt-BR" dirty="0"/>
              <a:t>Orientar a implementação da gestão da UC;</a:t>
            </a:r>
          </a:p>
          <a:p>
            <a:endParaRPr lang="pt-BR" dirty="0"/>
          </a:p>
          <a:p>
            <a:r>
              <a:rPr lang="pt-BR" dirty="0"/>
              <a:t>Zoneamento do PLC 44 de 2021 </a:t>
            </a:r>
            <a:endParaRPr lang="pt-BR" dirty="0" smtClean="0"/>
          </a:p>
          <a:p>
            <a:r>
              <a:rPr lang="pt-BR" dirty="0" smtClean="0"/>
              <a:t>(</a:t>
            </a:r>
            <a:r>
              <a:rPr lang="pt-BR" dirty="0"/>
              <a:t>revisão do Plano Diretor de Desenvolvimento </a:t>
            </a:r>
            <a:endParaRPr lang="pt-BR" dirty="0" smtClean="0"/>
          </a:p>
          <a:p>
            <a:r>
              <a:rPr lang="pt-BR" dirty="0" smtClean="0"/>
              <a:t>Urbano </a:t>
            </a:r>
            <a:r>
              <a:rPr lang="pt-BR" dirty="0"/>
              <a:t>Sustentável do Município do Rio de Janeiro);</a:t>
            </a:r>
          </a:p>
          <a:p>
            <a:endParaRPr lang="pt-BR" dirty="0"/>
          </a:p>
          <a:p>
            <a:r>
              <a:rPr lang="pt-BR" dirty="0"/>
              <a:t> Estudo Técnico SMAC – limite e a categoria da UC:</a:t>
            </a:r>
          </a:p>
        </p:txBody>
      </p:sp>
    </p:spTree>
    <p:extLst>
      <p:ext uri="{BB962C8B-B14F-4D97-AF65-F5344CB8AC3E}">
        <p14:creationId xmlns:p14="http://schemas.microsoft.com/office/powerpoint/2010/main" val="427851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520360" y="167684"/>
            <a:ext cx="8754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000" b="1" spc="-1" dirty="0" err="1">
                <a:solidFill>
                  <a:srgbClr val="000000"/>
                </a:solidFill>
                <a:latin typeface="Arial"/>
                <a:ea typeface="Segoe UI"/>
              </a:rPr>
              <a:t>Protozoneamento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 para a APA das Serras de </a:t>
            </a:r>
            <a:r>
              <a:rPr lang="pt-BR" sz="2000" b="1" spc="-1" dirty="0" err="1">
                <a:solidFill>
                  <a:srgbClr val="000000"/>
                </a:solidFill>
                <a:latin typeface="Arial"/>
                <a:ea typeface="Segoe UI"/>
              </a:rPr>
              <a:t>Inhoaíba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, </a:t>
            </a:r>
            <a:endParaRPr lang="pt-BR" sz="2000" b="1" spc="-1" dirty="0" smtClean="0">
              <a:solidFill>
                <a:srgbClr val="000000"/>
              </a:solidFill>
              <a:latin typeface="Arial"/>
              <a:ea typeface="Segoe UI"/>
            </a:endParaRPr>
          </a:p>
          <a:p>
            <a:pPr>
              <a:lnSpc>
                <a:spcPct val="100000"/>
              </a:lnSpc>
            </a:pPr>
            <a:r>
              <a:rPr lang="pt-BR" sz="2000" b="1" spc="-1" dirty="0" smtClean="0">
                <a:solidFill>
                  <a:srgbClr val="000000"/>
                </a:solidFill>
                <a:latin typeface="Arial"/>
                <a:ea typeface="Segoe UI"/>
              </a:rPr>
              <a:t>Cantagalo 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e Santa Eugênia </a:t>
            </a:r>
            <a:endParaRPr lang="pt-BR" sz="2000" spc="-1" dirty="0">
              <a:latin typeface="Arial"/>
            </a:endParaRPr>
          </a:p>
        </p:txBody>
      </p:sp>
      <p:pic>
        <p:nvPicPr>
          <p:cNvPr id="4" name="Imagem 198"/>
          <p:cNvPicPr/>
          <p:nvPr/>
        </p:nvPicPr>
        <p:blipFill>
          <a:blip r:embed="rId2"/>
          <a:stretch/>
        </p:blipFill>
        <p:spPr>
          <a:xfrm>
            <a:off x="0" y="2737"/>
            <a:ext cx="2210463" cy="1172025"/>
          </a:xfrm>
          <a:prstGeom prst="rect">
            <a:avLst/>
          </a:prstGeom>
          <a:ln>
            <a:noFill/>
          </a:ln>
        </p:spPr>
      </p:pic>
      <p:pic>
        <p:nvPicPr>
          <p:cNvPr id="7" name="Imagem 6"/>
          <p:cNvPicPr/>
          <p:nvPr/>
        </p:nvPicPr>
        <p:blipFill>
          <a:blip r:embed="rId3"/>
          <a:stretch/>
        </p:blipFill>
        <p:spPr>
          <a:xfrm>
            <a:off x="397360" y="875570"/>
            <a:ext cx="6830375" cy="5008395"/>
          </a:xfrm>
          <a:prstGeom prst="rect">
            <a:avLst/>
          </a:prstGeom>
          <a:ln>
            <a:noFill/>
          </a:ln>
        </p:spPr>
      </p:pic>
      <p:sp>
        <p:nvSpPr>
          <p:cNvPr id="2" name="CaixaDeTexto 1"/>
          <p:cNvSpPr txBox="1"/>
          <p:nvPr/>
        </p:nvSpPr>
        <p:spPr>
          <a:xfrm>
            <a:off x="7148222" y="723567"/>
            <a:ext cx="4873642" cy="5786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6110" indent="-285750">
              <a:lnSpc>
                <a:spcPct val="100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r>
              <a:rPr lang="pt-BR" b="1" spc="-1" dirty="0">
                <a:solidFill>
                  <a:srgbClr val="000000"/>
                </a:solidFill>
                <a:latin typeface="Arial"/>
              </a:rPr>
              <a:t>STATUS ATUAL DA REGIÃO:</a:t>
            </a:r>
          </a:p>
          <a:p>
            <a:pPr marL="286110" indent="-285750">
              <a:lnSpc>
                <a:spcPct val="100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Char char="ü"/>
            </a:pPr>
            <a:endParaRPr lang="pt-BR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1 – Aos projetos de Reflorestamento </a:t>
            </a:r>
            <a:endParaRPr lang="pt-BR" spc="-1" dirty="0" smtClean="0">
              <a:solidFill>
                <a:srgbClr val="000000"/>
              </a:solidFill>
              <a:latin typeface="Arial"/>
              <a:ea typeface="Segoe UI"/>
            </a:endParaRPr>
          </a:p>
          <a:p>
            <a:pPr>
              <a:lnSpc>
                <a:spcPct val="100000"/>
              </a:lnSpc>
            </a:pP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(</a:t>
            </a: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R$ 57 milhões nas últimas décadas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);</a:t>
            </a:r>
          </a:p>
          <a:p>
            <a:pPr>
              <a:lnSpc>
                <a:spcPct val="100000"/>
              </a:lnSpc>
            </a:pPr>
            <a:endParaRPr lang="pt-BR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2 – Presença de áreas de recarga do </a:t>
            </a:r>
            <a:endParaRPr lang="pt-BR" spc="-1" dirty="0" smtClean="0">
              <a:solidFill>
                <a:srgbClr val="000000"/>
              </a:solidFill>
              <a:latin typeface="Arial"/>
              <a:ea typeface="Segoe UI"/>
            </a:endParaRPr>
          </a:p>
          <a:p>
            <a:pPr>
              <a:lnSpc>
                <a:spcPct val="100000"/>
              </a:lnSpc>
            </a:pP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Aquífero </a:t>
            </a:r>
            <a:r>
              <a:rPr lang="pt-BR" spc="-1" dirty="0" err="1">
                <a:solidFill>
                  <a:srgbClr val="000000"/>
                </a:solidFill>
                <a:latin typeface="Arial"/>
                <a:ea typeface="Segoe UI"/>
              </a:rPr>
              <a:t>Guaratiba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;</a:t>
            </a:r>
          </a:p>
          <a:p>
            <a:pPr>
              <a:lnSpc>
                <a:spcPct val="100000"/>
              </a:lnSpc>
            </a:pPr>
            <a:endParaRPr lang="pt-BR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3 – As Florestas Ombrófilas Densas </a:t>
            </a:r>
            <a:endParaRPr lang="pt-BR" spc="-1" dirty="0" smtClean="0">
              <a:solidFill>
                <a:srgbClr val="000000"/>
              </a:solidFill>
              <a:latin typeface="Arial"/>
              <a:ea typeface="Segoe UI"/>
            </a:endParaRPr>
          </a:p>
          <a:p>
            <a:pPr>
              <a:lnSpc>
                <a:spcPct val="100000"/>
              </a:lnSpc>
            </a:pP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mapeadas </a:t>
            </a: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no SIG Floresta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;</a:t>
            </a:r>
          </a:p>
          <a:p>
            <a:pPr>
              <a:lnSpc>
                <a:spcPct val="100000"/>
              </a:lnSpc>
            </a:pPr>
            <a:endParaRPr lang="pt-BR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4 – As Áreas de Preservação Permanente </a:t>
            </a:r>
            <a:endParaRPr lang="pt-BR" spc="-1" dirty="0" smtClean="0">
              <a:solidFill>
                <a:srgbClr val="000000"/>
              </a:solidFill>
              <a:latin typeface="Arial"/>
              <a:ea typeface="Segoe UI"/>
            </a:endParaRPr>
          </a:p>
          <a:p>
            <a:pPr>
              <a:lnSpc>
                <a:spcPct val="100000"/>
              </a:lnSpc>
            </a:pP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(</a:t>
            </a:r>
            <a:r>
              <a:rPr lang="pt-BR" i="1" dirty="0" smtClean="0">
                <a:solidFill>
                  <a:srgbClr val="212529"/>
                </a:solidFill>
                <a:latin typeface="georgia" panose="02040502050405020303" pitchFamily="18" charset="0"/>
              </a:rPr>
              <a:t> </a:t>
            </a:r>
            <a:r>
              <a:rPr lang="pt-BR" sz="1600" i="1" dirty="0">
                <a:solidFill>
                  <a:srgbClr val="212529"/>
                </a:solidFill>
                <a:latin typeface="georgia" panose="02040502050405020303" pitchFamily="18" charset="0"/>
              </a:rPr>
              <a:t>Exemplo: faixas marginais de qualquer </a:t>
            </a:r>
            <a:endParaRPr lang="pt-BR" sz="1600" i="1" dirty="0" smtClean="0">
              <a:solidFill>
                <a:srgbClr val="212529"/>
              </a:solidFill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r>
              <a:rPr lang="pt-BR" sz="1600" i="1" dirty="0" smtClean="0">
                <a:solidFill>
                  <a:srgbClr val="212529"/>
                </a:solidFill>
                <a:latin typeface="georgia" panose="02040502050405020303" pitchFamily="18" charset="0"/>
              </a:rPr>
              <a:t>curso </a:t>
            </a:r>
            <a:r>
              <a:rPr lang="pt-BR" sz="1600" i="1" dirty="0">
                <a:solidFill>
                  <a:srgbClr val="212529"/>
                </a:solidFill>
                <a:latin typeface="georgia" panose="02040502050405020303" pitchFamily="18" charset="0"/>
              </a:rPr>
              <a:t>d’água natural perene e intermitente</a:t>
            </a:r>
            <a:r>
              <a:rPr lang="pt-BR" sz="1600" i="1" spc="-1" dirty="0">
                <a:solidFill>
                  <a:srgbClr val="000000"/>
                </a:solidFill>
                <a:latin typeface="Arial"/>
              </a:rPr>
              <a:t>, </a:t>
            </a:r>
            <a:endParaRPr lang="pt-BR" sz="1600" i="1" spc="-1" dirty="0" smtClean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1600" i="1" dirty="0" smtClean="0">
                <a:solidFill>
                  <a:srgbClr val="212529"/>
                </a:solidFill>
                <a:latin typeface="georgia" panose="02040502050405020303" pitchFamily="18" charset="0"/>
              </a:rPr>
              <a:t>as </a:t>
            </a:r>
            <a:r>
              <a:rPr lang="pt-BR" sz="1600" i="1" dirty="0">
                <a:solidFill>
                  <a:srgbClr val="212529"/>
                </a:solidFill>
                <a:latin typeface="georgia" panose="02040502050405020303" pitchFamily="18" charset="0"/>
              </a:rPr>
              <a:t>áreas no entorno dos lagos e lagoas naturais, </a:t>
            </a:r>
            <a:endParaRPr lang="pt-BR" sz="1600" i="1" dirty="0" smtClean="0">
              <a:solidFill>
                <a:srgbClr val="212529"/>
              </a:solidFill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r>
              <a:rPr lang="pt-BR" sz="1600" i="1" dirty="0" smtClean="0">
                <a:solidFill>
                  <a:srgbClr val="212529"/>
                </a:solidFill>
                <a:latin typeface="georgia" panose="02040502050405020303" pitchFamily="18" charset="0"/>
              </a:rPr>
              <a:t>as </a:t>
            </a:r>
            <a:r>
              <a:rPr lang="pt-BR" sz="1600" i="1" dirty="0">
                <a:solidFill>
                  <a:srgbClr val="212529"/>
                </a:solidFill>
                <a:latin typeface="georgia" panose="02040502050405020303" pitchFamily="18" charset="0"/>
              </a:rPr>
              <a:t>áreas no entorno dos reservatórios d’água </a:t>
            </a:r>
            <a:endParaRPr lang="pt-BR" sz="1600" i="1" dirty="0" smtClean="0">
              <a:solidFill>
                <a:srgbClr val="212529"/>
              </a:solidFill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</a:pPr>
            <a:r>
              <a:rPr lang="pt-BR" sz="1600" i="1" dirty="0" smtClean="0">
                <a:solidFill>
                  <a:srgbClr val="212529"/>
                </a:solidFill>
                <a:latin typeface="georgia" panose="02040502050405020303" pitchFamily="18" charset="0"/>
              </a:rPr>
              <a:t>artificiais</a:t>
            </a:r>
            <a:r>
              <a:rPr lang="pt-BR" sz="1600" i="1" dirty="0">
                <a:solidFill>
                  <a:srgbClr val="212529"/>
                </a:solidFill>
                <a:latin typeface="georgia" panose="02040502050405020303" pitchFamily="18" charset="0"/>
              </a:rPr>
              <a:t>, </a:t>
            </a:r>
            <a:r>
              <a:rPr lang="pt-BR" sz="1600" i="1" dirty="0" err="1">
                <a:solidFill>
                  <a:srgbClr val="212529"/>
                </a:solidFill>
                <a:latin typeface="georgia" panose="02040502050405020303" pitchFamily="18" charset="0"/>
              </a:rPr>
              <a:t>etc</a:t>
            </a:r>
            <a:r>
              <a:rPr lang="pt-BR" sz="1600" i="1" dirty="0">
                <a:solidFill>
                  <a:srgbClr val="212529"/>
                </a:solidFill>
                <a:latin typeface="georgia" panose="02040502050405020303" pitchFamily="18" charset="0"/>
              </a:rPr>
              <a:t>);</a:t>
            </a:r>
            <a:endParaRPr lang="pt-BR" sz="1600" spc="-1" dirty="0">
              <a:solidFill>
                <a:srgbClr val="000000"/>
              </a:solidFill>
              <a:latin typeface="Arial"/>
              <a:ea typeface="Segoe UI"/>
            </a:endParaRPr>
          </a:p>
          <a:p>
            <a:pPr>
              <a:lnSpc>
                <a:spcPct val="100000"/>
              </a:lnSpc>
            </a:pPr>
            <a:endParaRPr lang="pt-BR" spc="-1" dirty="0">
              <a:latin typeface="Arial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pt-BR" b="1" spc="-1" dirty="0">
                <a:latin typeface="Arial"/>
              </a:rPr>
              <a:t>FUTURO:</a:t>
            </a:r>
          </a:p>
          <a:p>
            <a:pPr marL="216000" indent="-2156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Detalhamento deste zoneamento será feito </a:t>
            </a:r>
            <a:endParaRPr lang="pt-BR" spc="-1" dirty="0" smtClean="0">
              <a:solidFill>
                <a:srgbClr val="000000"/>
              </a:solidFill>
              <a:latin typeface="Arial"/>
              <a:ea typeface="Segoe UI"/>
            </a:endParaRPr>
          </a:p>
          <a:p>
            <a:pPr marL="36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a </a:t>
            </a: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partir do Plano de Manejo da futura APA.</a:t>
            </a:r>
            <a:endParaRPr lang="pt-BR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094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520360" y="167684"/>
            <a:ext cx="8754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000" b="1" spc="-1" dirty="0" err="1">
                <a:solidFill>
                  <a:srgbClr val="000000"/>
                </a:solidFill>
                <a:latin typeface="Arial"/>
                <a:ea typeface="Segoe UI"/>
              </a:rPr>
              <a:t>Protozoneamento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 para a APA das Serras de </a:t>
            </a:r>
            <a:r>
              <a:rPr lang="pt-BR" sz="2000" b="1" spc="-1" dirty="0" err="1">
                <a:solidFill>
                  <a:srgbClr val="000000"/>
                </a:solidFill>
                <a:latin typeface="Arial"/>
                <a:ea typeface="Segoe UI"/>
              </a:rPr>
              <a:t>Inhoaíba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, </a:t>
            </a:r>
            <a:endParaRPr lang="pt-BR" sz="2000" b="1" spc="-1" dirty="0" smtClean="0">
              <a:solidFill>
                <a:srgbClr val="000000"/>
              </a:solidFill>
              <a:latin typeface="Arial"/>
              <a:ea typeface="Segoe UI"/>
            </a:endParaRPr>
          </a:p>
          <a:p>
            <a:pPr>
              <a:lnSpc>
                <a:spcPct val="100000"/>
              </a:lnSpc>
            </a:pPr>
            <a:r>
              <a:rPr lang="pt-BR" sz="2000" b="1" spc="-1" dirty="0" smtClean="0">
                <a:solidFill>
                  <a:srgbClr val="000000"/>
                </a:solidFill>
                <a:latin typeface="Arial"/>
                <a:ea typeface="Segoe UI"/>
              </a:rPr>
              <a:t>Cantagalo 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e Santa Eugênia </a:t>
            </a:r>
            <a:endParaRPr lang="pt-BR" sz="2000" spc="-1" dirty="0">
              <a:latin typeface="Arial"/>
            </a:endParaRPr>
          </a:p>
        </p:txBody>
      </p:sp>
      <p:pic>
        <p:nvPicPr>
          <p:cNvPr id="4" name="Imagem 198"/>
          <p:cNvPicPr/>
          <p:nvPr/>
        </p:nvPicPr>
        <p:blipFill>
          <a:blip r:embed="rId2"/>
          <a:stretch/>
        </p:blipFill>
        <p:spPr>
          <a:xfrm>
            <a:off x="0" y="2737"/>
            <a:ext cx="2210463" cy="1172025"/>
          </a:xfrm>
          <a:prstGeom prst="rect">
            <a:avLst/>
          </a:prstGeom>
          <a:ln>
            <a:noFill/>
          </a:ln>
        </p:spPr>
      </p:pic>
      <p:pic>
        <p:nvPicPr>
          <p:cNvPr id="7" name="Imagem 6"/>
          <p:cNvPicPr/>
          <p:nvPr/>
        </p:nvPicPr>
        <p:blipFill>
          <a:blip r:embed="rId3"/>
          <a:stretch/>
        </p:blipFill>
        <p:spPr>
          <a:xfrm>
            <a:off x="397360" y="875570"/>
            <a:ext cx="6830375" cy="5008395"/>
          </a:xfrm>
          <a:prstGeom prst="rect">
            <a:avLst/>
          </a:prstGeom>
          <a:ln>
            <a:noFill/>
          </a:ln>
        </p:spPr>
      </p:pic>
      <p:sp>
        <p:nvSpPr>
          <p:cNvPr id="2" name="CaixaDeTexto 1"/>
          <p:cNvSpPr txBox="1"/>
          <p:nvPr/>
        </p:nvSpPr>
        <p:spPr>
          <a:xfrm>
            <a:off x="7148223" y="723567"/>
            <a:ext cx="504377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pt-BR" b="1" spc="-1" dirty="0">
                <a:solidFill>
                  <a:srgbClr val="000000"/>
                </a:solidFill>
                <a:latin typeface="Arial"/>
                <a:ea typeface="Segoe UI"/>
              </a:rPr>
              <a:t>Nas Zonas de Preservação da Vida Silvestre (ZPVS</a:t>
            </a:r>
            <a:r>
              <a:rPr lang="pt-BR" b="1" spc="-1" dirty="0" smtClean="0">
                <a:solidFill>
                  <a:srgbClr val="000000"/>
                </a:solidFill>
                <a:latin typeface="Arial"/>
                <a:ea typeface="Segoe UI"/>
              </a:rPr>
              <a:t>):</a:t>
            </a:r>
          </a:p>
          <a:p>
            <a:pPr>
              <a:lnSpc>
                <a:spcPct val="100000"/>
              </a:lnSpc>
            </a:pPr>
            <a:endParaRPr lang="pt-BR" b="1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ficam vedadas atividades que provoquem </a:t>
            </a:r>
            <a:endParaRPr lang="pt-BR" spc="-1" dirty="0" smtClean="0">
              <a:solidFill>
                <a:srgbClr val="000000"/>
              </a:solidFill>
              <a:latin typeface="Arial"/>
              <a:ea typeface="Segoe UI"/>
            </a:endParaRPr>
          </a:p>
          <a:p>
            <a:pPr marL="22896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alteração </a:t>
            </a: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antrópica da biota e impeçam ou </a:t>
            </a:r>
            <a:endParaRPr lang="pt-BR" spc="-1" dirty="0" smtClean="0">
              <a:solidFill>
                <a:srgbClr val="000000"/>
              </a:solidFill>
              <a:latin typeface="Arial"/>
              <a:ea typeface="Segoe UI"/>
            </a:endParaRPr>
          </a:p>
          <a:p>
            <a:pPr marL="22896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dificultem </a:t>
            </a: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a regeneração natural de 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vegetação nativa;</a:t>
            </a:r>
          </a:p>
          <a:p>
            <a:pPr marL="228960">
              <a:lnSpc>
                <a:spcPct val="100000"/>
              </a:lnSpc>
              <a:buClr>
                <a:srgbClr val="000000"/>
              </a:buClr>
              <a:buSzPct val="45000"/>
            </a:pPr>
            <a:endParaRPr lang="pt-BR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se constituirá em área de reserva, particular 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ou </a:t>
            </a: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pública, destinada a assegurar condições 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para </a:t>
            </a: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a existência ou reprodução de espécies, 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ou </a:t>
            </a: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comunidades, 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da </a:t>
            </a: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flora local, bem como 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da fauna </a:t>
            </a: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residente ou migratória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;</a:t>
            </a:r>
          </a:p>
          <a:p>
            <a:pPr marL="228960">
              <a:lnSpc>
                <a:spcPct val="100000"/>
              </a:lnSpc>
              <a:buClr>
                <a:srgbClr val="000000"/>
              </a:buClr>
              <a:buSzPct val="45000"/>
            </a:pPr>
            <a:endParaRPr lang="pt-BR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serão desenvolvidos programas de recuperação 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ambiental </a:t>
            </a: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e pesquisa científica, objetivando a 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preservação </a:t>
            </a: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dos recursos florísticos e </a:t>
            </a:r>
            <a:r>
              <a:rPr lang="pt-BR" spc="-1" dirty="0" smtClean="0">
                <a:solidFill>
                  <a:srgbClr val="000000"/>
                </a:solidFill>
                <a:latin typeface="Arial"/>
                <a:ea typeface="Segoe UI"/>
              </a:rPr>
              <a:t>faunísticos</a:t>
            </a: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, originais do local.</a:t>
            </a:r>
            <a:endParaRPr lang="pt-BR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889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520360" y="167684"/>
            <a:ext cx="8754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000" b="1" spc="-1" dirty="0" err="1">
                <a:solidFill>
                  <a:srgbClr val="000000"/>
                </a:solidFill>
                <a:latin typeface="Arial"/>
                <a:ea typeface="Segoe UI"/>
              </a:rPr>
              <a:t>Protozoneamento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 para a APA das Serras de </a:t>
            </a:r>
            <a:r>
              <a:rPr lang="pt-BR" sz="2000" b="1" spc="-1" dirty="0" err="1">
                <a:solidFill>
                  <a:srgbClr val="000000"/>
                </a:solidFill>
                <a:latin typeface="Arial"/>
                <a:ea typeface="Segoe UI"/>
              </a:rPr>
              <a:t>Inhoaíba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, </a:t>
            </a:r>
            <a:endParaRPr lang="pt-BR" sz="2000" b="1" spc="-1" dirty="0" smtClean="0">
              <a:solidFill>
                <a:srgbClr val="000000"/>
              </a:solidFill>
              <a:latin typeface="Arial"/>
              <a:ea typeface="Segoe UI"/>
            </a:endParaRPr>
          </a:p>
          <a:p>
            <a:pPr>
              <a:lnSpc>
                <a:spcPct val="100000"/>
              </a:lnSpc>
            </a:pPr>
            <a:r>
              <a:rPr lang="pt-BR" sz="2000" b="1" spc="-1" dirty="0" smtClean="0">
                <a:solidFill>
                  <a:srgbClr val="000000"/>
                </a:solidFill>
                <a:latin typeface="Arial"/>
                <a:ea typeface="Segoe UI"/>
              </a:rPr>
              <a:t>Cantagalo 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e Santa Eugênia </a:t>
            </a:r>
            <a:endParaRPr lang="pt-BR" sz="2000" spc="-1" dirty="0">
              <a:latin typeface="Arial"/>
            </a:endParaRPr>
          </a:p>
        </p:txBody>
      </p:sp>
      <p:pic>
        <p:nvPicPr>
          <p:cNvPr id="4" name="Imagem 198"/>
          <p:cNvPicPr/>
          <p:nvPr/>
        </p:nvPicPr>
        <p:blipFill>
          <a:blip r:embed="rId2"/>
          <a:stretch/>
        </p:blipFill>
        <p:spPr>
          <a:xfrm>
            <a:off x="0" y="2737"/>
            <a:ext cx="2210463" cy="1172025"/>
          </a:xfrm>
          <a:prstGeom prst="rect">
            <a:avLst/>
          </a:prstGeom>
          <a:ln>
            <a:noFill/>
          </a:ln>
        </p:spPr>
      </p:pic>
      <p:pic>
        <p:nvPicPr>
          <p:cNvPr id="7" name="Imagem 6"/>
          <p:cNvPicPr/>
          <p:nvPr/>
        </p:nvPicPr>
        <p:blipFill>
          <a:blip r:embed="rId3"/>
          <a:stretch/>
        </p:blipFill>
        <p:spPr>
          <a:xfrm>
            <a:off x="397360" y="875570"/>
            <a:ext cx="6830375" cy="5008395"/>
          </a:xfrm>
          <a:prstGeom prst="rect">
            <a:avLst/>
          </a:prstGeom>
          <a:ln>
            <a:noFill/>
          </a:ln>
        </p:spPr>
      </p:pic>
      <p:sp>
        <p:nvSpPr>
          <p:cNvPr id="2" name="CaixaDeTexto 1"/>
          <p:cNvSpPr txBox="1"/>
          <p:nvPr/>
        </p:nvSpPr>
        <p:spPr>
          <a:xfrm>
            <a:off x="7148223" y="993912"/>
            <a:ext cx="50437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pt-BR" b="1" spc="-1" dirty="0">
                <a:solidFill>
                  <a:srgbClr val="000000"/>
                </a:solidFill>
                <a:latin typeface="Arial"/>
                <a:ea typeface="Segoe UI"/>
              </a:rPr>
              <a:t>Nas Zonas de Conservação da Vida Silvestre (ZCVS):</a:t>
            </a:r>
          </a:p>
          <a:p>
            <a:pPr>
              <a:lnSpc>
                <a:spcPct val="100000"/>
              </a:lnSpc>
            </a:pPr>
            <a:endParaRPr lang="pt-BR" b="1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serão permitidas atividades de caráter científico, manejo e controle ambiental, educativas, de recreação e de lazer;</a:t>
            </a:r>
            <a:endParaRPr lang="pt-BR" spc="-1" dirty="0">
              <a:solidFill>
                <a:srgbClr val="000000"/>
              </a:solidFill>
              <a:latin typeface="Arial"/>
              <a:ea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50522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520360" y="167684"/>
            <a:ext cx="8754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000" b="1" spc="-1" dirty="0" err="1">
                <a:solidFill>
                  <a:srgbClr val="000000"/>
                </a:solidFill>
                <a:latin typeface="Arial"/>
                <a:ea typeface="Segoe UI"/>
              </a:rPr>
              <a:t>Protozoneamento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 para a APA das Serras de </a:t>
            </a:r>
            <a:r>
              <a:rPr lang="pt-BR" sz="2000" b="1" spc="-1" dirty="0" err="1">
                <a:solidFill>
                  <a:srgbClr val="000000"/>
                </a:solidFill>
                <a:latin typeface="Arial"/>
                <a:ea typeface="Segoe UI"/>
              </a:rPr>
              <a:t>Inhoaíba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, </a:t>
            </a:r>
            <a:endParaRPr lang="pt-BR" sz="2000" b="1" spc="-1" dirty="0" smtClean="0">
              <a:solidFill>
                <a:srgbClr val="000000"/>
              </a:solidFill>
              <a:latin typeface="Arial"/>
              <a:ea typeface="Segoe UI"/>
            </a:endParaRPr>
          </a:p>
          <a:p>
            <a:pPr>
              <a:lnSpc>
                <a:spcPct val="100000"/>
              </a:lnSpc>
            </a:pPr>
            <a:r>
              <a:rPr lang="pt-BR" sz="2000" b="1" spc="-1" dirty="0" smtClean="0">
                <a:solidFill>
                  <a:srgbClr val="000000"/>
                </a:solidFill>
                <a:latin typeface="Arial"/>
                <a:ea typeface="Segoe UI"/>
              </a:rPr>
              <a:t>Cantagalo 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e Santa Eugênia </a:t>
            </a:r>
            <a:endParaRPr lang="pt-BR" sz="2000" spc="-1" dirty="0">
              <a:latin typeface="Arial"/>
            </a:endParaRPr>
          </a:p>
        </p:txBody>
      </p:sp>
      <p:pic>
        <p:nvPicPr>
          <p:cNvPr id="4" name="Imagem 198"/>
          <p:cNvPicPr/>
          <p:nvPr/>
        </p:nvPicPr>
        <p:blipFill>
          <a:blip r:embed="rId2"/>
          <a:stretch/>
        </p:blipFill>
        <p:spPr>
          <a:xfrm>
            <a:off x="0" y="2737"/>
            <a:ext cx="2210463" cy="1172025"/>
          </a:xfrm>
          <a:prstGeom prst="rect">
            <a:avLst/>
          </a:prstGeom>
          <a:ln>
            <a:noFill/>
          </a:ln>
        </p:spPr>
      </p:pic>
      <p:pic>
        <p:nvPicPr>
          <p:cNvPr id="7" name="Imagem 6"/>
          <p:cNvPicPr/>
          <p:nvPr/>
        </p:nvPicPr>
        <p:blipFill>
          <a:blip r:embed="rId3"/>
          <a:stretch/>
        </p:blipFill>
        <p:spPr>
          <a:xfrm>
            <a:off x="397360" y="875570"/>
            <a:ext cx="6830375" cy="5008395"/>
          </a:xfrm>
          <a:prstGeom prst="rect">
            <a:avLst/>
          </a:prstGeom>
          <a:ln>
            <a:noFill/>
          </a:ln>
        </p:spPr>
      </p:pic>
      <p:sp>
        <p:nvSpPr>
          <p:cNvPr id="2" name="CaixaDeTexto 1"/>
          <p:cNvSpPr txBox="1"/>
          <p:nvPr/>
        </p:nvSpPr>
        <p:spPr>
          <a:xfrm>
            <a:off x="7148223" y="993912"/>
            <a:ext cx="504377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pt-BR" b="1" spc="-1" dirty="0">
                <a:solidFill>
                  <a:srgbClr val="000000"/>
                </a:solidFill>
                <a:latin typeface="Arial"/>
                <a:ea typeface="Segoe UI"/>
              </a:rPr>
              <a:t>Nas Zonas de Sobreposição Territorial (ZST) – </a:t>
            </a:r>
            <a:r>
              <a:rPr lang="pt-BR" b="1" spc="-1" dirty="0" err="1">
                <a:solidFill>
                  <a:srgbClr val="000000"/>
                </a:solidFill>
                <a:latin typeface="Arial"/>
                <a:ea typeface="Segoe UI"/>
              </a:rPr>
              <a:t>ICMBio</a:t>
            </a:r>
            <a:r>
              <a:rPr lang="pt-BR" b="1" spc="-1" dirty="0">
                <a:solidFill>
                  <a:srgbClr val="000000"/>
                </a:solidFill>
                <a:latin typeface="Arial"/>
                <a:ea typeface="Segoe UI"/>
              </a:rPr>
              <a:t> = &gt; RPPN a ser doada;</a:t>
            </a:r>
          </a:p>
          <a:p>
            <a:pPr>
              <a:lnSpc>
                <a:spcPct val="100000"/>
              </a:lnSpc>
            </a:pPr>
            <a:endParaRPr lang="pt-BR" b="1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contém áreas nas quais há sobreposição do território da APA com outras UC nos termos da legislação vigente;</a:t>
            </a: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 charset="2"/>
              <a:buChar char=""/>
            </a:pPr>
            <a:endParaRPr lang="pt-BR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nesta zona, o manejo e a gestão serão regulados por acordos específicos estabelecidos de forma a conciliar os objetivos de criação das UC sobrepostas. </a:t>
            </a: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 charset="2"/>
              <a:buChar char=""/>
            </a:pPr>
            <a:endParaRPr lang="pt-BR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aplica-se esse conceito a RPPN Ana Gonzaga, pois as regras que incidem ali são as do manejo proposto para aquela UC;</a:t>
            </a:r>
          </a:p>
          <a:p>
            <a:pPr marL="228960">
              <a:lnSpc>
                <a:spcPct val="100000"/>
              </a:lnSpc>
              <a:buClr>
                <a:srgbClr val="000000"/>
              </a:buClr>
              <a:buSzPct val="45000"/>
            </a:pPr>
            <a:endParaRPr lang="pt-BR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 charset="2"/>
              <a:buChar char=""/>
            </a:pPr>
            <a:r>
              <a:rPr lang="pt-BR" spc="-1" dirty="0">
                <a:solidFill>
                  <a:srgbClr val="000000"/>
                </a:solidFill>
                <a:latin typeface="Arial"/>
                <a:ea typeface="Segoe UI"/>
              </a:rPr>
              <a:t>adaptada no Roteiro Metodológico para elaboração e revisão de Unidades de Conservação Federais.</a:t>
            </a:r>
            <a:endParaRPr lang="pt-BR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 charset="2"/>
              <a:buChar char=""/>
            </a:pPr>
            <a:endParaRPr lang="pt-BR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893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520360" y="167684"/>
            <a:ext cx="87545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2000" b="1" spc="-1" dirty="0" err="1">
                <a:solidFill>
                  <a:srgbClr val="000000"/>
                </a:solidFill>
                <a:latin typeface="Arial"/>
                <a:ea typeface="Segoe UI"/>
              </a:rPr>
              <a:t>Protozoneamento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 para a APA das Serras de </a:t>
            </a:r>
            <a:r>
              <a:rPr lang="pt-BR" sz="2000" b="1" spc="-1" dirty="0" err="1">
                <a:solidFill>
                  <a:srgbClr val="000000"/>
                </a:solidFill>
                <a:latin typeface="Arial"/>
                <a:ea typeface="Segoe UI"/>
              </a:rPr>
              <a:t>Inhoaíba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, </a:t>
            </a:r>
            <a:endParaRPr lang="pt-BR" sz="2000" b="1" spc="-1" dirty="0" smtClean="0">
              <a:solidFill>
                <a:srgbClr val="000000"/>
              </a:solidFill>
              <a:latin typeface="Arial"/>
              <a:ea typeface="Segoe UI"/>
            </a:endParaRPr>
          </a:p>
          <a:p>
            <a:pPr>
              <a:lnSpc>
                <a:spcPct val="100000"/>
              </a:lnSpc>
            </a:pPr>
            <a:r>
              <a:rPr lang="pt-BR" sz="2000" b="1" spc="-1" dirty="0" smtClean="0">
                <a:solidFill>
                  <a:srgbClr val="000000"/>
                </a:solidFill>
                <a:latin typeface="Arial"/>
                <a:ea typeface="Segoe UI"/>
              </a:rPr>
              <a:t>Cantagalo </a:t>
            </a:r>
            <a:r>
              <a:rPr lang="pt-BR" sz="2000" b="1" spc="-1" dirty="0">
                <a:solidFill>
                  <a:srgbClr val="000000"/>
                </a:solidFill>
                <a:latin typeface="Arial"/>
                <a:ea typeface="Segoe UI"/>
              </a:rPr>
              <a:t>e Santa Eugênia </a:t>
            </a:r>
            <a:endParaRPr lang="pt-BR" sz="2000" spc="-1" dirty="0">
              <a:latin typeface="Arial"/>
            </a:endParaRPr>
          </a:p>
        </p:txBody>
      </p:sp>
      <p:pic>
        <p:nvPicPr>
          <p:cNvPr id="4" name="Imagem 198"/>
          <p:cNvPicPr/>
          <p:nvPr/>
        </p:nvPicPr>
        <p:blipFill>
          <a:blip r:embed="rId2"/>
          <a:stretch/>
        </p:blipFill>
        <p:spPr>
          <a:xfrm>
            <a:off x="0" y="2737"/>
            <a:ext cx="2210463" cy="1172025"/>
          </a:xfrm>
          <a:prstGeom prst="rect">
            <a:avLst/>
          </a:prstGeom>
          <a:ln>
            <a:noFill/>
          </a:ln>
        </p:spPr>
      </p:pic>
      <p:pic>
        <p:nvPicPr>
          <p:cNvPr id="7" name="Imagem 6"/>
          <p:cNvPicPr/>
          <p:nvPr/>
        </p:nvPicPr>
        <p:blipFill>
          <a:blip r:embed="rId3"/>
          <a:stretch/>
        </p:blipFill>
        <p:spPr>
          <a:xfrm>
            <a:off x="397360" y="875570"/>
            <a:ext cx="6830375" cy="5008395"/>
          </a:xfrm>
          <a:prstGeom prst="rect">
            <a:avLst/>
          </a:prstGeom>
          <a:ln>
            <a:noFill/>
          </a:ln>
        </p:spPr>
      </p:pic>
      <p:sp>
        <p:nvSpPr>
          <p:cNvPr id="2" name="CaixaDeTexto 1"/>
          <p:cNvSpPr txBox="1"/>
          <p:nvPr/>
        </p:nvSpPr>
        <p:spPr>
          <a:xfrm>
            <a:off x="7148222" y="588749"/>
            <a:ext cx="5043778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pt-BR" b="1" spc="-1" dirty="0">
                <a:solidFill>
                  <a:srgbClr val="000000"/>
                </a:solidFill>
                <a:latin typeface="Arial"/>
                <a:ea typeface="Segoe UI"/>
              </a:rPr>
              <a:t>Nas Zonas de Ocupação Controlada (ZOC):</a:t>
            </a:r>
          </a:p>
          <a:p>
            <a:pPr>
              <a:lnSpc>
                <a:spcPct val="100000"/>
              </a:lnSpc>
            </a:pPr>
            <a:endParaRPr lang="pt-BR" sz="800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z="1600" spc="-1" dirty="0">
                <a:solidFill>
                  <a:srgbClr val="000000"/>
                </a:solidFill>
                <a:latin typeface="Arial"/>
                <a:ea typeface="Segoe UI"/>
              </a:rPr>
              <a:t>é permitida a ocupação de forma controlada de maneira que não entre em conflito com os objetivos de criação da UC;</a:t>
            </a: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endParaRPr lang="pt-BR" sz="800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z="1600" spc="-1" dirty="0">
                <a:solidFill>
                  <a:srgbClr val="000000"/>
                </a:solidFill>
                <a:latin typeface="Arial"/>
                <a:ea typeface="Segoe UI"/>
              </a:rPr>
              <a:t>ZOC_SBN – serão permitidas ocupações de baixa densidade, compatíveis com a preservação ambiental, onde deverão ser privilegiadas a manutenção da permeabilidade do solo, a arborização urbana com vistas às conexões indicadas no Estudo Técnico de criação da UC, manutenção dos cursos naturais de rios e córregos, e projetos que visem à </a:t>
            </a:r>
            <a:r>
              <a:rPr lang="pt-BR" sz="1600" spc="-1" dirty="0" err="1">
                <a:solidFill>
                  <a:srgbClr val="000000"/>
                </a:solidFill>
                <a:latin typeface="Arial"/>
                <a:ea typeface="Segoe UI"/>
              </a:rPr>
              <a:t>renaturalização</a:t>
            </a:r>
            <a:r>
              <a:rPr lang="pt-BR" sz="1600" spc="-1" dirty="0">
                <a:solidFill>
                  <a:srgbClr val="000000"/>
                </a:solidFill>
                <a:latin typeface="Arial"/>
                <a:ea typeface="Segoe UI"/>
              </a:rPr>
              <a:t> e soluções baseadas na natureza;</a:t>
            </a: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endParaRPr lang="pt-BR" sz="800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z="1600" spc="-1" dirty="0">
                <a:solidFill>
                  <a:srgbClr val="000000"/>
                </a:solidFill>
                <a:latin typeface="Arial"/>
                <a:ea typeface="Segoe UI"/>
              </a:rPr>
              <a:t>ZOC1 – Admissão da ocupação existente, sendo o restante do lote considerado </a:t>
            </a:r>
            <a:r>
              <a:rPr lang="pt-BR" sz="1600" i="1" spc="-1" dirty="0">
                <a:solidFill>
                  <a:srgbClr val="000000"/>
                </a:solidFill>
                <a:latin typeface="Arial"/>
                <a:ea typeface="Segoe UI"/>
              </a:rPr>
              <a:t>non </a:t>
            </a:r>
            <a:r>
              <a:rPr lang="pt-BR" sz="1600" i="1" spc="-1" dirty="0" err="1">
                <a:solidFill>
                  <a:srgbClr val="000000"/>
                </a:solidFill>
                <a:latin typeface="Arial"/>
                <a:ea typeface="Segoe UI"/>
              </a:rPr>
              <a:t>aedificandi</a:t>
            </a:r>
            <a:r>
              <a:rPr lang="pt-BR" sz="1600" spc="-1" dirty="0">
                <a:solidFill>
                  <a:srgbClr val="000000"/>
                </a:solidFill>
                <a:latin typeface="Arial"/>
                <a:ea typeface="Segoe UI"/>
              </a:rPr>
              <a:t>;</a:t>
            </a:r>
            <a:endParaRPr lang="pt-BR" sz="1600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z="1600" spc="-1" dirty="0">
                <a:solidFill>
                  <a:srgbClr val="000000"/>
                </a:solidFill>
                <a:latin typeface="Arial"/>
                <a:ea typeface="Segoe UI"/>
              </a:rPr>
              <a:t>ZOC2 – Equivalente à ZRU2B do Novo Plano Diretor;</a:t>
            </a:r>
            <a:endParaRPr lang="pt-BR" sz="1600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z="1600" spc="-1" dirty="0">
                <a:solidFill>
                  <a:srgbClr val="000000"/>
                </a:solidFill>
                <a:latin typeface="Arial"/>
                <a:ea typeface="Segoe UI"/>
              </a:rPr>
              <a:t>ZOC3 – Equivalente à ZRM2F do Novo Plano Diretor;</a:t>
            </a:r>
            <a:endParaRPr lang="pt-BR" sz="1600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z="1600" spc="-1" dirty="0">
                <a:solidFill>
                  <a:srgbClr val="000000"/>
                </a:solidFill>
                <a:latin typeface="Arial"/>
                <a:ea typeface="Segoe UI"/>
              </a:rPr>
              <a:t>ZOC4 – Equivalente à ZRM3C do Novo Plano Diretor;</a:t>
            </a:r>
            <a:endParaRPr lang="pt-BR" sz="1600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/>
              <a:buChar char=""/>
            </a:pPr>
            <a:r>
              <a:rPr lang="pt-BR" sz="1600" spc="-1" dirty="0">
                <a:solidFill>
                  <a:srgbClr val="000000"/>
                </a:solidFill>
                <a:latin typeface="Arial"/>
                <a:ea typeface="Segoe UI"/>
              </a:rPr>
              <a:t>ZOC5 – Equivalente à ZCSB do Novo Plano Diretor.</a:t>
            </a:r>
            <a:endParaRPr lang="pt-BR" sz="1600" spc="-1" dirty="0">
              <a:latin typeface="Arial"/>
            </a:endParaRPr>
          </a:p>
          <a:p>
            <a:pPr marL="457200" indent="-228240">
              <a:lnSpc>
                <a:spcPct val="100000"/>
              </a:lnSpc>
              <a:buClr>
                <a:srgbClr val="000000"/>
              </a:buClr>
              <a:buSzPct val="45000"/>
              <a:buFont typeface="Symbol" charset="2"/>
              <a:buChar char=""/>
            </a:pPr>
            <a:endParaRPr lang="pt-BR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810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00"/>
          <a:stretch/>
        </p:blipFill>
        <p:spPr>
          <a:xfrm>
            <a:off x="4916351" y="798118"/>
            <a:ext cx="2016077" cy="3210358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3096621" y="5486401"/>
            <a:ext cx="5998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rgbClr val="004A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Parque Cesário de Melo</a:t>
            </a:r>
          </a:p>
          <a:p>
            <a:pPr algn="ctr"/>
            <a:r>
              <a:rPr lang="pt-BR" sz="3200" dirty="0" err="1" smtClean="0">
                <a:solidFill>
                  <a:srgbClr val="004A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Inhoaíba</a:t>
            </a:r>
            <a:endParaRPr lang="pt-BR" sz="3200" dirty="0">
              <a:solidFill>
                <a:srgbClr val="004A8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2925010" y="5315131"/>
            <a:ext cx="59987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Parque Cesário de Melo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48"/>
          <a:stretch/>
        </p:blipFill>
        <p:spPr>
          <a:xfrm>
            <a:off x="4775890" y="804963"/>
            <a:ext cx="2640220" cy="41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4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738" y="0"/>
            <a:ext cx="7980218" cy="3778667"/>
          </a:xfrm>
          <a:prstGeom prst="rect">
            <a:avLst/>
          </a:prstGeom>
        </p:spPr>
      </p:pic>
      <p:grpSp>
        <p:nvGrpSpPr>
          <p:cNvPr id="6" name="Agrupar 5"/>
          <p:cNvGrpSpPr/>
          <p:nvPr/>
        </p:nvGrpSpPr>
        <p:grpSpPr>
          <a:xfrm>
            <a:off x="7943306" y="4137256"/>
            <a:ext cx="2429675" cy="1783250"/>
            <a:chOff x="8505425" y="4398500"/>
            <a:chExt cx="2429675" cy="1783250"/>
          </a:xfrm>
        </p:grpSpPr>
        <p:pic>
          <p:nvPicPr>
            <p:cNvPr id="4" name="Google Shape;74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505425" y="4398500"/>
              <a:ext cx="2429675" cy="1783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Google Shape;75;p14"/>
            <p:cNvSpPr/>
            <p:nvPr/>
          </p:nvSpPr>
          <p:spPr>
            <a:xfrm>
              <a:off x="9155557" y="5634027"/>
              <a:ext cx="206400" cy="2064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34" y="2306978"/>
            <a:ext cx="5365474" cy="3660557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9029846" y="5028881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Rio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516894" y="3912186"/>
            <a:ext cx="16658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de proteção </a:t>
            </a:r>
          </a:p>
          <a:p>
            <a:pPr algn="ctr"/>
            <a:r>
              <a:rPr lang="pt-B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ambiental</a:t>
            </a:r>
            <a:endParaRPr lang="pt-B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2891313" y="2798144"/>
            <a:ext cx="2214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Parque Cesário de Melo</a:t>
            </a:r>
            <a:endParaRPr lang="pt-B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998" y="1773407"/>
            <a:ext cx="454669" cy="533571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335" y="2181503"/>
            <a:ext cx="454669" cy="533571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474495" y="866544"/>
            <a:ext cx="35718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b="1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Estudo técnico SMAC</a:t>
            </a:r>
          </a:p>
          <a:p>
            <a:r>
              <a:rPr lang="pt-BR" sz="1400" b="1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de proteção ambiental das serras</a:t>
            </a:r>
          </a:p>
          <a:p>
            <a:r>
              <a:rPr lang="pt-BR" sz="1400" b="1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sz="1400" b="1" dirty="0" err="1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Inhoaíba</a:t>
            </a:r>
            <a:r>
              <a:rPr lang="pt-BR" sz="1400" b="1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Cantagalo e Santa Eugênia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63464" flipH="1" flipV="1">
            <a:off x="4645463" y="1610584"/>
            <a:ext cx="2515270" cy="25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9933719" y="532208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pt-BR" sz="2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75765" y="1620273"/>
            <a:ext cx="93182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Preservar e ofertar áreas verdes na Cidade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pt-BR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Criar um espaço urbano sustentável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pt-BR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Ofertar áreas </a:t>
            </a: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lazer, </a:t>
            </a: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esporte, entretenimento e </a:t>
            </a: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cultura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pt-BR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Oferecer equipamentos </a:t>
            </a: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serviços públicos </a:t>
            </a: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 </a:t>
            </a: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áreas da educação, cultura, </a:t>
            </a: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 e </a:t>
            </a:r>
            <a:r>
              <a:rPr lang="pt-BR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empreendedorismo </a:t>
            </a: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econômico</a:t>
            </a:r>
            <a:endParaRPr lang="pt-BR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30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8925636" y="423080"/>
            <a:ext cx="1826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localização</a:t>
            </a:r>
            <a:endParaRPr lang="pt-BR" sz="2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lipse 10"/>
          <p:cNvSpPr/>
          <p:nvPr/>
        </p:nvSpPr>
        <p:spPr>
          <a:xfrm>
            <a:off x="5965069" y="3794077"/>
            <a:ext cx="252000" cy="252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2"/>
          <a:srcRect l="195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2"/>
          <a:srcRect t="95238" r="91722"/>
          <a:stretch/>
        </p:blipFill>
        <p:spPr>
          <a:xfrm>
            <a:off x="10751777" y="6318225"/>
            <a:ext cx="1293908" cy="337000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76"/>
          <a:stretch/>
        </p:blipFill>
        <p:spPr>
          <a:xfrm>
            <a:off x="5386652" y="5876147"/>
            <a:ext cx="1519115" cy="701474"/>
          </a:xfrm>
          <a:prstGeom prst="rect">
            <a:avLst/>
          </a:prstGeom>
        </p:spPr>
      </p:pic>
      <p:sp>
        <p:nvSpPr>
          <p:cNvPr id="21" name="Elipse 20"/>
          <p:cNvSpPr/>
          <p:nvPr/>
        </p:nvSpPr>
        <p:spPr>
          <a:xfrm>
            <a:off x="3648074" y="641112"/>
            <a:ext cx="4320000" cy="4320000"/>
          </a:xfrm>
          <a:prstGeom prst="ellipse">
            <a:avLst/>
          </a:prstGeom>
          <a:solidFill>
            <a:schemeClr val="bg1">
              <a:alpha val="45000"/>
            </a:schemeClr>
          </a:solidFill>
          <a:ln w="254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CaixaDeTexto 17"/>
          <p:cNvSpPr txBox="1"/>
          <p:nvPr/>
        </p:nvSpPr>
        <p:spPr>
          <a:xfrm>
            <a:off x="5258512" y="2449575"/>
            <a:ext cx="10327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solidFill>
                  <a:schemeClr val="accent5">
                    <a:lumMod val="75000"/>
                  </a:schemeClr>
                </a:solidFill>
              </a:rPr>
              <a:t>BRT </a:t>
            </a:r>
            <a:r>
              <a:rPr lang="pt-BR" sz="1200" b="1" dirty="0" err="1" smtClean="0">
                <a:solidFill>
                  <a:schemeClr val="accent5">
                    <a:lumMod val="75000"/>
                  </a:schemeClr>
                </a:solidFill>
              </a:rPr>
              <a:t>Inhoaíba</a:t>
            </a:r>
            <a:endParaRPr lang="pt-BR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6584046" y="2015869"/>
            <a:ext cx="13007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solidFill>
                  <a:schemeClr val="accent5">
                    <a:lumMod val="75000"/>
                  </a:schemeClr>
                </a:solidFill>
              </a:rPr>
              <a:t>BRT Ana Gonzaga</a:t>
            </a:r>
            <a:endParaRPr lang="pt-BR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8088638" y="2325044"/>
            <a:ext cx="1070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solidFill>
                  <a:schemeClr val="accent5">
                    <a:lumMod val="75000"/>
                  </a:schemeClr>
                </a:solidFill>
              </a:rPr>
              <a:t>BRT São Jorge</a:t>
            </a:r>
            <a:endParaRPr lang="pt-BR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3851551" y="2657474"/>
            <a:ext cx="1273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solidFill>
                  <a:schemeClr val="accent5">
                    <a:lumMod val="75000"/>
                  </a:schemeClr>
                </a:solidFill>
              </a:rPr>
              <a:t>BRT Vilar Carioca</a:t>
            </a:r>
            <a:endParaRPr lang="pt-BR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2705252" y="2934473"/>
            <a:ext cx="9428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solidFill>
                  <a:schemeClr val="accent5">
                    <a:lumMod val="75000"/>
                  </a:schemeClr>
                </a:solidFill>
              </a:rPr>
              <a:t>BRT </a:t>
            </a:r>
            <a:r>
              <a:rPr lang="pt-BR" sz="1200" b="1" dirty="0" err="1" smtClean="0">
                <a:solidFill>
                  <a:schemeClr val="accent5">
                    <a:lumMod val="75000"/>
                  </a:schemeClr>
                </a:solidFill>
              </a:rPr>
              <a:t>Icurana</a:t>
            </a:r>
            <a:endParaRPr lang="pt-BR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5" name="CaixaDeTexto 24"/>
          <p:cNvSpPr txBox="1"/>
          <p:nvPr/>
        </p:nvSpPr>
        <p:spPr>
          <a:xfrm rot="20513689">
            <a:off x="3698920" y="3091395"/>
            <a:ext cx="702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solidFill>
                  <a:schemeClr val="bg2">
                    <a:lumMod val="50000"/>
                  </a:schemeClr>
                </a:solidFill>
              </a:rPr>
              <a:t>Avenida</a:t>
            </a:r>
            <a:endParaRPr lang="pt-BR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6" name="CaixaDeTexto 25"/>
          <p:cNvSpPr txBox="1"/>
          <p:nvPr/>
        </p:nvSpPr>
        <p:spPr>
          <a:xfrm rot="21289185">
            <a:off x="4443874" y="2959462"/>
            <a:ext cx="6479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solidFill>
                  <a:schemeClr val="bg2">
                    <a:lumMod val="50000"/>
                  </a:schemeClr>
                </a:solidFill>
              </a:rPr>
              <a:t>Cesário</a:t>
            </a:r>
            <a:endParaRPr lang="pt-BR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CaixaDeTexto 26"/>
          <p:cNvSpPr txBox="1"/>
          <p:nvPr/>
        </p:nvSpPr>
        <p:spPr>
          <a:xfrm rot="20541739">
            <a:off x="6110528" y="2626801"/>
            <a:ext cx="35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solidFill>
                  <a:schemeClr val="bg2">
                    <a:lumMod val="50000"/>
                  </a:schemeClr>
                </a:solidFill>
              </a:rPr>
              <a:t>De</a:t>
            </a:r>
            <a:endParaRPr lang="pt-BR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 rot="20608119">
            <a:off x="6743241" y="2388306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solidFill>
                  <a:schemeClr val="bg2">
                    <a:lumMod val="50000"/>
                  </a:schemeClr>
                </a:solidFill>
              </a:rPr>
              <a:t>Melo</a:t>
            </a:r>
            <a:endParaRPr lang="pt-BR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9" name="CaixaDeTexto 28"/>
          <p:cNvSpPr txBox="1"/>
          <p:nvPr/>
        </p:nvSpPr>
        <p:spPr>
          <a:xfrm rot="20952646">
            <a:off x="6595801" y="1362632"/>
            <a:ext cx="16033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solidFill>
                  <a:schemeClr val="bg2">
                    <a:lumMod val="50000"/>
                  </a:schemeClr>
                </a:solidFill>
              </a:rPr>
              <a:t>Rua    Campo    Grande</a:t>
            </a:r>
            <a:endParaRPr lang="pt-BR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CaixaDeTexto 29"/>
          <p:cNvSpPr txBox="1"/>
          <p:nvPr/>
        </p:nvSpPr>
        <p:spPr>
          <a:xfrm rot="20952646">
            <a:off x="2504189" y="2230548"/>
            <a:ext cx="10583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solidFill>
                  <a:schemeClr val="bg2">
                    <a:lumMod val="50000"/>
                  </a:schemeClr>
                </a:solidFill>
              </a:rPr>
              <a:t>Rua    Guarujá</a:t>
            </a:r>
            <a:endParaRPr lang="pt-BR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Forma Livre 16"/>
          <p:cNvSpPr/>
          <p:nvPr/>
        </p:nvSpPr>
        <p:spPr>
          <a:xfrm>
            <a:off x="-9525" y="1476375"/>
            <a:ext cx="12239625" cy="1990725"/>
          </a:xfrm>
          <a:custGeom>
            <a:avLst/>
            <a:gdLst>
              <a:gd name="connsiteX0" fmla="*/ 0 w 12239625"/>
              <a:gd name="connsiteY0" fmla="*/ 1924050 h 1990725"/>
              <a:gd name="connsiteX1" fmla="*/ 200025 w 12239625"/>
              <a:gd name="connsiteY1" fmla="*/ 1905000 h 1990725"/>
              <a:gd name="connsiteX2" fmla="*/ 304800 w 12239625"/>
              <a:gd name="connsiteY2" fmla="*/ 1905000 h 1990725"/>
              <a:gd name="connsiteX3" fmla="*/ 447675 w 12239625"/>
              <a:gd name="connsiteY3" fmla="*/ 1962150 h 1990725"/>
              <a:gd name="connsiteX4" fmla="*/ 571500 w 12239625"/>
              <a:gd name="connsiteY4" fmla="*/ 1971675 h 1990725"/>
              <a:gd name="connsiteX5" fmla="*/ 819150 w 12239625"/>
              <a:gd name="connsiteY5" fmla="*/ 1990725 h 1990725"/>
              <a:gd name="connsiteX6" fmla="*/ 971550 w 12239625"/>
              <a:gd name="connsiteY6" fmla="*/ 1962150 h 1990725"/>
              <a:gd name="connsiteX7" fmla="*/ 1143000 w 12239625"/>
              <a:gd name="connsiteY7" fmla="*/ 1895475 h 1990725"/>
              <a:gd name="connsiteX8" fmla="*/ 1323975 w 12239625"/>
              <a:gd name="connsiteY8" fmla="*/ 1819275 h 1990725"/>
              <a:gd name="connsiteX9" fmla="*/ 1447800 w 12239625"/>
              <a:gd name="connsiteY9" fmla="*/ 1800225 h 1990725"/>
              <a:gd name="connsiteX10" fmla="*/ 1543050 w 12239625"/>
              <a:gd name="connsiteY10" fmla="*/ 1800225 h 1990725"/>
              <a:gd name="connsiteX11" fmla="*/ 1647825 w 12239625"/>
              <a:gd name="connsiteY11" fmla="*/ 1828800 h 1990725"/>
              <a:gd name="connsiteX12" fmla="*/ 1771650 w 12239625"/>
              <a:gd name="connsiteY12" fmla="*/ 1895475 h 1990725"/>
              <a:gd name="connsiteX13" fmla="*/ 1895475 w 12239625"/>
              <a:gd name="connsiteY13" fmla="*/ 1914525 h 1990725"/>
              <a:gd name="connsiteX14" fmla="*/ 2000250 w 12239625"/>
              <a:gd name="connsiteY14" fmla="*/ 1952625 h 1990725"/>
              <a:gd name="connsiteX15" fmla="*/ 2114550 w 12239625"/>
              <a:gd name="connsiteY15" fmla="*/ 1962150 h 1990725"/>
              <a:gd name="connsiteX16" fmla="*/ 2257425 w 12239625"/>
              <a:gd name="connsiteY16" fmla="*/ 1981200 h 1990725"/>
              <a:gd name="connsiteX17" fmla="*/ 2400300 w 12239625"/>
              <a:gd name="connsiteY17" fmla="*/ 1971675 h 1990725"/>
              <a:gd name="connsiteX18" fmla="*/ 2533650 w 12239625"/>
              <a:gd name="connsiteY18" fmla="*/ 1952625 h 1990725"/>
              <a:gd name="connsiteX19" fmla="*/ 2686050 w 12239625"/>
              <a:gd name="connsiteY19" fmla="*/ 1924050 h 1990725"/>
              <a:gd name="connsiteX20" fmla="*/ 2819400 w 12239625"/>
              <a:gd name="connsiteY20" fmla="*/ 1905000 h 1990725"/>
              <a:gd name="connsiteX21" fmla="*/ 2924175 w 12239625"/>
              <a:gd name="connsiteY21" fmla="*/ 1905000 h 1990725"/>
              <a:gd name="connsiteX22" fmla="*/ 3028950 w 12239625"/>
              <a:gd name="connsiteY22" fmla="*/ 1905000 h 1990725"/>
              <a:gd name="connsiteX23" fmla="*/ 3105150 w 12239625"/>
              <a:gd name="connsiteY23" fmla="*/ 1905000 h 1990725"/>
              <a:gd name="connsiteX24" fmla="*/ 3209925 w 12239625"/>
              <a:gd name="connsiteY24" fmla="*/ 1895475 h 1990725"/>
              <a:gd name="connsiteX25" fmla="*/ 3400425 w 12239625"/>
              <a:gd name="connsiteY25" fmla="*/ 1847850 h 1990725"/>
              <a:gd name="connsiteX26" fmla="*/ 3533775 w 12239625"/>
              <a:gd name="connsiteY26" fmla="*/ 1800225 h 1990725"/>
              <a:gd name="connsiteX27" fmla="*/ 3619500 w 12239625"/>
              <a:gd name="connsiteY27" fmla="*/ 1771650 h 1990725"/>
              <a:gd name="connsiteX28" fmla="*/ 3838575 w 12239625"/>
              <a:gd name="connsiteY28" fmla="*/ 1695450 h 1990725"/>
              <a:gd name="connsiteX29" fmla="*/ 4010025 w 12239625"/>
              <a:gd name="connsiteY29" fmla="*/ 1619250 h 1990725"/>
              <a:gd name="connsiteX30" fmla="*/ 4105275 w 12239625"/>
              <a:gd name="connsiteY30" fmla="*/ 1581150 h 1990725"/>
              <a:gd name="connsiteX31" fmla="*/ 4171950 w 12239625"/>
              <a:gd name="connsiteY31" fmla="*/ 1552575 h 1990725"/>
              <a:gd name="connsiteX32" fmla="*/ 4333875 w 12239625"/>
              <a:gd name="connsiteY32" fmla="*/ 1543050 h 1990725"/>
              <a:gd name="connsiteX33" fmla="*/ 4514850 w 12239625"/>
              <a:gd name="connsiteY33" fmla="*/ 1524000 h 1990725"/>
              <a:gd name="connsiteX34" fmla="*/ 4619625 w 12239625"/>
              <a:gd name="connsiteY34" fmla="*/ 1533525 h 1990725"/>
              <a:gd name="connsiteX35" fmla="*/ 4781550 w 12239625"/>
              <a:gd name="connsiteY35" fmla="*/ 1533525 h 1990725"/>
              <a:gd name="connsiteX36" fmla="*/ 4886325 w 12239625"/>
              <a:gd name="connsiteY36" fmla="*/ 1524000 h 1990725"/>
              <a:gd name="connsiteX37" fmla="*/ 5048250 w 12239625"/>
              <a:gd name="connsiteY37" fmla="*/ 1504950 h 1990725"/>
              <a:gd name="connsiteX38" fmla="*/ 5210175 w 12239625"/>
              <a:gd name="connsiteY38" fmla="*/ 1476375 h 1990725"/>
              <a:gd name="connsiteX39" fmla="*/ 5314950 w 12239625"/>
              <a:gd name="connsiteY39" fmla="*/ 1466850 h 1990725"/>
              <a:gd name="connsiteX40" fmla="*/ 5457825 w 12239625"/>
              <a:gd name="connsiteY40" fmla="*/ 1466850 h 1990725"/>
              <a:gd name="connsiteX41" fmla="*/ 5553075 w 12239625"/>
              <a:gd name="connsiteY41" fmla="*/ 1457325 h 1990725"/>
              <a:gd name="connsiteX42" fmla="*/ 5619750 w 12239625"/>
              <a:gd name="connsiteY42" fmla="*/ 1428750 h 1990725"/>
              <a:gd name="connsiteX43" fmla="*/ 5905500 w 12239625"/>
              <a:gd name="connsiteY43" fmla="*/ 1295400 h 1990725"/>
              <a:gd name="connsiteX44" fmla="*/ 6096000 w 12239625"/>
              <a:gd name="connsiteY44" fmla="*/ 1219200 h 1990725"/>
              <a:gd name="connsiteX45" fmla="*/ 6172200 w 12239625"/>
              <a:gd name="connsiteY45" fmla="*/ 1171575 h 1990725"/>
              <a:gd name="connsiteX46" fmla="*/ 6448425 w 12239625"/>
              <a:gd name="connsiteY46" fmla="*/ 1085850 h 1990725"/>
              <a:gd name="connsiteX47" fmla="*/ 6734175 w 12239625"/>
              <a:gd name="connsiteY47" fmla="*/ 990600 h 1990725"/>
              <a:gd name="connsiteX48" fmla="*/ 6829425 w 12239625"/>
              <a:gd name="connsiteY48" fmla="*/ 971550 h 1990725"/>
              <a:gd name="connsiteX49" fmla="*/ 7048500 w 12239625"/>
              <a:gd name="connsiteY49" fmla="*/ 914400 h 1990725"/>
              <a:gd name="connsiteX50" fmla="*/ 7172325 w 12239625"/>
              <a:gd name="connsiteY50" fmla="*/ 876300 h 1990725"/>
              <a:gd name="connsiteX51" fmla="*/ 7305675 w 12239625"/>
              <a:gd name="connsiteY51" fmla="*/ 866775 h 1990725"/>
              <a:gd name="connsiteX52" fmla="*/ 7439025 w 12239625"/>
              <a:gd name="connsiteY52" fmla="*/ 885825 h 1990725"/>
              <a:gd name="connsiteX53" fmla="*/ 7562850 w 12239625"/>
              <a:gd name="connsiteY53" fmla="*/ 914400 h 1990725"/>
              <a:gd name="connsiteX54" fmla="*/ 7658100 w 12239625"/>
              <a:gd name="connsiteY54" fmla="*/ 942975 h 1990725"/>
              <a:gd name="connsiteX55" fmla="*/ 7924800 w 12239625"/>
              <a:gd name="connsiteY55" fmla="*/ 942975 h 1990725"/>
              <a:gd name="connsiteX56" fmla="*/ 8220075 w 12239625"/>
              <a:gd name="connsiteY56" fmla="*/ 800100 h 1990725"/>
              <a:gd name="connsiteX57" fmla="*/ 8343900 w 12239625"/>
              <a:gd name="connsiteY57" fmla="*/ 733425 h 1990725"/>
              <a:gd name="connsiteX58" fmla="*/ 8467725 w 12239625"/>
              <a:gd name="connsiteY58" fmla="*/ 666750 h 1990725"/>
              <a:gd name="connsiteX59" fmla="*/ 8582025 w 12239625"/>
              <a:gd name="connsiteY59" fmla="*/ 628650 h 1990725"/>
              <a:gd name="connsiteX60" fmla="*/ 8686800 w 12239625"/>
              <a:gd name="connsiteY60" fmla="*/ 619125 h 1990725"/>
              <a:gd name="connsiteX61" fmla="*/ 8791575 w 12239625"/>
              <a:gd name="connsiteY61" fmla="*/ 590550 h 1990725"/>
              <a:gd name="connsiteX62" fmla="*/ 8905875 w 12239625"/>
              <a:gd name="connsiteY62" fmla="*/ 581025 h 1990725"/>
              <a:gd name="connsiteX63" fmla="*/ 9048750 w 12239625"/>
              <a:gd name="connsiteY63" fmla="*/ 590550 h 1990725"/>
              <a:gd name="connsiteX64" fmla="*/ 9115425 w 12239625"/>
              <a:gd name="connsiteY64" fmla="*/ 533400 h 1990725"/>
              <a:gd name="connsiteX65" fmla="*/ 9239250 w 12239625"/>
              <a:gd name="connsiteY65" fmla="*/ 400050 h 1990725"/>
              <a:gd name="connsiteX66" fmla="*/ 9429750 w 12239625"/>
              <a:gd name="connsiteY66" fmla="*/ 247650 h 1990725"/>
              <a:gd name="connsiteX67" fmla="*/ 9534525 w 12239625"/>
              <a:gd name="connsiteY67" fmla="*/ 190500 h 1990725"/>
              <a:gd name="connsiteX68" fmla="*/ 9791700 w 12239625"/>
              <a:gd name="connsiteY68" fmla="*/ 133350 h 1990725"/>
              <a:gd name="connsiteX69" fmla="*/ 9915525 w 12239625"/>
              <a:gd name="connsiteY69" fmla="*/ 85725 h 1990725"/>
              <a:gd name="connsiteX70" fmla="*/ 10201275 w 12239625"/>
              <a:gd name="connsiteY70" fmla="*/ 0 h 1990725"/>
              <a:gd name="connsiteX71" fmla="*/ 10429875 w 12239625"/>
              <a:gd name="connsiteY71" fmla="*/ 28575 h 1990725"/>
              <a:gd name="connsiteX72" fmla="*/ 10525125 w 12239625"/>
              <a:gd name="connsiteY72" fmla="*/ 38100 h 1990725"/>
              <a:gd name="connsiteX73" fmla="*/ 10725150 w 12239625"/>
              <a:gd name="connsiteY73" fmla="*/ 76200 h 1990725"/>
              <a:gd name="connsiteX74" fmla="*/ 10953750 w 12239625"/>
              <a:gd name="connsiteY74" fmla="*/ 47625 h 1990725"/>
              <a:gd name="connsiteX75" fmla="*/ 11182350 w 12239625"/>
              <a:gd name="connsiteY75" fmla="*/ 66675 h 1990725"/>
              <a:gd name="connsiteX76" fmla="*/ 11353800 w 12239625"/>
              <a:gd name="connsiteY76" fmla="*/ 123825 h 1990725"/>
              <a:gd name="connsiteX77" fmla="*/ 11506200 w 12239625"/>
              <a:gd name="connsiteY77" fmla="*/ 161925 h 1990725"/>
              <a:gd name="connsiteX78" fmla="*/ 11610975 w 12239625"/>
              <a:gd name="connsiteY78" fmla="*/ 190500 h 1990725"/>
              <a:gd name="connsiteX79" fmla="*/ 11811000 w 12239625"/>
              <a:gd name="connsiteY79" fmla="*/ 228600 h 1990725"/>
              <a:gd name="connsiteX80" fmla="*/ 11896725 w 12239625"/>
              <a:gd name="connsiteY80" fmla="*/ 228600 h 1990725"/>
              <a:gd name="connsiteX81" fmla="*/ 12058650 w 12239625"/>
              <a:gd name="connsiteY81" fmla="*/ 219075 h 1990725"/>
              <a:gd name="connsiteX82" fmla="*/ 12239625 w 12239625"/>
              <a:gd name="connsiteY82" fmla="*/ 209550 h 1990725"/>
              <a:gd name="connsiteX83" fmla="*/ 12239625 w 12239625"/>
              <a:gd name="connsiteY83" fmla="*/ 209550 h 1990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239625" h="1990725">
                <a:moveTo>
                  <a:pt x="0" y="1924050"/>
                </a:moveTo>
                <a:lnTo>
                  <a:pt x="200025" y="1905000"/>
                </a:lnTo>
                <a:lnTo>
                  <a:pt x="304800" y="1905000"/>
                </a:lnTo>
                <a:lnTo>
                  <a:pt x="447675" y="1962150"/>
                </a:lnTo>
                <a:lnTo>
                  <a:pt x="571500" y="1971675"/>
                </a:lnTo>
                <a:lnTo>
                  <a:pt x="819150" y="1990725"/>
                </a:lnTo>
                <a:lnTo>
                  <a:pt x="971550" y="1962150"/>
                </a:lnTo>
                <a:lnTo>
                  <a:pt x="1143000" y="1895475"/>
                </a:lnTo>
                <a:lnTo>
                  <a:pt x="1323975" y="1819275"/>
                </a:lnTo>
                <a:lnTo>
                  <a:pt x="1447800" y="1800225"/>
                </a:lnTo>
                <a:lnTo>
                  <a:pt x="1543050" y="1800225"/>
                </a:lnTo>
                <a:lnTo>
                  <a:pt x="1647825" y="1828800"/>
                </a:lnTo>
                <a:lnTo>
                  <a:pt x="1771650" y="1895475"/>
                </a:lnTo>
                <a:lnTo>
                  <a:pt x="1895475" y="1914525"/>
                </a:lnTo>
                <a:lnTo>
                  <a:pt x="2000250" y="1952625"/>
                </a:lnTo>
                <a:lnTo>
                  <a:pt x="2114550" y="1962150"/>
                </a:lnTo>
                <a:lnTo>
                  <a:pt x="2257425" y="1981200"/>
                </a:lnTo>
                <a:lnTo>
                  <a:pt x="2400300" y="1971675"/>
                </a:lnTo>
                <a:lnTo>
                  <a:pt x="2533650" y="1952625"/>
                </a:lnTo>
                <a:lnTo>
                  <a:pt x="2686050" y="1924050"/>
                </a:lnTo>
                <a:lnTo>
                  <a:pt x="2819400" y="1905000"/>
                </a:lnTo>
                <a:lnTo>
                  <a:pt x="2924175" y="1905000"/>
                </a:lnTo>
                <a:lnTo>
                  <a:pt x="3028950" y="1905000"/>
                </a:lnTo>
                <a:lnTo>
                  <a:pt x="3105150" y="1905000"/>
                </a:lnTo>
                <a:lnTo>
                  <a:pt x="3209925" y="1895475"/>
                </a:lnTo>
                <a:lnTo>
                  <a:pt x="3400425" y="1847850"/>
                </a:lnTo>
                <a:lnTo>
                  <a:pt x="3533775" y="1800225"/>
                </a:lnTo>
                <a:lnTo>
                  <a:pt x="3619500" y="1771650"/>
                </a:lnTo>
                <a:lnTo>
                  <a:pt x="3838575" y="1695450"/>
                </a:lnTo>
                <a:lnTo>
                  <a:pt x="4010025" y="1619250"/>
                </a:lnTo>
                <a:lnTo>
                  <a:pt x="4105275" y="1581150"/>
                </a:lnTo>
                <a:lnTo>
                  <a:pt x="4171950" y="1552575"/>
                </a:lnTo>
                <a:lnTo>
                  <a:pt x="4333875" y="1543050"/>
                </a:lnTo>
                <a:lnTo>
                  <a:pt x="4514850" y="1524000"/>
                </a:lnTo>
                <a:lnTo>
                  <a:pt x="4619625" y="1533525"/>
                </a:lnTo>
                <a:lnTo>
                  <a:pt x="4781550" y="1533525"/>
                </a:lnTo>
                <a:lnTo>
                  <a:pt x="4886325" y="1524000"/>
                </a:lnTo>
                <a:lnTo>
                  <a:pt x="5048250" y="1504950"/>
                </a:lnTo>
                <a:lnTo>
                  <a:pt x="5210175" y="1476375"/>
                </a:lnTo>
                <a:lnTo>
                  <a:pt x="5314950" y="1466850"/>
                </a:lnTo>
                <a:lnTo>
                  <a:pt x="5457825" y="1466850"/>
                </a:lnTo>
                <a:lnTo>
                  <a:pt x="5553075" y="1457325"/>
                </a:lnTo>
                <a:lnTo>
                  <a:pt x="5619750" y="1428750"/>
                </a:lnTo>
                <a:lnTo>
                  <a:pt x="5905500" y="1295400"/>
                </a:lnTo>
                <a:lnTo>
                  <a:pt x="6096000" y="1219200"/>
                </a:lnTo>
                <a:lnTo>
                  <a:pt x="6172200" y="1171575"/>
                </a:lnTo>
                <a:lnTo>
                  <a:pt x="6448425" y="1085850"/>
                </a:lnTo>
                <a:lnTo>
                  <a:pt x="6734175" y="990600"/>
                </a:lnTo>
                <a:lnTo>
                  <a:pt x="6829425" y="971550"/>
                </a:lnTo>
                <a:lnTo>
                  <a:pt x="7048500" y="914400"/>
                </a:lnTo>
                <a:lnTo>
                  <a:pt x="7172325" y="876300"/>
                </a:lnTo>
                <a:lnTo>
                  <a:pt x="7305675" y="866775"/>
                </a:lnTo>
                <a:lnTo>
                  <a:pt x="7439025" y="885825"/>
                </a:lnTo>
                <a:lnTo>
                  <a:pt x="7562850" y="914400"/>
                </a:lnTo>
                <a:lnTo>
                  <a:pt x="7658100" y="942975"/>
                </a:lnTo>
                <a:lnTo>
                  <a:pt x="7924800" y="942975"/>
                </a:lnTo>
                <a:lnTo>
                  <a:pt x="8220075" y="800100"/>
                </a:lnTo>
                <a:lnTo>
                  <a:pt x="8343900" y="733425"/>
                </a:lnTo>
                <a:lnTo>
                  <a:pt x="8467725" y="666750"/>
                </a:lnTo>
                <a:lnTo>
                  <a:pt x="8582025" y="628650"/>
                </a:lnTo>
                <a:lnTo>
                  <a:pt x="8686800" y="619125"/>
                </a:lnTo>
                <a:lnTo>
                  <a:pt x="8791575" y="590550"/>
                </a:lnTo>
                <a:lnTo>
                  <a:pt x="8905875" y="581025"/>
                </a:lnTo>
                <a:lnTo>
                  <a:pt x="9048750" y="590550"/>
                </a:lnTo>
                <a:lnTo>
                  <a:pt x="9115425" y="533400"/>
                </a:lnTo>
                <a:lnTo>
                  <a:pt x="9239250" y="400050"/>
                </a:lnTo>
                <a:lnTo>
                  <a:pt x="9429750" y="247650"/>
                </a:lnTo>
                <a:lnTo>
                  <a:pt x="9534525" y="190500"/>
                </a:lnTo>
                <a:lnTo>
                  <a:pt x="9791700" y="133350"/>
                </a:lnTo>
                <a:lnTo>
                  <a:pt x="9915525" y="85725"/>
                </a:lnTo>
                <a:lnTo>
                  <a:pt x="10201275" y="0"/>
                </a:lnTo>
                <a:lnTo>
                  <a:pt x="10429875" y="28575"/>
                </a:lnTo>
                <a:lnTo>
                  <a:pt x="10525125" y="38100"/>
                </a:lnTo>
                <a:lnTo>
                  <a:pt x="10725150" y="76200"/>
                </a:lnTo>
                <a:lnTo>
                  <a:pt x="10953750" y="47625"/>
                </a:lnTo>
                <a:lnTo>
                  <a:pt x="11182350" y="66675"/>
                </a:lnTo>
                <a:lnTo>
                  <a:pt x="11353800" y="123825"/>
                </a:lnTo>
                <a:lnTo>
                  <a:pt x="11506200" y="161925"/>
                </a:lnTo>
                <a:lnTo>
                  <a:pt x="11610975" y="190500"/>
                </a:lnTo>
                <a:lnTo>
                  <a:pt x="11811000" y="228600"/>
                </a:lnTo>
                <a:lnTo>
                  <a:pt x="11896725" y="228600"/>
                </a:lnTo>
                <a:lnTo>
                  <a:pt x="12058650" y="219075"/>
                </a:lnTo>
                <a:lnTo>
                  <a:pt x="12239625" y="209550"/>
                </a:lnTo>
                <a:lnTo>
                  <a:pt x="12239625" y="209550"/>
                </a:lnTo>
              </a:path>
            </a:pathLst>
          </a:custGeom>
          <a:noFill/>
          <a:ln w="47625">
            <a:solidFill>
              <a:srgbClr val="FFC000">
                <a:alpha val="7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/>
          <p:cNvSpPr txBox="1"/>
          <p:nvPr/>
        </p:nvSpPr>
        <p:spPr>
          <a:xfrm>
            <a:off x="9006383" y="423080"/>
            <a:ext cx="2287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acessibilidade</a:t>
            </a:r>
            <a:endParaRPr lang="pt-BR" sz="2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Forma Livre 37"/>
          <p:cNvSpPr/>
          <p:nvPr/>
        </p:nvSpPr>
        <p:spPr>
          <a:xfrm>
            <a:off x="5078053" y="2700240"/>
            <a:ext cx="1212954" cy="1093837"/>
          </a:xfrm>
          <a:custGeom>
            <a:avLst/>
            <a:gdLst>
              <a:gd name="connsiteX0" fmla="*/ 2011680 w 6639340"/>
              <a:gd name="connsiteY0" fmla="*/ 1399429 h 5987332"/>
              <a:gd name="connsiteX1" fmla="*/ 2099145 w 6639340"/>
              <a:gd name="connsiteY1" fmla="*/ 2099144 h 5987332"/>
              <a:gd name="connsiteX2" fmla="*/ 2075291 w 6639340"/>
              <a:gd name="connsiteY2" fmla="*/ 2266122 h 5987332"/>
              <a:gd name="connsiteX3" fmla="*/ 1685677 w 6639340"/>
              <a:gd name="connsiteY3" fmla="*/ 2425148 h 5987332"/>
              <a:gd name="connsiteX4" fmla="*/ 1311966 w 6639340"/>
              <a:gd name="connsiteY4" fmla="*/ 2449002 h 5987332"/>
              <a:gd name="connsiteX5" fmla="*/ 1248355 w 6639340"/>
              <a:gd name="connsiteY5" fmla="*/ 1463040 h 5987332"/>
              <a:gd name="connsiteX6" fmla="*/ 636105 w 6639340"/>
              <a:gd name="connsiteY6" fmla="*/ 1518699 h 5987332"/>
              <a:gd name="connsiteX7" fmla="*/ 31806 w 6639340"/>
              <a:gd name="connsiteY7" fmla="*/ 1614115 h 5987332"/>
              <a:gd name="connsiteX8" fmla="*/ 0 w 6639340"/>
              <a:gd name="connsiteY8" fmla="*/ 2027582 h 5987332"/>
              <a:gd name="connsiteX9" fmla="*/ 318053 w 6639340"/>
              <a:gd name="connsiteY9" fmla="*/ 2075290 h 5987332"/>
              <a:gd name="connsiteX10" fmla="*/ 222637 w 6639340"/>
              <a:gd name="connsiteY10" fmla="*/ 2775005 h 5987332"/>
              <a:gd name="connsiteX11" fmla="*/ 898498 w 6639340"/>
              <a:gd name="connsiteY11" fmla="*/ 2838616 h 5987332"/>
              <a:gd name="connsiteX12" fmla="*/ 1065475 w 6639340"/>
              <a:gd name="connsiteY12" fmla="*/ 4214191 h 5987332"/>
              <a:gd name="connsiteX13" fmla="*/ 1049573 w 6639340"/>
              <a:gd name="connsiteY13" fmla="*/ 4325509 h 5987332"/>
              <a:gd name="connsiteX14" fmla="*/ 993914 w 6639340"/>
              <a:gd name="connsiteY14" fmla="*/ 4444779 h 5987332"/>
              <a:gd name="connsiteX15" fmla="*/ 946206 w 6639340"/>
              <a:gd name="connsiteY15" fmla="*/ 4572000 h 5987332"/>
              <a:gd name="connsiteX16" fmla="*/ 890547 w 6639340"/>
              <a:gd name="connsiteY16" fmla="*/ 4707172 h 5987332"/>
              <a:gd name="connsiteX17" fmla="*/ 818985 w 6639340"/>
              <a:gd name="connsiteY17" fmla="*/ 4802588 h 5987332"/>
              <a:gd name="connsiteX18" fmla="*/ 715618 w 6639340"/>
              <a:gd name="connsiteY18" fmla="*/ 4985468 h 5987332"/>
              <a:gd name="connsiteX19" fmla="*/ 644056 w 6639340"/>
              <a:gd name="connsiteY19" fmla="*/ 5128591 h 5987332"/>
              <a:gd name="connsiteX20" fmla="*/ 556592 w 6639340"/>
              <a:gd name="connsiteY20" fmla="*/ 5231958 h 5987332"/>
              <a:gd name="connsiteX21" fmla="*/ 2480807 w 6639340"/>
              <a:gd name="connsiteY21" fmla="*/ 5852160 h 5987332"/>
              <a:gd name="connsiteX22" fmla="*/ 2679590 w 6639340"/>
              <a:gd name="connsiteY22" fmla="*/ 5923722 h 5987332"/>
              <a:gd name="connsiteX23" fmla="*/ 2941983 w 6639340"/>
              <a:gd name="connsiteY23" fmla="*/ 5971429 h 5987332"/>
              <a:gd name="connsiteX24" fmla="*/ 3212327 w 6639340"/>
              <a:gd name="connsiteY24" fmla="*/ 5987332 h 5987332"/>
              <a:gd name="connsiteX25" fmla="*/ 3379305 w 6639340"/>
              <a:gd name="connsiteY25" fmla="*/ 5971429 h 5987332"/>
              <a:gd name="connsiteX26" fmla="*/ 3546282 w 6639340"/>
              <a:gd name="connsiteY26" fmla="*/ 5915770 h 5987332"/>
              <a:gd name="connsiteX27" fmla="*/ 3856383 w 6639340"/>
              <a:gd name="connsiteY27" fmla="*/ 5796501 h 5987332"/>
              <a:gd name="connsiteX28" fmla="*/ 4230094 w 6639340"/>
              <a:gd name="connsiteY28" fmla="*/ 5645426 h 5987332"/>
              <a:gd name="connsiteX29" fmla="*/ 4405023 w 6639340"/>
              <a:gd name="connsiteY29" fmla="*/ 5581816 h 5987332"/>
              <a:gd name="connsiteX30" fmla="*/ 4564049 w 6639340"/>
              <a:gd name="connsiteY30" fmla="*/ 5510254 h 5987332"/>
              <a:gd name="connsiteX31" fmla="*/ 4746929 w 6639340"/>
              <a:gd name="connsiteY31" fmla="*/ 5438692 h 5987332"/>
              <a:gd name="connsiteX32" fmla="*/ 4890053 w 6639340"/>
              <a:gd name="connsiteY32" fmla="*/ 5367130 h 5987332"/>
              <a:gd name="connsiteX33" fmla="*/ 4993420 w 6639340"/>
              <a:gd name="connsiteY33" fmla="*/ 5351228 h 5987332"/>
              <a:gd name="connsiteX34" fmla="*/ 5184251 w 6639340"/>
              <a:gd name="connsiteY34" fmla="*/ 5295569 h 5987332"/>
              <a:gd name="connsiteX35" fmla="*/ 5406887 w 6639340"/>
              <a:gd name="connsiteY35" fmla="*/ 5287617 h 5987332"/>
              <a:gd name="connsiteX36" fmla="*/ 5677232 w 6639340"/>
              <a:gd name="connsiteY36" fmla="*/ 5279666 h 5987332"/>
              <a:gd name="connsiteX37" fmla="*/ 5844209 w 6639340"/>
              <a:gd name="connsiteY37" fmla="*/ 5239909 h 5987332"/>
              <a:gd name="connsiteX38" fmla="*/ 6241774 w 6639340"/>
              <a:gd name="connsiteY38" fmla="*/ 5041127 h 5987332"/>
              <a:gd name="connsiteX39" fmla="*/ 6345141 w 6639340"/>
              <a:gd name="connsiteY39" fmla="*/ 4945711 h 5987332"/>
              <a:gd name="connsiteX40" fmla="*/ 6408752 w 6639340"/>
              <a:gd name="connsiteY40" fmla="*/ 4858247 h 5987332"/>
              <a:gd name="connsiteX41" fmla="*/ 6528021 w 6639340"/>
              <a:gd name="connsiteY41" fmla="*/ 4667416 h 5987332"/>
              <a:gd name="connsiteX42" fmla="*/ 6623437 w 6639340"/>
              <a:gd name="connsiteY42" fmla="*/ 4468633 h 5987332"/>
              <a:gd name="connsiteX43" fmla="*/ 6639340 w 6639340"/>
              <a:gd name="connsiteY43" fmla="*/ 4230094 h 5987332"/>
              <a:gd name="connsiteX44" fmla="*/ 6639340 w 6639340"/>
              <a:gd name="connsiteY44" fmla="*/ 2337683 h 5987332"/>
              <a:gd name="connsiteX45" fmla="*/ 6591632 w 6639340"/>
              <a:gd name="connsiteY45" fmla="*/ 2138901 h 5987332"/>
              <a:gd name="connsiteX46" fmla="*/ 5653378 w 6639340"/>
              <a:gd name="connsiteY46" fmla="*/ 79513 h 5987332"/>
              <a:gd name="connsiteX47" fmla="*/ 5613621 w 6639340"/>
              <a:gd name="connsiteY47" fmla="*/ 15902 h 5987332"/>
              <a:gd name="connsiteX48" fmla="*/ 5573865 w 6639340"/>
              <a:gd name="connsiteY48" fmla="*/ 0 h 5987332"/>
              <a:gd name="connsiteX49" fmla="*/ 5510254 w 6639340"/>
              <a:gd name="connsiteY49" fmla="*/ 0 h 5987332"/>
              <a:gd name="connsiteX50" fmla="*/ 3291840 w 6639340"/>
              <a:gd name="connsiteY50" fmla="*/ 1057523 h 5987332"/>
              <a:gd name="connsiteX51" fmla="*/ 3164620 w 6639340"/>
              <a:gd name="connsiteY51" fmla="*/ 1144988 h 5987332"/>
              <a:gd name="connsiteX52" fmla="*/ 2663687 w 6639340"/>
              <a:gd name="connsiteY52" fmla="*/ 1327868 h 5987332"/>
              <a:gd name="connsiteX53" fmla="*/ 2011680 w 6639340"/>
              <a:gd name="connsiteY53" fmla="*/ 1399429 h 598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6639340" h="5987332">
                <a:moveTo>
                  <a:pt x="2011680" y="1399429"/>
                </a:moveTo>
                <a:lnTo>
                  <a:pt x="2099145" y="2099144"/>
                </a:lnTo>
                <a:lnTo>
                  <a:pt x="2075291" y="2266122"/>
                </a:lnTo>
                <a:lnTo>
                  <a:pt x="1685677" y="2425148"/>
                </a:lnTo>
                <a:lnTo>
                  <a:pt x="1311966" y="2449002"/>
                </a:lnTo>
                <a:lnTo>
                  <a:pt x="1248355" y="1463040"/>
                </a:lnTo>
                <a:lnTo>
                  <a:pt x="636105" y="1518699"/>
                </a:lnTo>
                <a:lnTo>
                  <a:pt x="31806" y="1614115"/>
                </a:lnTo>
                <a:lnTo>
                  <a:pt x="0" y="2027582"/>
                </a:lnTo>
                <a:lnTo>
                  <a:pt x="318053" y="2075290"/>
                </a:lnTo>
                <a:lnTo>
                  <a:pt x="222637" y="2775005"/>
                </a:lnTo>
                <a:lnTo>
                  <a:pt x="898498" y="2838616"/>
                </a:lnTo>
                <a:lnTo>
                  <a:pt x="1065475" y="4214191"/>
                </a:lnTo>
                <a:lnTo>
                  <a:pt x="1049573" y="4325509"/>
                </a:lnTo>
                <a:lnTo>
                  <a:pt x="993914" y="4444779"/>
                </a:lnTo>
                <a:lnTo>
                  <a:pt x="946206" y="4572000"/>
                </a:lnTo>
                <a:lnTo>
                  <a:pt x="890547" y="4707172"/>
                </a:lnTo>
                <a:lnTo>
                  <a:pt x="818985" y="4802588"/>
                </a:lnTo>
                <a:lnTo>
                  <a:pt x="715618" y="4985468"/>
                </a:lnTo>
                <a:lnTo>
                  <a:pt x="644056" y="5128591"/>
                </a:lnTo>
                <a:lnTo>
                  <a:pt x="556592" y="5231958"/>
                </a:lnTo>
                <a:lnTo>
                  <a:pt x="2480807" y="5852160"/>
                </a:lnTo>
                <a:lnTo>
                  <a:pt x="2679590" y="5923722"/>
                </a:lnTo>
                <a:lnTo>
                  <a:pt x="2941983" y="5971429"/>
                </a:lnTo>
                <a:lnTo>
                  <a:pt x="3212327" y="5987332"/>
                </a:lnTo>
                <a:lnTo>
                  <a:pt x="3379305" y="5971429"/>
                </a:lnTo>
                <a:lnTo>
                  <a:pt x="3546282" y="5915770"/>
                </a:lnTo>
                <a:lnTo>
                  <a:pt x="3856383" y="5796501"/>
                </a:lnTo>
                <a:lnTo>
                  <a:pt x="4230094" y="5645426"/>
                </a:lnTo>
                <a:lnTo>
                  <a:pt x="4405023" y="5581816"/>
                </a:lnTo>
                <a:lnTo>
                  <a:pt x="4564049" y="5510254"/>
                </a:lnTo>
                <a:lnTo>
                  <a:pt x="4746929" y="5438692"/>
                </a:lnTo>
                <a:lnTo>
                  <a:pt x="4890053" y="5367130"/>
                </a:lnTo>
                <a:lnTo>
                  <a:pt x="4993420" y="5351228"/>
                </a:lnTo>
                <a:lnTo>
                  <a:pt x="5184251" y="5295569"/>
                </a:lnTo>
                <a:lnTo>
                  <a:pt x="5406887" y="5287617"/>
                </a:lnTo>
                <a:lnTo>
                  <a:pt x="5677232" y="5279666"/>
                </a:lnTo>
                <a:lnTo>
                  <a:pt x="5844209" y="5239909"/>
                </a:lnTo>
                <a:lnTo>
                  <a:pt x="6241774" y="5041127"/>
                </a:lnTo>
                <a:lnTo>
                  <a:pt x="6345141" y="4945711"/>
                </a:lnTo>
                <a:lnTo>
                  <a:pt x="6408752" y="4858247"/>
                </a:lnTo>
                <a:lnTo>
                  <a:pt x="6528021" y="4667416"/>
                </a:lnTo>
                <a:lnTo>
                  <a:pt x="6623437" y="4468633"/>
                </a:lnTo>
                <a:lnTo>
                  <a:pt x="6639340" y="4230094"/>
                </a:lnTo>
                <a:lnTo>
                  <a:pt x="6639340" y="2337683"/>
                </a:lnTo>
                <a:lnTo>
                  <a:pt x="6591632" y="2138901"/>
                </a:lnTo>
                <a:lnTo>
                  <a:pt x="5653378" y="79513"/>
                </a:lnTo>
                <a:lnTo>
                  <a:pt x="5613621" y="15902"/>
                </a:lnTo>
                <a:lnTo>
                  <a:pt x="5573865" y="0"/>
                </a:lnTo>
                <a:lnTo>
                  <a:pt x="5510254" y="0"/>
                </a:lnTo>
                <a:lnTo>
                  <a:pt x="3291840" y="1057523"/>
                </a:lnTo>
                <a:lnTo>
                  <a:pt x="3164620" y="1144988"/>
                </a:lnTo>
                <a:lnTo>
                  <a:pt x="2663687" y="1327868"/>
                </a:lnTo>
                <a:lnTo>
                  <a:pt x="2011680" y="1399429"/>
                </a:lnTo>
                <a:close/>
              </a:path>
            </a:pathLst>
          </a:custGeom>
          <a:solidFill>
            <a:srgbClr val="92D050">
              <a:alpha val="55000"/>
            </a:srgbClr>
          </a:solidFill>
          <a:ln w="25400"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Forma Livre 32"/>
          <p:cNvSpPr/>
          <p:nvPr/>
        </p:nvSpPr>
        <p:spPr>
          <a:xfrm>
            <a:off x="26396" y="1351239"/>
            <a:ext cx="12239625" cy="1990725"/>
          </a:xfrm>
          <a:custGeom>
            <a:avLst/>
            <a:gdLst>
              <a:gd name="connsiteX0" fmla="*/ 0 w 12239625"/>
              <a:gd name="connsiteY0" fmla="*/ 1924050 h 1990725"/>
              <a:gd name="connsiteX1" fmla="*/ 200025 w 12239625"/>
              <a:gd name="connsiteY1" fmla="*/ 1905000 h 1990725"/>
              <a:gd name="connsiteX2" fmla="*/ 304800 w 12239625"/>
              <a:gd name="connsiteY2" fmla="*/ 1905000 h 1990725"/>
              <a:gd name="connsiteX3" fmla="*/ 447675 w 12239625"/>
              <a:gd name="connsiteY3" fmla="*/ 1962150 h 1990725"/>
              <a:gd name="connsiteX4" fmla="*/ 571500 w 12239625"/>
              <a:gd name="connsiteY4" fmla="*/ 1971675 h 1990725"/>
              <a:gd name="connsiteX5" fmla="*/ 819150 w 12239625"/>
              <a:gd name="connsiteY5" fmla="*/ 1990725 h 1990725"/>
              <a:gd name="connsiteX6" fmla="*/ 971550 w 12239625"/>
              <a:gd name="connsiteY6" fmla="*/ 1962150 h 1990725"/>
              <a:gd name="connsiteX7" fmla="*/ 1143000 w 12239625"/>
              <a:gd name="connsiteY7" fmla="*/ 1895475 h 1990725"/>
              <a:gd name="connsiteX8" fmla="*/ 1323975 w 12239625"/>
              <a:gd name="connsiteY8" fmla="*/ 1819275 h 1990725"/>
              <a:gd name="connsiteX9" fmla="*/ 1447800 w 12239625"/>
              <a:gd name="connsiteY9" fmla="*/ 1800225 h 1990725"/>
              <a:gd name="connsiteX10" fmla="*/ 1543050 w 12239625"/>
              <a:gd name="connsiteY10" fmla="*/ 1800225 h 1990725"/>
              <a:gd name="connsiteX11" fmla="*/ 1647825 w 12239625"/>
              <a:gd name="connsiteY11" fmla="*/ 1828800 h 1990725"/>
              <a:gd name="connsiteX12" fmla="*/ 1771650 w 12239625"/>
              <a:gd name="connsiteY12" fmla="*/ 1895475 h 1990725"/>
              <a:gd name="connsiteX13" fmla="*/ 1895475 w 12239625"/>
              <a:gd name="connsiteY13" fmla="*/ 1914525 h 1990725"/>
              <a:gd name="connsiteX14" fmla="*/ 2000250 w 12239625"/>
              <a:gd name="connsiteY14" fmla="*/ 1952625 h 1990725"/>
              <a:gd name="connsiteX15" fmla="*/ 2114550 w 12239625"/>
              <a:gd name="connsiteY15" fmla="*/ 1962150 h 1990725"/>
              <a:gd name="connsiteX16" fmla="*/ 2257425 w 12239625"/>
              <a:gd name="connsiteY16" fmla="*/ 1981200 h 1990725"/>
              <a:gd name="connsiteX17" fmla="*/ 2400300 w 12239625"/>
              <a:gd name="connsiteY17" fmla="*/ 1971675 h 1990725"/>
              <a:gd name="connsiteX18" fmla="*/ 2533650 w 12239625"/>
              <a:gd name="connsiteY18" fmla="*/ 1952625 h 1990725"/>
              <a:gd name="connsiteX19" fmla="*/ 2686050 w 12239625"/>
              <a:gd name="connsiteY19" fmla="*/ 1924050 h 1990725"/>
              <a:gd name="connsiteX20" fmla="*/ 2819400 w 12239625"/>
              <a:gd name="connsiteY20" fmla="*/ 1905000 h 1990725"/>
              <a:gd name="connsiteX21" fmla="*/ 2924175 w 12239625"/>
              <a:gd name="connsiteY21" fmla="*/ 1905000 h 1990725"/>
              <a:gd name="connsiteX22" fmla="*/ 3028950 w 12239625"/>
              <a:gd name="connsiteY22" fmla="*/ 1905000 h 1990725"/>
              <a:gd name="connsiteX23" fmla="*/ 3105150 w 12239625"/>
              <a:gd name="connsiteY23" fmla="*/ 1905000 h 1990725"/>
              <a:gd name="connsiteX24" fmla="*/ 3209925 w 12239625"/>
              <a:gd name="connsiteY24" fmla="*/ 1895475 h 1990725"/>
              <a:gd name="connsiteX25" fmla="*/ 3400425 w 12239625"/>
              <a:gd name="connsiteY25" fmla="*/ 1847850 h 1990725"/>
              <a:gd name="connsiteX26" fmla="*/ 3533775 w 12239625"/>
              <a:gd name="connsiteY26" fmla="*/ 1800225 h 1990725"/>
              <a:gd name="connsiteX27" fmla="*/ 3619500 w 12239625"/>
              <a:gd name="connsiteY27" fmla="*/ 1771650 h 1990725"/>
              <a:gd name="connsiteX28" fmla="*/ 3838575 w 12239625"/>
              <a:gd name="connsiteY28" fmla="*/ 1695450 h 1990725"/>
              <a:gd name="connsiteX29" fmla="*/ 4010025 w 12239625"/>
              <a:gd name="connsiteY29" fmla="*/ 1619250 h 1990725"/>
              <a:gd name="connsiteX30" fmla="*/ 4105275 w 12239625"/>
              <a:gd name="connsiteY30" fmla="*/ 1581150 h 1990725"/>
              <a:gd name="connsiteX31" fmla="*/ 4171950 w 12239625"/>
              <a:gd name="connsiteY31" fmla="*/ 1552575 h 1990725"/>
              <a:gd name="connsiteX32" fmla="*/ 4333875 w 12239625"/>
              <a:gd name="connsiteY32" fmla="*/ 1543050 h 1990725"/>
              <a:gd name="connsiteX33" fmla="*/ 4514850 w 12239625"/>
              <a:gd name="connsiteY33" fmla="*/ 1524000 h 1990725"/>
              <a:gd name="connsiteX34" fmla="*/ 4619625 w 12239625"/>
              <a:gd name="connsiteY34" fmla="*/ 1533525 h 1990725"/>
              <a:gd name="connsiteX35" fmla="*/ 4781550 w 12239625"/>
              <a:gd name="connsiteY35" fmla="*/ 1533525 h 1990725"/>
              <a:gd name="connsiteX36" fmla="*/ 4886325 w 12239625"/>
              <a:gd name="connsiteY36" fmla="*/ 1524000 h 1990725"/>
              <a:gd name="connsiteX37" fmla="*/ 5048250 w 12239625"/>
              <a:gd name="connsiteY37" fmla="*/ 1504950 h 1990725"/>
              <a:gd name="connsiteX38" fmla="*/ 5210175 w 12239625"/>
              <a:gd name="connsiteY38" fmla="*/ 1476375 h 1990725"/>
              <a:gd name="connsiteX39" fmla="*/ 5314950 w 12239625"/>
              <a:gd name="connsiteY39" fmla="*/ 1466850 h 1990725"/>
              <a:gd name="connsiteX40" fmla="*/ 5457825 w 12239625"/>
              <a:gd name="connsiteY40" fmla="*/ 1466850 h 1990725"/>
              <a:gd name="connsiteX41" fmla="*/ 5553075 w 12239625"/>
              <a:gd name="connsiteY41" fmla="*/ 1457325 h 1990725"/>
              <a:gd name="connsiteX42" fmla="*/ 5619750 w 12239625"/>
              <a:gd name="connsiteY42" fmla="*/ 1428750 h 1990725"/>
              <a:gd name="connsiteX43" fmla="*/ 5905500 w 12239625"/>
              <a:gd name="connsiteY43" fmla="*/ 1295400 h 1990725"/>
              <a:gd name="connsiteX44" fmla="*/ 6096000 w 12239625"/>
              <a:gd name="connsiteY44" fmla="*/ 1219200 h 1990725"/>
              <a:gd name="connsiteX45" fmla="*/ 6172200 w 12239625"/>
              <a:gd name="connsiteY45" fmla="*/ 1171575 h 1990725"/>
              <a:gd name="connsiteX46" fmla="*/ 6448425 w 12239625"/>
              <a:gd name="connsiteY46" fmla="*/ 1085850 h 1990725"/>
              <a:gd name="connsiteX47" fmla="*/ 6734175 w 12239625"/>
              <a:gd name="connsiteY47" fmla="*/ 990600 h 1990725"/>
              <a:gd name="connsiteX48" fmla="*/ 6829425 w 12239625"/>
              <a:gd name="connsiteY48" fmla="*/ 971550 h 1990725"/>
              <a:gd name="connsiteX49" fmla="*/ 7048500 w 12239625"/>
              <a:gd name="connsiteY49" fmla="*/ 914400 h 1990725"/>
              <a:gd name="connsiteX50" fmla="*/ 7172325 w 12239625"/>
              <a:gd name="connsiteY50" fmla="*/ 876300 h 1990725"/>
              <a:gd name="connsiteX51" fmla="*/ 7305675 w 12239625"/>
              <a:gd name="connsiteY51" fmla="*/ 866775 h 1990725"/>
              <a:gd name="connsiteX52" fmla="*/ 7439025 w 12239625"/>
              <a:gd name="connsiteY52" fmla="*/ 885825 h 1990725"/>
              <a:gd name="connsiteX53" fmla="*/ 7562850 w 12239625"/>
              <a:gd name="connsiteY53" fmla="*/ 914400 h 1990725"/>
              <a:gd name="connsiteX54" fmla="*/ 7658100 w 12239625"/>
              <a:gd name="connsiteY54" fmla="*/ 942975 h 1990725"/>
              <a:gd name="connsiteX55" fmla="*/ 7924800 w 12239625"/>
              <a:gd name="connsiteY55" fmla="*/ 942975 h 1990725"/>
              <a:gd name="connsiteX56" fmla="*/ 8220075 w 12239625"/>
              <a:gd name="connsiteY56" fmla="*/ 800100 h 1990725"/>
              <a:gd name="connsiteX57" fmla="*/ 8343900 w 12239625"/>
              <a:gd name="connsiteY57" fmla="*/ 733425 h 1990725"/>
              <a:gd name="connsiteX58" fmla="*/ 8467725 w 12239625"/>
              <a:gd name="connsiteY58" fmla="*/ 666750 h 1990725"/>
              <a:gd name="connsiteX59" fmla="*/ 8582025 w 12239625"/>
              <a:gd name="connsiteY59" fmla="*/ 628650 h 1990725"/>
              <a:gd name="connsiteX60" fmla="*/ 8686800 w 12239625"/>
              <a:gd name="connsiteY60" fmla="*/ 619125 h 1990725"/>
              <a:gd name="connsiteX61" fmla="*/ 8791575 w 12239625"/>
              <a:gd name="connsiteY61" fmla="*/ 590550 h 1990725"/>
              <a:gd name="connsiteX62" fmla="*/ 8905875 w 12239625"/>
              <a:gd name="connsiteY62" fmla="*/ 581025 h 1990725"/>
              <a:gd name="connsiteX63" fmla="*/ 9048750 w 12239625"/>
              <a:gd name="connsiteY63" fmla="*/ 590550 h 1990725"/>
              <a:gd name="connsiteX64" fmla="*/ 9115425 w 12239625"/>
              <a:gd name="connsiteY64" fmla="*/ 533400 h 1990725"/>
              <a:gd name="connsiteX65" fmla="*/ 9239250 w 12239625"/>
              <a:gd name="connsiteY65" fmla="*/ 400050 h 1990725"/>
              <a:gd name="connsiteX66" fmla="*/ 9429750 w 12239625"/>
              <a:gd name="connsiteY66" fmla="*/ 247650 h 1990725"/>
              <a:gd name="connsiteX67" fmla="*/ 9534525 w 12239625"/>
              <a:gd name="connsiteY67" fmla="*/ 190500 h 1990725"/>
              <a:gd name="connsiteX68" fmla="*/ 9791700 w 12239625"/>
              <a:gd name="connsiteY68" fmla="*/ 133350 h 1990725"/>
              <a:gd name="connsiteX69" fmla="*/ 9915525 w 12239625"/>
              <a:gd name="connsiteY69" fmla="*/ 85725 h 1990725"/>
              <a:gd name="connsiteX70" fmla="*/ 10201275 w 12239625"/>
              <a:gd name="connsiteY70" fmla="*/ 0 h 1990725"/>
              <a:gd name="connsiteX71" fmla="*/ 10429875 w 12239625"/>
              <a:gd name="connsiteY71" fmla="*/ 28575 h 1990725"/>
              <a:gd name="connsiteX72" fmla="*/ 10525125 w 12239625"/>
              <a:gd name="connsiteY72" fmla="*/ 38100 h 1990725"/>
              <a:gd name="connsiteX73" fmla="*/ 10725150 w 12239625"/>
              <a:gd name="connsiteY73" fmla="*/ 76200 h 1990725"/>
              <a:gd name="connsiteX74" fmla="*/ 10953750 w 12239625"/>
              <a:gd name="connsiteY74" fmla="*/ 47625 h 1990725"/>
              <a:gd name="connsiteX75" fmla="*/ 11182350 w 12239625"/>
              <a:gd name="connsiteY75" fmla="*/ 66675 h 1990725"/>
              <a:gd name="connsiteX76" fmla="*/ 11353800 w 12239625"/>
              <a:gd name="connsiteY76" fmla="*/ 123825 h 1990725"/>
              <a:gd name="connsiteX77" fmla="*/ 11506200 w 12239625"/>
              <a:gd name="connsiteY77" fmla="*/ 161925 h 1990725"/>
              <a:gd name="connsiteX78" fmla="*/ 11610975 w 12239625"/>
              <a:gd name="connsiteY78" fmla="*/ 190500 h 1990725"/>
              <a:gd name="connsiteX79" fmla="*/ 11811000 w 12239625"/>
              <a:gd name="connsiteY79" fmla="*/ 228600 h 1990725"/>
              <a:gd name="connsiteX80" fmla="*/ 11896725 w 12239625"/>
              <a:gd name="connsiteY80" fmla="*/ 228600 h 1990725"/>
              <a:gd name="connsiteX81" fmla="*/ 12058650 w 12239625"/>
              <a:gd name="connsiteY81" fmla="*/ 219075 h 1990725"/>
              <a:gd name="connsiteX82" fmla="*/ 12239625 w 12239625"/>
              <a:gd name="connsiteY82" fmla="*/ 209550 h 1990725"/>
              <a:gd name="connsiteX83" fmla="*/ 12239625 w 12239625"/>
              <a:gd name="connsiteY83" fmla="*/ 209550 h 1990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2239625" h="1990725">
                <a:moveTo>
                  <a:pt x="0" y="1924050"/>
                </a:moveTo>
                <a:lnTo>
                  <a:pt x="200025" y="1905000"/>
                </a:lnTo>
                <a:lnTo>
                  <a:pt x="304800" y="1905000"/>
                </a:lnTo>
                <a:lnTo>
                  <a:pt x="447675" y="1962150"/>
                </a:lnTo>
                <a:lnTo>
                  <a:pt x="571500" y="1971675"/>
                </a:lnTo>
                <a:lnTo>
                  <a:pt x="819150" y="1990725"/>
                </a:lnTo>
                <a:lnTo>
                  <a:pt x="971550" y="1962150"/>
                </a:lnTo>
                <a:lnTo>
                  <a:pt x="1143000" y="1895475"/>
                </a:lnTo>
                <a:lnTo>
                  <a:pt x="1323975" y="1819275"/>
                </a:lnTo>
                <a:lnTo>
                  <a:pt x="1447800" y="1800225"/>
                </a:lnTo>
                <a:lnTo>
                  <a:pt x="1543050" y="1800225"/>
                </a:lnTo>
                <a:lnTo>
                  <a:pt x="1647825" y="1828800"/>
                </a:lnTo>
                <a:lnTo>
                  <a:pt x="1771650" y="1895475"/>
                </a:lnTo>
                <a:lnTo>
                  <a:pt x="1895475" y="1914525"/>
                </a:lnTo>
                <a:lnTo>
                  <a:pt x="2000250" y="1952625"/>
                </a:lnTo>
                <a:lnTo>
                  <a:pt x="2114550" y="1962150"/>
                </a:lnTo>
                <a:lnTo>
                  <a:pt x="2257425" y="1981200"/>
                </a:lnTo>
                <a:lnTo>
                  <a:pt x="2400300" y="1971675"/>
                </a:lnTo>
                <a:lnTo>
                  <a:pt x="2533650" y="1952625"/>
                </a:lnTo>
                <a:lnTo>
                  <a:pt x="2686050" y="1924050"/>
                </a:lnTo>
                <a:lnTo>
                  <a:pt x="2819400" y="1905000"/>
                </a:lnTo>
                <a:lnTo>
                  <a:pt x="2924175" y="1905000"/>
                </a:lnTo>
                <a:lnTo>
                  <a:pt x="3028950" y="1905000"/>
                </a:lnTo>
                <a:lnTo>
                  <a:pt x="3105150" y="1905000"/>
                </a:lnTo>
                <a:lnTo>
                  <a:pt x="3209925" y="1895475"/>
                </a:lnTo>
                <a:lnTo>
                  <a:pt x="3400425" y="1847850"/>
                </a:lnTo>
                <a:lnTo>
                  <a:pt x="3533775" y="1800225"/>
                </a:lnTo>
                <a:lnTo>
                  <a:pt x="3619500" y="1771650"/>
                </a:lnTo>
                <a:lnTo>
                  <a:pt x="3838575" y="1695450"/>
                </a:lnTo>
                <a:lnTo>
                  <a:pt x="4010025" y="1619250"/>
                </a:lnTo>
                <a:lnTo>
                  <a:pt x="4105275" y="1581150"/>
                </a:lnTo>
                <a:lnTo>
                  <a:pt x="4171950" y="1552575"/>
                </a:lnTo>
                <a:lnTo>
                  <a:pt x="4333875" y="1543050"/>
                </a:lnTo>
                <a:lnTo>
                  <a:pt x="4514850" y="1524000"/>
                </a:lnTo>
                <a:lnTo>
                  <a:pt x="4619625" y="1533525"/>
                </a:lnTo>
                <a:lnTo>
                  <a:pt x="4781550" y="1533525"/>
                </a:lnTo>
                <a:lnTo>
                  <a:pt x="4886325" y="1524000"/>
                </a:lnTo>
                <a:lnTo>
                  <a:pt x="5048250" y="1504950"/>
                </a:lnTo>
                <a:lnTo>
                  <a:pt x="5210175" y="1476375"/>
                </a:lnTo>
                <a:lnTo>
                  <a:pt x="5314950" y="1466850"/>
                </a:lnTo>
                <a:lnTo>
                  <a:pt x="5457825" y="1466850"/>
                </a:lnTo>
                <a:lnTo>
                  <a:pt x="5553075" y="1457325"/>
                </a:lnTo>
                <a:lnTo>
                  <a:pt x="5619750" y="1428750"/>
                </a:lnTo>
                <a:lnTo>
                  <a:pt x="5905500" y="1295400"/>
                </a:lnTo>
                <a:lnTo>
                  <a:pt x="6096000" y="1219200"/>
                </a:lnTo>
                <a:lnTo>
                  <a:pt x="6172200" y="1171575"/>
                </a:lnTo>
                <a:lnTo>
                  <a:pt x="6448425" y="1085850"/>
                </a:lnTo>
                <a:lnTo>
                  <a:pt x="6734175" y="990600"/>
                </a:lnTo>
                <a:lnTo>
                  <a:pt x="6829425" y="971550"/>
                </a:lnTo>
                <a:lnTo>
                  <a:pt x="7048500" y="914400"/>
                </a:lnTo>
                <a:lnTo>
                  <a:pt x="7172325" y="876300"/>
                </a:lnTo>
                <a:lnTo>
                  <a:pt x="7305675" y="866775"/>
                </a:lnTo>
                <a:lnTo>
                  <a:pt x="7439025" y="885825"/>
                </a:lnTo>
                <a:lnTo>
                  <a:pt x="7562850" y="914400"/>
                </a:lnTo>
                <a:lnTo>
                  <a:pt x="7658100" y="942975"/>
                </a:lnTo>
                <a:lnTo>
                  <a:pt x="7924800" y="942975"/>
                </a:lnTo>
                <a:lnTo>
                  <a:pt x="8220075" y="800100"/>
                </a:lnTo>
                <a:lnTo>
                  <a:pt x="8343900" y="733425"/>
                </a:lnTo>
                <a:lnTo>
                  <a:pt x="8467725" y="666750"/>
                </a:lnTo>
                <a:lnTo>
                  <a:pt x="8582025" y="628650"/>
                </a:lnTo>
                <a:lnTo>
                  <a:pt x="8686800" y="619125"/>
                </a:lnTo>
                <a:lnTo>
                  <a:pt x="8791575" y="590550"/>
                </a:lnTo>
                <a:lnTo>
                  <a:pt x="8905875" y="581025"/>
                </a:lnTo>
                <a:lnTo>
                  <a:pt x="9048750" y="590550"/>
                </a:lnTo>
                <a:lnTo>
                  <a:pt x="9115425" y="533400"/>
                </a:lnTo>
                <a:lnTo>
                  <a:pt x="9239250" y="400050"/>
                </a:lnTo>
                <a:lnTo>
                  <a:pt x="9429750" y="247650"/>
                </a:lnTo>
                <a:lnTo>
                  <a:pt x="9534525" y="190500"/>
                </a:lnTo>
                <a:lnTo>
                  <a:pt x="9791700" y="133350"/>
                </a:lnTo>
                <a:lnTo>
                  <a:pt x="9915525" y="85725"/>
                </a:lnTo>
                <a:lnTo>
                  <a:pt x="10201275" y="0"/>
                </a:lnTo>
                <a:lnTo>
                  <a:pt x="10429875" y="28575"/>
                </a:lnTo>
                <a:lnTo>
                  <a:pt x="10525125" y="38100"/>
                </a:lnTo>
                <a:lnTo>
                  <a:pt x="10725150" y="76200"/>
                </a:lnTo>
                <a:lnTo>
                  <a:pt x="10953750" y="47625"/>
                </a:lnTo>
                <a:lnTo>
                  <a:pt x="11182350" y="66675"/>
                </a:lnTo>
                <a:lnTo>
                  <a:pt x="11353800" y="123825"/>
                </a:lnTo>
                <a:lnTo>
                  <a:pt x="11506200" y="161925"/>
                </a:lnTo>
                <a:lnTo>
                  <a:pt x="11610975" y="190500"/>
                </a:lnTo>
                <a:lnTo>
                  <a:pt x="11811000" y="228600"/>
                </a:lnTo>
                <a:lnTo>
                  <a:pt x="11896725" y="228600"/>
                </a:lnTo>
                <a:lnTo>
                  <a:pt x="12058650" y="219075"/>
                </a:lnTo>
                <a:lnTo>
                  <a:pt x="12239625" y="209550"/>
                </a:lnTo>
                <a:lnTo>
                  <a:pt x="12239625" y="209550"/>
                </a:lnTo>
              </a:path>
            </a:pathLst>
          </a:custGeom>
          <a:noFill/>
          <a:ln w="25400">
            <a:solidFill>
              <a:srgbClr val="FF00FF">
                <a:alpha val="76863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" name="Conector reto 2"/>
          <p:cNvCxnSpPr/>
          <p:nvPr/>
        </p:nvCxnSpPr>
        <p:spPr>
          <a:xfrm flipH="1">
            <a:off x="5410766" y="2015869"/>
            <a:ext cx="63318" cy="859954"/>
          </a:xfrm>
          <a:prstGeom prst="line">
            <a:avLst/>
          </a:prstGeom>
          <a:ln w="25400">
            <a:solidFill>
              <a:srgbClr val="FF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/>
          <p:cNvCxnSpPr/>
          <p:nvPr/>
        </p:nvCxnSpPr>
        <p:spPr>
          <a:xfrm flipH="1">
            <a:off x="5764394" y="2028796"/>
            <a:ext cx="63318" cy="786866"/>
          </a:xfrm>
          <a:prstGeom prst="line">
            <a:avLst/>
          </a:prstGeom>
          <a:ln w="25400">
            <a:solidFill>
              <a:srgbClr val="FF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rma Livre 9"/>
          <p:cNvSpPr/>
          <p:nvPr/>
        </p:nvSpPr>
        <p:spPr>
          <a:xfrm>
            <a:off x="5347723" y="-83809"/>
            <a:ext cx="544433" cy="2046951"/>
          </a:xfrm>
          <a:custGeom>
            <a:avLst/>
            <a:gdLst>
              <a:gd name="connsiteX0" fmla="*/ 0 w 411697"/>
              <a:gd name="connsiteY0" fmla="*/ 1430104 h 1430104"/>
              <a:gd name="connsiteX1" fmla="*/ 82340 w 411697"/>
              <a:gd name="connsiteY1" fmla="*/ 710718 h 1430104"/>
              <a:gd name="connsiteX2" fmla="*/ 95341 w 411697"/>
              <a:gd name="connsiteY2" fmla="*/ 658715 h 1430104"/>
              <a:gd name="connsiteX3" fmla="*/ 346692 w 411697"/>
              <a:gd name="connsiteY3" fmla="*/ 320690 h 1430104"/>
              <a:gd name="connsiteX4" fmla="*/ 411697 w 411697"/>
              <a:gd name="connsiteY4" fmla="*/ 0 h 1430104"/>
              <a:gd name="connsiteX5" fmla="*/ 411697 w 411697"/>
              <a:gd name="connsiteY5" fmla="*/ 17334 h 1430104"/>
              <a:gd name="connsiteX0" fmla="*/ 0 w 544433"/>
              <a:gd name="connsiteY0" fmla="*/ 2046951 h 2046951"/>
              <a:gd name="connsiteX1" fmla="*/ 82340 w 544433"/>
              <a:gd name="connsiteY1" fmla="*/ 1327565 h 2046951"/>
              <a:gd name="connsiteX2" fmla="*/ 95341 w 544433"/>
              <a:gd name="connsiteY2" fmla="*/ 1275562 h 2046951"/>
              <a:gd name="connsiteX3" fmla="*/ 346692 w 544433"/>
              <a:gd name="connsiteY3" fmla="*/ 937537 h 2046951"/>
              <a:gd name="connsiteX4" fmla="*/ 411697 w 544433"/>
              <a:gd name="connsiteY4" fmla="*/ 616847 h 2046951"/>
              <a:gd name="connsiteX5" fmla="*/ 544433 w 544433"/>
              <a:gd name="connsiteY5" fmla="*/ 0 h 2046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433" h="2046951">
                <a:moveTo>
                  <a:pt x="0" y="2046951"/>
                </a:moveTo>
                <a:lnTo>
                  <a:pt x="82340" y="1327565"/>
                </a:lnTo>
                <a:lnTo>
                  <a:pt x="95341" y="1275562"/>
                </a:lnTo>
                <a:lnTo>
                  <a:pt x="346692" y="937537"/>
                </a:lnTo>
                <a:lnTo>
                  <a:pt x="411697" y="616847"/>
                </a:lnTo>
                <a:lnTo>
                  <a:pt x="544433" y="0"/>
                </a:lnTo>
              </a:path>
            </a:pathLst>
          </a:custGeom>
          <a:noFill/>
          <a:ln w="25400">
            <a:solidFill>
              <a:srgbClr val="FF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Forma Livre 13"/>
          <p:cNvSpPr/>
          <p:nvPr/>
        </p:nvSpPr>
        <p:spPr>
          <a:xfrm>
            <a:off x="19050" y="609600"/>
            <a:ext cx="12182475" cy="2409825"/>
          </a:xfrm>
          <a:custGeom>
            <a:avLst/>
            <a:gdLst>
              <a:gd name="connsiteX0" fmla="*/ 0 w 12182475"/>
              <a:gd name="connsiteY0" fmla="*/ 2409825 h 2409825"/>
              <a:gd name="connsiteX1" fmla="*/ 5467350 w 12182475"/>
              <a:gd name="connsiteY1" fmla="*/ 1343025 h 2409825"/>
              <a:gd name="connsiteX2" fmla="*/ 5505450 w 12182475"/>
              <a:gd name="connsiteY2" fmla="*/ 1276350 h 2409825"/>
              <a:gd name="connsiteX3" fmla="*/ 5543550 w 12182475"/>
              <a:gd name="connsiteY3" fmla="*/ 1257300 h 2409825"/>
              <a:gd name="connsiteX4" fmla="*/ 6248400 w 12182475"/>
              <a:gd name="connsiteY4" fmla="*/ 1114425 h 2409825"/>
              <a:gd name="connsiteX5" fmla="*/ 6400800 w 12182475"/>
              <a:gd name="connsiteY5" fmla="*/ 1143000 h 2409825"/>
              <a:gd name="connsiteX6" fmla="*/ 6496050 w 12182475"/>
              <a:gd name="connsiteY6" fmla="*/ 1133475 h 2409825"/>
              <a:gd name="connsiteX7" fmla="*/ 8096250 w 12182475"/>
              <a:gd name="connsiteY7" fmla="*/ 809625 h 2409825"/>
              <a:gd name="connsiteX8" fmla="*/ 8153400 w 12182475"/>
              <a:gd name="connsiteY8" fmla="*/ 762000 h 2409825"/>
              <a:gd name="connsiteX9" fmla="*/ 8210550 w 12182475"/>
              <a:gd name="connsiteY9" fmla="*/ 733425 h 2409825"/>
              <a:gd name="connsiteX10" fmla="*/ 8334375 w 12182475"/>
              <a:gd name="connsiteY10" fmla="*/ 714375 h 2409825"/>
              <a:gd name="connsiteX11" fmla="*/ 8782050 w 12182475"/>
              <a:gd name="connsiteY11" fmla="*/ 628650 h 2409825"/>
              <a:gd name="connsiteX12" fmla="*/ 8877300 w 12182475"/>
              <a:gd name="connsiteY12" fmla="*/ 647700 h 2409825"/>
              <a:gd name="connsiteX13" fmla="*/ 10096500 w 12182475"/>
              <a:gd name="connsiteY13" fmla="*/ 409575 h 2409825"/>
              <a:gd name="connsiteX14" fmla="*/ 10134600 w 12182475"/>
              <a:gd name="connsiteY14" fmla="*/ 371475 h 2409825"/>
              <a:gd name="connsiteX15" fmla="*/ 10267950 w 12182475"/>
              <a:gd name="connsiteY15" fmla="*/ 352425 h 2409825"/>
              <a:gd name="connsiteX16" fmla="*/ 10353675 w 12182475"/>
              <a:gd name="connsiteY16" fmla="*/ 352425 h 2409825"/>
              <a:gd name="connsiteX17" fmla="*/ 11572875 w 12182475"/>
              <a:gd name="connsiteY17" fmla="*/ 95250 h 2409825"/>
              <a:gd name="connsiteX18" fmla="*/ 11772900 w 12182475"/>
              <a:gd name="connsiteY18" fmla="*/ 85725 h 2409825"/>
              <a:gd name="connsiteX19" fmla="*/ 12182475 w 12182475"/>
              <a:gd name="connsiteY19" fmla="*/ 0 h 240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82475" h="2409825">
                <a:moveTo>
                  <a:pt x="0" y="2409825"/>
                </a:moveTo>
                <a:lnTo>
                  <a:pt x="5467350" y="1343025"/>
                </a:lnTo>
                <a:lnTo>
                  <a:pt x="5505450" y="1276350"/>
                </a:lnTo>
                <a:lnTo>
                  <a:pt x="5543550" y="1257300"/>
                </a:lnTo>
                <a:lnTo>
                  <a:pt x="6248400" y="1114425"/>
                </a:lnTo>
                <a:lnTo>
                  <a:pt x="6400800" y="1143000"/>
                </a:lnTo>
                <a:lnTo>
                  <a:pt x="6496050" y="1133475"/>
                </a:lnTo>
                <a:lnTo>
                  <a:pt x="8096250" y="809625"/>
                </a:lnTo>
                <a:lnTo>
                  <a:pt x="8153400" y="762000"/>
                </a:lnTo>
                <a:lnTo>
                  <a:pt x="8210550" y="733425"/>
                </a:lnTo>
                <a:lnTo>
                  <a:pt x="8334375" y="714375"/>
                </a:lnTo>
                <a:lnTo>
                  <a:pt x="8782050" y="628650"/>
                </a:lnTo>
                <a:lnTo>
                  <a:pt x="8877300" y="647700"/>
                </a:lnTo>
                <a:lnTo>
                  <a:pt x="10096500" y="409575"/>
                </a:lnTo>
                <a:lnTo>
                  <a:pt x="10134600" y="371475"/>
                </a:lnTo>
                <a:lnTo>
                  <a:pt x="10267950" y="352425"/>
                </a:lnTo>
                <a:lnTo>
                  <a:pt x="10353675" y="352425"/>
                </a:lnTo>
                <a:lnTo>
                  <a:pt x="11572875" y="95250"/>
                </a:lnTo>
                <a:lnTo>
                  <a:pt x="11772900" y="85725"/>
                </a:lnTo>
                <a:lnTo>
                  <a:pt x="12182475" y="0"/>
                </a:lnTo>
              </a:path>
            </a:pathLst>
          </a:custGeom>
          <a:noFill/>
          <a:ln w="25400">
            <a:solidFill>
              <a:srgbClr val="FF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Retângulo 34"/>
          <p:cNvSpPr/>
          <p:nvPr/>
        </p:nvSpPr>
        <p:spPr>
          <a:xfrm>
            <a:off x="9477376" y="3163941"/>
            <a:ext cx="2438400" cy="2960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6" name="CaixaDeTexto 35"/>
          <p:cNvSpPr txBox="1"/>
          <p:nvPr/>
        </p:nvSpPr>
        <p:spPr>
          <a:xfrm>
            <a:off x="2124075" y="50863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sp>
        <p:nvSpPr>
          <p:cNvPr id="39" name="CaixaDeTexto 38"/>
          <p:cNvSpPr txBox="1"/>
          <p:nvPr/>
        </p:nvSpPr>
        <p:spPr>
          <a:xfrm>
            <a:off x="10063204" y="3449753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</a:p>
        </p:txBody>
      </p:sp>
      <p:sp>
        <p:nvSpPr>
          <p:cNvPr id="40" name="CaixaDeTexto 39"/>
          <p:cNvSpPr txBox="1"/>
          <p:nvPr/>
        </p:nvSpPr>
        <p:spPr>
          <a:xfrm>
            <a:off x="10063204" y="3821110"/>
            <a:ext cx="182293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B.R.T.</a:t>
            </a: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Supervia – ramal Santa Cruz</a:t>
            </a: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Ciclovia </a:t>
            </a: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Distância a pé – 1 km</a:t>
            </a: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Parque </a:t>
            </a:r>
          </a:p>
        </p:txBody>
      </p:sp>
      <p:cxnSp>
        <p:nvCxnSpPr>
          <p:cNvPr id="42" name="Conector reto 41"/>
          <p:cNvCxnSpPr/>
          <p:nvPr/>
        </p:nvCxnSpPr>
        <p:spPr>
          <a:xfrm>
            <a:off x="9563100" y="4865132"/>
            <a:ext cx="483904" cy="0"/>
          </a:xfrm>
          <a:prstGeom prst="line">
            <a:avLst/>
          </a:prstGeom>
          <a:ln w="3175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/>
          <p:cNvCxnSpPr/>
          <p:nvPr/>
        </p:nvCxnSpPr>
        <p:spPr>
          <a:xfrm>
            <a:off x="9563100" y="4531757"/>
            <a:ext cx="483904" cy="0"/>
          </a:xfrm>
          <a:prstGeom prst="line">
            <a:avLst/>
          </a:prstGeom>
          <a:ln w="31750">
            <a:solidFill>
              <a:srgbClr val="FF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/>
          <p:cNvCxnSpPr/>
          <p:nvPr/>
        </p:nvCxnSpPr>
        <p:spPr>
          <a:xfrm>
            <a:off x="9579300" y="4255532"/>
            <a:ext cx="483904" cy="0"/>
          </a:xfrm>
          <a:prstGeom prst="line">
            <a:avLst/>
          </a:prstGeom>
          <a:ln w="41275">
            <a:solidFill>
              <a:srgbClr val="AFA9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/>
          <p:cNvCxnSpPr/>
          <p:nvPr/>
        </p:nvCxnSpPr>
        <p:spPr>
          <a:xfrm>
            <a:off x="9654493" y="4196142"/>
            <a:ext cx="0" cy="134636"/>
          </a:xfrm>
          <a:prstGeom prst="line">
            <a:avLst/>
          </a:prstGeom>
          <a:ln w="9525">
            <a:solidFill>
              <a:srgbClr val="AFA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/>
          <p:cNvCxnSpPr/>
          <p:nvPr/>
        </p:nvCxnSpPr>
        <p:spPr>
          <a:xfrm>
            <a:off x="9745772" y="4196142"/>
            <a:ext cx="0" cy="134636"/>
          </a:xfrm>
          <a:prstGeom prst="line">
            <a:avLst/>
          </a:prstGeom>
          <a:ln w="9525">
            <a:solidFill>
              <a:srgbClr val="AFA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/>
          <p:cNvCxnSpPr/>
          <p:nvPr/>
        </p:nvCxnSpPr>
        <p:spPr>
          <a:xfrm>
            <a:off x="9838706" y="4196142"/>
            <a:ext cx="0" cy="134636"/>
          </a:xfrm>
          <a:prstGeom prst="line">
            <a:avLst/>
          </a:prstGeom>
          <a:ln w="9525">
            <a:solidFill>
              <a:srgbClr val="AFA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/>
          <p:cNvCxnSpPr/>
          <p:nvPr/>
        </p:nvCxnSpPr>
        <p:spPr>
          <a:xfrm>
            <a:off x="9919089" y="4196142"/>
            <a:ext cx="0" cy="134636"/>
          </a:xfrm>
          <a:prstGeom prst="line">
            <a:avLst/>
          </a:prstGeom>
          <a:ln w="9525">
            <a:solidFill>
              <a:srgbClr val="AFA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to 50"/>
          <p:cNvCxnSpPr/>
          <p:nvPr/>
        </p:nvCxnSpPr>
        <p:spPr>
          <a:xfrm>
            <a:off x="9991106" y="4196142"/>
            <a:ext cx="0" cy="134636"/>
          </a:xfrm>
          <a:prstGeom prst="line">
            <a:avLst/>
          </a:prstGeom>
          <a:ln w="9525">
            <a:solidFill>
              <a:srgbClr val="AFA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to 51"/>
          <p:cNvCxnSpPr/>
          <p:nvPr/>
        </p:nvCxnSpPr>
        <p:spPr>
          <a:xfrm>
            <a:off x="9563100" y="3985359"/>
            <a:ext cx="483904" cy="0"/>
          </a:xfrm>
          <a:prstGeom prst="line">
            <a:avLst/>
          </a:prstGeom>
          <a:ln w="31750" cmpd="sng">
            <a:solidFill>
              <a:srgbClr val="FFC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aixaDeTexto 53"/>
          <p:cNvSpPr txBox="1"/>
          <p:nvPr/>
        </p:nvSpPr>
        <p:spPr>
          <a:xfrm>
            <a:off x="9532635" y="5438094"/>
            <a:ext cx="23278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População diretamente beneficiada</a:t>
            </a:r>
          </a:p>
          <a:p>
            <a:r>
              <a:rPr lang="pt-BR" sz="1000" b="1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(raio de 5 km):</a:t>
            </a:r>
            <a:r>
              <a:rPr lang="pt-BR" sz="1000" b="1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430.000 pessoas</a:t>
            </a:r>
          </a:p>
          <a:p>
            <a:r>
              <a:rPr lang="pt-BR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endParaRPr lang="pt-BR" sz="1000" b="1" dirty="0" smtClean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aixaDeTexto 31"/>
          <p:cNvSpPr txBox="1"/>
          <p:nvPr/>
        </p:nvSpPr>
        <p:spPr>
          <a:xfrm>
            <a:off x="5434810" y="3176908"/>
            <a:ext cx="67146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300" b="1" dirty="0" smtClean="0">
                <a:solidFill>
                  <a:schemeClr val="accent5">
                    <a:lumMod val="75000"/>
                  </a:schemeClr>
                </a:solidFill>
              </a:rPr>
              <a:t>Parque</a:t>
            </a:r>
            <a:endParaRPr lang="pt-BR" sz="13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9581132" y="5043965"/>
            <a:ext cx="465871" cy="184666"/>
          </a:xfrm>
          <a:prstGeom prst="rect">
            <a:avLst/>
          </a:prstGeom>
          <a:solidFill>
            <a:srgbClr val="B9DE91"/>
          </a:solidFill>
          <a:ln w="2222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/>
          <p:cNvSpPr txBox="1"/>
          <p:nvPr/>
        </p:nvSpPr>
        <p:spPr>
          <a:xfrm>
            <a:off x="5023512" y="1501132"/>
            <a:ext cx="13417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 smtClean="0">
                <a:solidFill>
                  <a:schemeClr val="accent5">
                    <a:lumMod val="75000"/>
                  </a:schemeClr>
                </a:solidFill>
              </a:rPr>
              <a:t>Supervia </a:t>
            </a:r>
            <a:r>
              <a:rPr lang="pt-BR" sz="1200" b="1" dirty="0" err="1" smtClean="0">
                <a:solidFill>
                  <a:schemeClr val="accent5">
                    <a:lumMod val="75000"/>
                  </a:schemeClr>
                </a:solidFill>
              </a:rPr>
              <a:t>Inhoaíba</a:t>
            </a:r>
            <a:endParaRPr lang="pt-BR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78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9078036" y="575480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do parque</a:t>
            </a:r>
            <a:endParaRPr lang="pt-BR" sz="2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Agrupar 5"/>
          <p:cNvGrpSpPr/>
          <p:nvPr/>
        </p:nvGrpSpPr>
        <p:grpSpPr>
          <a:xfrm>
            <a:off x="212652" y="414699"/>
            <a:ext cx="6719776" cy="5853114"/>
            <a:chOff x="1796903" y="316166"/>
            <a:chExt cx="6719776" cy="5853114"/>
          </a:xfrm>
        </p:grpSpPr>
        <p:pic>
          <p:nvPicPr>
            <p:cNvPr id="5" name="Imagem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6903" y="316166"/>
              <a:ext cx="6719776" cy="5853114"/>
            </a:xfrm>
            <a:prstGeom prst="rect">
              <a:avLst/>
            </a:prstGeom>
          </p:spPr>
        </p:pic>
        <p:sp>
          <p:nvSpPr>
            <p:cNvPr id="7" name="Forma Livre 6"/>
            <p:cNvSpPr/>
            <p:nvPr/>
          </p:nvSpPr>
          <p:spPr>
            <a:xfrm>
              <a:off x="2185997" y="1180214"/>
              <a:ext cx="5099303" cy="4598530"/>
            </a:xfrm>
            <a:custGeom>
              <a:avLst/>
              <a:gdLst>
                <a:gd name="connsiteX0" fmla="*/ 2011680 w 6639340"/>
                <a:gd name="connsiteY0" fmla="*/ 1399429 h 5987332"/>
                <a:gd name="connsiteX1" fmla="*/ 2099145 w 6639340"/>
                <a:gd name="connsiteY1" fmla="*/ 2099144 h 5987332"/>
                <a:gd name="connsiteX2" fmla="*/ 2075291 w 6639340"/>
                <a:gd name="connsiteY2" fmla="*/ 2266122 h 5987332"/>
                <a:gd name="connsiteX3" fmla="*/ 1685677 w 6639340"/>
                <a:gd name="connsiteY3" fmla="*/ 2425148 h 5987332"/>
                <a:gd name="connsiteX4" fmla="*/ 1311966 w 6639340"/>
                <a:gd name="connsiteY4" fmla="*/ 2449002 h 5987332"/>
                <a:gd name="connsiteX5" fmla="*/ 1248355 w 6639340"/>
                <a:gd name="connsiteY5" fmla="*/ 1463040 h 5987332"/>
                <a:gd name="connsiteX6" fmla="*/ 636105 w 6639340"/>
                <a:gd name="connsiteY6" fmla="*/ 1518699 h 5987332"/>
                <a:gd name="connsiteX7" fmla="*/ 31806 w 6639340"/>
                <a:gd name="connsiteY7" fmla="*/ 1614115 h 5987332"/>
                <a:gd name="connsiteX8" fmla="*/ 0 w 6639340"/>
                <a:gd name="connsiteY8" fmla="*/ 2027582 h 5987332"/>
                <a:gd name="connsiteX9" fmla="*/ 318053 w 6639340"/>
                <a:gd name="connsiteY9" fmla="*/ 2075290 h 5987332"/>
                <a:gd name="connsiteX10" fmla="*/ 222637 w 6639340"/>
                <a:gd name="connsiteY10" fmla="*/ 2775005 h 5987332"/>
                <a:gd name="connsiteX11" fmla="*/ 898498 w 6639340"/>
                <a:gd name="connsiteY11" fmla="*/ 2838616 h 5987332"/>
                <a:gd name="connsiteX12" fmla="*/ 1065475 w 6639340"/>
                <a:gd name="connsiteY12" fmla="*/ 4214191 h 5987332"/>
                <a:gd name="connsiteX13" fmla="*/ 1049573 w 6639340"/>
                <a:gd name="connsiteY13" fmla="*/ 4325509 h 5987332"/>
                <a:gd name="connsiteX14" fmla="*/ 993914 w 6639340"/>
                <a:gd name="connsiteY14" fmla="*/ 4444779 h 5987332"/>
                <a:gd name="connsiteX15" fmla="*/ 946206 w 6639340"/>
                <a:gd name="connsiteY15" fmla="*/ 4572000 h 5987332"/>
                <a:gd name="connsiteX16" fmla="*/ 890547 w 6639340"/>
                <a:gd name="connsiteY16" fmla="*/ 4707172 h 5987332"/>
                <a:gd name="connsiteX17" fmla="*/ 818985 w 6639340"/>
                <a:gd name="connsiteY17" fmla="*/ 4802588 h 5987332"/>
                <a:gd name="connsiteX18" fmla="*/ 715618 w 6639340"/>
                <a:gd name="connsiteY18" fmla="*/ 4985468 h 5987332"/>
                <a:gd name="connsiteX19" fmla="*/ 644056 w 6639340"/>
                <a:gd name="connsiteY19" fmla="*/ 5128591 h 5987332"/>
                <a:gd name="connsiteX20" fmla="*/ 556592 w 6639340"/>
                <a:gd name="connsiteY20" fmla="*/ 5231958 h 5987332"/>
                <a:gd name="connsiteX21" fmla="*/ 2480807 w 6639340"/>
                <a:gd name="connsiteY21" fmla="*/ 5852160 h 5987332"/>
                <a:gd name="connsiteX22" fmla="*/ 2679590 w 6639340"/>
                <a:gd name="connsiteY22" fmla="*/ 5923722 h 5987332"/>
                <a:gd name="connsiteX23" fmla="*/ 2941983 w 6639340"/>
                <a:gd name="connsiteY23" fmla="*/ 5971429 h 5987332"/>
                <a:gd name="connsiteX24" fmla="*/ 3212327 w 6639340"/>
                <a:gd name="connsiteY24" fmla="*/ 5987332 h 5987332"/>
                <a:gd name="connsiteX25" fmla="*/ 3379305 w 6639340"/>
                <a:gd name="connsiteY25" fmla="*/ 5971429 h 5987332"/>
                <a:gd name="connsiteX26" fmla="*/ 3546282 w 6639340"/>
                <a:gd name="connsiteY26" fmla="*/ 5915770 h 5987332"/>
                <a:gd name="connsiteX27" fmla="*/ 3856383 w 6639340"/>
                <a:gd name="connsiteY27" fmla="*/ 5796501 h 5987332"/>
                <a:gd name="connsiteX28" fmla="*/ 4230094 w 6639340"/>
                <a:gd name="connsiteY28" fmla="*/ 5645426 h 5987332"/>
                <a:gd name="connsiteX29" fmla="*/ 4405023 w 6639340"/>
                <a:gd name="connsiteY29" fmla="*/ 5581816 h 5987332"/>
                <a:gd name="connsiteX30" fmla="*/ 4564049 w 6639340"/>
                <a:gd name="connsiteY30" fmla="*/ 5510254 h 5987332"/>
                <a:gd name="connsiteX31" fmla="*/ 4746929 w 6639340"/>
                <a:gd name="connsiteY31" fmla="*/ 5438692 h 5987332"/>
                <a:gd name="connsiteX32" fmla="*/ 4890053 w 6639340"/>
                <a:gd name="connsiteY32" fmla="*/ 5367130 h 5987332"/>
                <a:gd name="connsiteX33" fmla="*/ 4993420 w 6639340"/>
                <a:gd name="connsiteY33" fmla="*/ 5351228 h 5987332"/>
                <a:gd name="connsiteX34" fmla="*/ 5184251 w 6639340"/>
                <a:gd name="connsiteY34" fmla="*/ 5295569 h 5987332"/>
                <a:gd name="connsiteX35" fmla="*/ 5406887 w 6639340"/>
                <a:gd name="connsiteY35" fmla="*/ 5287617 h 5987332"/>
                <a:gd name="connsiteX36" fmla="*/ 5677232 w 6639340"/>
                <a:gd name="connsiteY36" fmla="*/ 5279666 h 5987332"/>
                <a:gd name="connsiteX37" fmla="*/ 5844209 w 6639340"/>
                <a:gd name="connsiteY37" fmla="*/ 5239909 h 5987332"/>
                <a:gd name="connsiteX38" fmla="*/ 6241774 w 6639340"/>
                <a:gd name="connsiteY38" fmla="*/ 5041127 h 5987332"/>
                <a:gd name="connsiteX39" fmla="*/ 6345141 w 6639340"/>
                <a:gd name="connsiteY39" fmla="*/ 4945711 h 5987332"/>
                <a:gd name="connsiteX40" fmla="*/ 6408752 w 6639340"/>
                <a:gd name="connsiteY40" fmla="*/ 4858247 h 5987332"/>
                <a:gd name="connsiteX41" fmla="*/ 6528021 w 6639340"/>
                <a:gd name="connsiteY41" fmla="*/ 4667416 h 5987332"/>
                <a:gd name="connsiteX42" fmla="*/ 6623437 w 6639340"/>
                <a:gd name="connsiteY42" fmla="*/ 4468633 h 5987332"/>
                <a:gd name="connsiteX43" fmla="*/ 6639340 w 6639340"/>
                <a:gd name="connsiteY43" fmla="*/ 4230094 h 5987332"/>
                <a:gd name="connsiteX44" fmla="*/ 6639340 w 6639340"/>
                <a:gd name="connsiteY44" fmla="*/ 2337683 h 5987332"/>
                <a:gd name="connsiteX45" fmla="*/ 6591632 w 6639340"/>
                <a:gd name="connsiteY45" fmla="*/ 2138901 h 5987332"/>
                <a:gd name="connsiteX46" fmla="*/ 5653378 w 6639340"/>
                <a:gd name="connsiteY46" fmla="*/ 79513 h 5987332"/>
                <a:gd name="connsiteX47" fmla="*/ 5613621 w 6639340"/>
                <a:gd name="connsiteY47" fmla="*/ 15902 h 5987332"/>
                <a:gd name="connsiteX48" fmla="*/ 5573865 w 6639340"/>
                <a:gd name="connsiteY48" fmla="*/ 0 h 5987332"/>
                <a:gd name="connsiteX49" fmla="*/ 5510254 w 6639340"/>
                <a:gd name="connsiteY49" fmla="*/ 0 h 5987332"/>
                <a:gd name="connsiteX50" fmla="*/ 3291840 w 6639340"/>
                <a:gd name="connsiteY50" fmla="*/ 1057523 h 5987332"/>
                <a:gd name="connsiteX51" fmla="*/ 3164620 w 6639340"/>
                <a:gd name="connsiteY51" fmla="*/ 1144988 h 5987332"/>
                <a:gd name="connsiteX52" fmla="*/ 2663687 w 6639340"/>
                <a:gd name="connsiteY52" fmla="*/ 1327868 h 5987332"/>
                <a:gd name="connsiteX53" fmla="*/ 2011680 w 6639340"/>
                <a:gd name="connsiteY53" fmla="*/ 1399429 h 5987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6639340" h="5987332">
                  <a:moveTo>
                    <a:pt x="2011680" y="1399429"/>
                  </a:moveTo>
                  <a:lnTo>
                    <a:pt x="2099145" y="2099144"/>
                  </a:lnTo>
                  <a:lnTo>
                    <a:pt x="2075291" y="2266122"/>
                  </a:lnTo>
                  <a:lnTo>
                    <a:pt x="1685677" y="2425148"/>
                  </a:lnTo>
                  <a:lnTo>
                    <a:pt x="1311966" y="2449002"/>
                  </a:lnTo>
                  <a:lnTo>
                    <a:pt x="1248355" y="1463040"/>
                  </a:lnTo>
                  <a:lnTo>
                    <a:pt x="636105" y="1518699"/>
                  </a:lnTo>
                  <a:lnTo>
                    <a:pt x="31806" y="1614115"/>
                  </a:lnTo>
                  <a:lnTo>
                    <a:pt x="0" y="2027582"/>
                  </a:lnTo>
                  <a:lnTo>
                    <a:pt x="318053" y="2075290"/>
                  </a:lnTo>
                  <a:lnTo>
                    <a:pt x="222637" y="2775005"/>
                  </a:lnTo>
                  <a:lnTo>
                    <a:pt x="898498" y="2838616"/>
                  </a:lnTo>
                  <a:lnTo>
                    <a:pt x="1065475" y="4214191"/>
                  </a:lnTo>
                  <a:lnTo>
                    <a:pt x="1049573" y="4325509"/>
                  </a:lnTo>
                  <a:lnTo>
                    <a:pt x="993914" y="4444779"/>
                  </a:lnTo>
                  <a:lnTo>
                    <a:pt x="946206" y="4572000"/>
                  </a:lnTo>
                  <a:lnTo>
                    <a:pt x="890547" y="4707172"/>
                  </a:lnTo>
                  <a:lnTo>
                    <a:pt x="818985" y="4802588"/>
                  </a:lnTo>
                  <a:lnTo>
                    <a:pt x="715618" y="4985468"/>
                  </a:lnTo>
                  <a:lnTo>
                    <a:pt x="644056" y="5128591"/>
                  </a:lnTo>
                  <a:lnTo>
                    <a:pt x="556592" y="5231958"/>
                  </a:lnTo>
                  <a:lnTo>
                    <a:pt x="2480807" y="5852160"/>
                  </a:lnTo>
                  <a:lnTo>
                    <a:pt x="2679590" y="5923722"/>
                  </a:lnTo>
                  <a:lnTo>
                    <a:pt x="2941983" y="5971429"/>
                  </a:lnTo>
                  <a:lnTo>
                    <a:pt x="3212327" y="5987332"/>
                  </a:lnTo>
                  <a:lnTo>
                    <a:pt x="3379305" y="5971429"/>
                  </a:lnTo>
                  <a:lnTo>
                    <a:pt x="3546282" y="5915770"/>
                  </a:lnTo>
                  <a:lnTo>
                    <a:pt x="3856383" y="5796501"/>
                  </a:lnTo>
                  <a:lnTo>
                    <a:pt x="4230094" y="5645426"/>
                  </a:lnTo>
                  <a:lnTo>
                    <a:pt x="4405023" y="5581816"/>
                  </a:lnTo>
                  <a:lnTo>
                    <a:pt x="4564049" y="5510254"/>
                  </a:lnTo>
                  <a:lnTo>
                    <a:pt x="4746929" y="5438692"/>
                  </a:lnTo>
                  <a:lnTo>
                    <a:pt x="4890053" y="5367130"/>
                  </a:lnTo>
                  <a:lnTo>
                    <a:pt x="4993420" y="5351228"/>
                  </a:lnTo>
                  <a:lnTo>
                    <a:pt x="5184251" y="5295569"/>
                  </a:lnTo>
                  <a:lnTo>
                    <a:pt x="5406887" y="5287617"/>
                  </a:lnTo>
                  <a:lnTo>
                    <a:pt x="5677232" y="5279666"/>
                  </a:lnTo>
                  <a:lnTo>
                    <a:pt x="5844209" y="5239909"/>
                  </a:lnTo>
                  <a:lnTo>
                    <a:pt x="6241774" y="5041127"/>
                  </a:lnTo>
                  <a:lnTo>
                    <a:pt x="6345141" y="4945711"/>
                  </a:lnTo>
                  <a:lnTo>
                    <a:pt x="6408752" y="4858247"/>
                  </a:lnTo>
                  <a:lnTo>
                    <a:pt x="6528021" y="4667416"/>
                  </a:lnTo>
                  <a:lnTo>
                    <a:pt x="6623437" y="4468633"/>
                  </a:lnTo>
                  <a:lnTo>
                    <a:pt x="6639340" y="4230094"/>
                  </a:lnTo>
                  <a:lnTo>
                    <a:pt x="6639340" y="2337683"/>
                  </a:lnTo>
                  <a:lnTo>
                    <a:pt x="6591632" y="2138901"/>
                  </a:lnTo>
                  <a:lnTo>
                    <a:pt x="5653378" y="79513"/>
                  </a:lnTo>
                  <a:lnTo>
                    <a:pt x="5613621" y="15902"/>
                  </a:lnTo>
                  <a:lnTo>
                    <a:pt x="5573865" y="0"/>
                  </a:lnTo>
                  <a:lnTo>
                    <a:pt x="5510254" y="0"/>
                  </a:lnTo>
                  <a:lnTo>
                    <a:pt x="3291840" y="1057523"/>
                  </a:lnTo>
                  <a:lnTo>
                    <a:pt x="3164620" y="1144988"/>
                  </a:lnTo>
                  <a:lnTo>
                    <a:pt x="2663687" y="1327868"/>
                  </a:lnTo>
                  <a:lnTo>
                    <a:pt x="2011680" y="1399429"/>
                  </a:lnTo>
                  <a:close/>
                </a:path>
              </a:pathLst>
            </a:custGeom>
            <a:noFill/>
            <a:ln w="317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0" name="Retângulo 9"/>
          <p:cNvSpPr/>
          <p:nvPr/>
        </p:nvSpPr>
        <p:spPr>
          <a:xfrm>
            <a:off x="6028660" y="1037145"/>
            <a:ext cx="308345" cy="4640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768" y="1108419"/>
            <a:ext cx="5954232" cy="4465674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2344127" y="3034299"/>
            <a:ext cx="2456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Parque Cesário de Melo</a:t>
            </a:r>
          </a:p>
          <a:p>
            <a:pPr algn="ctr"/>
            <a:r>
              <a:rPr lang="pt-BR" dirty="0" smtClean="0">
                <a:solidFill>
                  <a:schemeClr val="bg1"/>
                </a:solidFill>
              </a:rPr>
              <a:t>234.000 m²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04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/>
          <p:cNvGrpSpPr/>
          <p:nvPr/>
        </p:nvGrpSpPr>
        <p:grpSpPr>
          <a:xfrm>
            <a:off x="1125742" y="264689"/>
            <a:ext cx="10588724" cy="6488793"/>
            <a:chOff x="1125742" y="264689"/>
            <a:chExt cx="10588724" cy="6488793"/>
          </a:xfrm>
        </p:grpSpPr>
        <p:grpSp>
          <p:nvGrpSpPr>
            <p:cNvPr id="3" name="Agrupar 2"/>
            <p:cNvGrpSpPr/>
            <p:nvPr/>
          </p:nvGrpSpPr>
          <p:grpSpPr>
            <a:xfrm>
              <a:off x="8529022" y="4233482"/>
              <a:ext cx="2520000" cy="2520000"/>
              <a:chOff x="7933600" y="1052000"/>
              <a:chExt cx="2520000" cy="2520000"/>
            </a:xfrm>
          </p:grpSpPr>
          <p:pic>
            <p:nvPicPr>
              <p:cNvPr id="56" name="Google Shape;56;p13"/>
              <p:cNvPicPr preferRelativeResize="0"/>
              <p:nvPr/>
            </p:nvPicPr>
            <p:blipFill rotWithShape="1">
              <a:blip r:embed="rId3">
                <a:alphaModFix/>
              </a:blip>
              <a:srcRect l="33541"/>
              <a:stretch/>
            </p:blipFill>
            <p:spPr>
              <a:xfrm>
                <a:off x="7933600" y="1052000"/>
                <a:ext cx="2520000" cy="2520000"/>
              </a:xfrm>
              <a:prstGeom prst="ellipse">
                <a:avLst/>
              </a:prstGeom>
              <a:noFill/>
              <a:ln>
                <a:noFill/>
              </a:ln>
            </p:spPr>
          </p:pic>
          <p:sp>
            <p:nvSpPr>
              <p:cNvPr id="2" name="Elipse 1"/>
              <p:cNvSpPr/>
              <p:nvPr/>
            </p:nvSpPr>
            <p:spPr>
              <a:xfrm>
                <a:off x="7933600" y="1052000"/>
                <a:ext cx="2520000" cy="2520000"/>
              </a:xfrm>
              <a:prstGeom prst="ellipse">
                <a:avLst/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4" name="Agrupar 3"/>
            <p:cNvGrpSpPr/>
            <p:nvPr/>
          </p:nvGrpSpPr>
          <p:grpSpPr>
            <a:xfrm>
              <a:off x="4827382" y="889881"/>
              <a:ext cx="2520000" cy="2520000"/>
              <a:chOff x="4581367" y="1014400"/>
              <a:chExt cx="2520000" cy="2520000"/>
            </a:xfrm>
          </p:grpSpPr>
          <p:pic>
            <p:nvPicPr>
              <p:cNvPr id="54" name="Google Shape;54;p13"/>
              <p:cNvPicPr preferRelativeResize="0"/>
              <p:nvPr/>
            </p:nvPicPr>
            <p:blipFill rotWithShape="1">
              <a:blip r:embed="rId4">
                <a:alphaModFix/>
              </a:blip>
              <a:srcRect l="16830" r="29278" b="2856"/>
              <a:stretch/>
            </p:blipFill>
            <p:spPr>
              <a:xfrm>
                <a:off x="4581367" y="1014400"/>
                <a:ext cx="2520000" cy="2520000"/>
              </a:xfrm>
              <a:prstGeom prst="ellipse">
                <a:avLst/>
              </a:prstGeom>
              <a:noFill/>
              <a:ln>
                <a:noFill/>
              </a:ln>
            </p:spPr>
          </p:pic>
          <p:sp>
            <p:nvSpPr>
              <p:cNvPr id="8" name="Elipse 7"/>
              <p:cNvSpPr/>
              <p:nvPr/>
            </p:nvSpPr>
            <p:spPr>
              <a:xfrm>
                <a:off x="4581367" y="1014400"/>
                <a:ext cx="2520000" cy="2520000"/>
              </a:xfrm>
              <a:prstGeom prst="ellipse">
                <a:avLst/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5" name="Agrupar 4"/>
            <p:cNvGrpSpPr/>
            <p:nvPr/>
          </p:nvGrpSpPr>
          <p:grpSpPr>
            <a:xfrm>
              <a:off x="1125742" y="889881"/>
              <a:ext cx="2520000" cy="2520000"/>
              <a:chOff x="1181273" y="637090"/>
              <a:chExt cx="2520000" cy="2520000"/>
            </a:xfrm>
          </p:grpSpPr>
          <p:pic>
            <p:nvPicPr>
              <p:cNvPr id="55" name="Google Shape;55;p13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1181273" y="637090"/>
                <a:ext cx="2520000" cy="2520000"/>
              </a:xfrm>
              <a:prstGeom prst="ellipse">
                <a:avLst/>
              </a:prstGeom>
              <a:noFill/>
              <a:ln>
                <a:noFill/>
              </a:ln>
            </p:spPr>
          </p:pic>
          <p:sp>
            <p:nvSpPr>
              <p:cNvPr id="9" name="Elipse 8"/>
              <p:cNvSpPr/>
              <p:nvPr/>
            </p:nvSpPr>
            <p:spPr>
              <a:xfrm>
                <a:off x="1181273" y="637090"/>
                <a:ext cx="2520000" cy="2520000"/>
              </a:xfrm>
              <a:prstGeom prst="ellipse">
                <a:avLst/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6" name="Agrupar 5"/>
            <p:cNvGrpSpPr/>
            <p:nvPr/>
          </p:nvGrpSpPr>
          <p:grpSpPr>
            <a:xfrm>
              <a:off x="4827382" y="4233482"/>
              <a:ext cx="2520000" cy="2520000"/>
              <a:chOff x="4581367" y="3978300"/>
              <a:chExt cx="2520000" cy="2520000"/>
            </a:xfrm>
          </p:grpSpPr>
          <p:pic>
            <p:nvPicPr>
              <p:cNvPr id="58" name="Google Shape;58;p13"/>
              <p:cNvPicPr preferRelativeResize="0"/>
              <p:nvPr/>
            </p:nvPicPr>
            <p:blipFill rotWithShape="1">
              <a:blip r:embed="rId6">
                <a:alphaModFix/>
              </a:blip>
              <a:srcRect l="14644" r="11390" b="5642"/>
              <a:stretch/>
            </p:blipFill>
            <p:spPr>
              <a:xfrm>
                <a:off x="4581367" y="3978300"/>
                <a:ext cx="2520000" cy="2520000"/>
              </a:xfrm>
              <a:prstGeom prst="ellipse">
                <a:avLst/>
              </a:prstGeom>
              <a:noFill/>
              <a:ln>
                <a:noFill/>
              </a:ln>
            </p:spPr>
          </p:pic>
          <p:sp>
            <p:nvSpPr>
              <p:cNvPr id="12" name="Elipse 11"/>
              <p:cNvSpPr/>
              <p:nvPr/>
            </p:nvSpPr>
            <p:spPr>
              <a:xfrm>
                <a:off x="4581367" y="3978300"/>
                <a:ext cx="2520000" cy="2520000"/>
              </a:xfrm>
              <a:prstGeom prst="ellipse">
                <a:avLst/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grpSp>
          <p:nvGrpSpPr>
            <p:cNvPr id="7" name="Agrupar 6"/>
            <p:cNvGrpSpPr/>
            <p:nvPr/>
          </p:nvGrpSpPr>
          <p:grpSpPr>
            <a:xfrm>
              <a:off x="1125742" y="4233482"/>
              <a:ext cx="2520000" cy="2520000"/>
              <a:chOff x="1569500" y="3874500"/>
              <a:chExt cx="2520000" cy="2520000"/>
            </a:xfrm>
          </p:grpSpPr>
          <p:pic>
            <p:nvPicPr>
              <p:cNvPr id="57" name="Google Shape;57;p13"/>
              <p:cNvPicPr preferRelativeResize="0"/>
              <p:nvPr/>
            </p:nvPicPr>
            <p:blipFill rotWithShape="1">
              <a:blip r:embed="rId7">
                <a:alphaModFix/>
              </a:blip>
              <a:srcRect l="6577" r="22999"/>
              <a:stretch/>
            </p:blipFill>
            <p:spPr>
              <a:xfrm>
                <a:off x="1569500" y="3874500"/>
                <a:ext cx="2520000" cy="2520000"/>
              </a:xfrm>
              <a:prstGeom prst="ellipse">
                <a:avLst/>
              </a:prstGeom>
              <a:noFill/>
              <a:ln>
                <a:noFill/>
              </a:ln>
            </p:spPr>
          </p:pic>
          <p:sp>
            <p:nvSpPr>
              <p:cNvPr id="13" name="Elipse 12"/>
              <p:cNvSpPr/>
              <p:nvPr/>
            </p:nvSpPr>
            <p:spPr>
              <a:xfrm>
                <a:off x="1569500" y="3874500"/>
                <a:ext cx="2520000" cy="2520000"/>
              </a:xfrm>
              <a:prstGeom prst="ellipse">
                <a:avLst/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7" name="CaixaDeTexto 16"/>
            <p:cNvSpPr txBox="1"/>
            <p:nvPr/>
          </p:nvSpPr>
          <p:spPr>
            <a:xfrm>
              <a:off x="9667111" y="264689"/>
              <a:ext cx="20473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400" b="1" dirty="0" smtClean="0">
                  <a:solidFill>
                    <a:schemeClr val="bg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 que vai ter</a:t>
              </a:r>
              <a:endParaRPr lang="pt-BR" sz="2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" name="Agrupar 9"/>
            <p:cNvGrpSpPr/>
            <p:nvPr/>
          </p:nvGrpSpPr>
          <p:grpSpPr>
            <a:xfrm>
              <a:off x="8529022" y="889881"/>
              <a:ext cx="2520000" cy="2520000"/>
              <a:chOff x="7919442" y="726354"/>
              <a:chExt cx="2520000" cy="2520000"/>
            </a:xfrm>
          </p:grpSpPr>
          <p:pic>
            <p:nvPicPr>
              <p:cNvPr id="18" name="Google Shape;59;p13"/>
              <p:cNvPicPr preferRelativeResize="0"/>
              <p:nvPr/>
            </p:nvPicPr>
            <p:blipFill rotWithShape="1">
              <a:blip r:embed="rId8">
                <a:alphaModFix/>
              </a:blip>
              <a:srcRect l="35760" r="4498"/>
              <a:stretch/>
            </p:blipFill>
            <p:spPr>
              <a:xfrm>
                <a:off x="7919442" y="726354"/>
                <a:ext cx="2520000" cy="2520000"/>
              </a:xfrm>
              <a:prstGeom prst="ellipse">
                <a:avLst/>
              </a:prstGeom>
              <a:noFill/>
              <a:ln>
                <a:noFill/>
              </a:ln>
            </p:spPr>
          </p:pic>
          <p:sp>
            <p:nvSpPr>
              <p:cNvPr id="21" name="Elipse 20"/>
              <p:cNvSpPr/>
              <p:nvPr/>
            </p:nvSpPr>
            <p:spPr>
              <a:xfrm>
                <a:off x="7919442" y="726354"/>
                <a:ext cx="2520000" cy="2520000"/>
              </a:xfrm>
              <a:prstGeom prst="ellipse">
                <a:avLst/>
              </a:prstGeom>
              <a:noFill/>
              <a:ln w="3810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  <p:sp>
        <p:nvSpPr>
          <p:cNvPr id="14" name="CaixaDeTexto 13"/>
          <p:cNvSpPr txBox="1"/>
          <p:nvPr/>
        </p:nvSpPr>
        <p:spPr>
          <a:xfrm>
            <a:off x="1250655" y="1958631"/>
            <a:ext cx="227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conhecimento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5377952" y="1958630"/>
            <a:ext cx="1604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educação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9345631" y="2018252"/>
            <a:ext cx="88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lazer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1737166" y="5262649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esporte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5712119" y="5262649"/>
            <a:ext cx="750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9063502" y="5262649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diversão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13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94" y="143810"/>
            <a:ext cx="8014804" cy="6464807"/>
          </a:xfrm>
          <a:prstGeom prst="rect">
            <a:avLst/>
          </a:prstGeom>
        </p:spPr>
      </p:pic>
      <p:sp>
        <p:nvSpPr>
          <p:cNvPr id="29" name="Elipse 28"/>
          <p:cNvSpPr/>
          <p:nvPr/>
        </p:nvSpPr>
        <p:spPr>
          <a:xfrm>
            <a:off x="6215269" y="1531519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Agrupar 29"/>
          <p:cNvGrpSpPr/>
          <p:nvPr/>
        </p:nvGrpSpPr>
        <p:grpSpPr>
          <a:xfrm>
            <a:off x="3584284" y="4968074"/>
            <a:ext cx="312906" cy="230832"/>
            <a:chOff x="8047646" y="1693153"/>
            <a:chExt cx="312906" cy="230832"/>
          </a:xfrm>
        </p:grpSpPr>
        <p:sp>
          <p:nvSpPr>
            <p:cNvPr id="31" name="Elipse 30"/>
            <p:cNvSpPr/>
            <p:nvPr/>
          </p:nvSpPr>
          <p:spPr>
            <a:xfrm>
              <a:off x="8121744" y="1717006"/>
              <a:ext cx="180000" cy="18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CaixaDeTexto 31"/>
            <p:cNvSpPr txBox="1"/>
            <p:nvPr/>
          </p:nvSpPr>
          <p:spPr>
            <a:xfrm>
              <a:off x="8047646" y="1693153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Elipse 32"/>
          <p:cNvSpPr/>
          <p:nvPr/>
        </p:nvSpPr>
        <p:spPr>
          <a:xfrm>
            <a:off x="5395454" y="1374413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Elipse 33"/>
          <p:cNvSpPr/>
          <p:nvPr/>
        </p:nvSpPr>
        <p:spPr>
          <a:xfrm>
            <a:off x="3356447" y="2484265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Elipse 34"/>
          <p:cNvSpPr/>
          <p:nvPr/>
        </p:nvSpPr>
        <p:spPr>
          <a:xfrm>
            <a:off x="5369011" y="3469914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Elipse 35"/>
          <p:cNvSpPr/>
          <p:nvPr/>
        </p:nvSpPr>
        <p:spPr>
          <a:xfrm>
            <a:off x="6438175" y="2991628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Elipse 36"/>
          <p:cNvSpPr/>
          <p:nvPr/>
        </p:nvSpPr>
        <p:spPr>
          <a:xfrm>
            <a:off x="6438175" y="4210369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Elipse 37"/>
          <p:cNvSpPr/>
          <p:nvPr/>
        </p:nvSpPr>
        <p:spPr>
          <a:xfrm>
            <a:off x="6731970" y="4968074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Elipse 38"/>
          <p:cNvSpPr/>
          <p:nvPr/>
        </p:nvSpPr>
        <p:spPr>
          <a:xfrm>
            <a:off x="5330601" y="4785081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Agrupar 40"/>
          <p:cNvGrpSpPr/>
          <p:nvPr/>
        </p:nvGrpSpPr>
        <p:grpSpPr>
          <a:xfrm>
            <a:off x="3625959" y="4210958"/>
            <a:ext cx="312906" cy="230832"/>
            <a:chOff x="8047646" y="1693153"/>
            <a:chExt cx="312906" cy="230832"/>
          </a:xfrm>
        </p:grpSpPr>
        <p:sp>
          <p:nvSpPr>
            <p:cNvPr id="42" name="Elipse 41"/>
            <p:cNvSpPr/>
            <p:nvPr/>
          </p:nvSpPr>
          <p:spPr>
            <a:xfrm>
              <a:off x="8121744" y="1717006"/>
              <a:ext cx="180000" cy="18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CaixaDeTexto 42"/>
            <p:cNvSpPr txBox="1"/>
            <p:nvPr/>
          </p:nvSpPr>
          <p:spPr>
            <a:xfrm>
              <a:off x="8047646" y="1693153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CaixaDeTexto 46"/>
          <p:cNvSpPr txBox="1"/>
          <p:nvPr/>
        </p:nvSpPr>
        <p:spPr>
          <a:xfrm>
            <a:off x="8897864" y="336902"/>
            <a:ext cx="2986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plano de ocupação</a:t>
            </a:r>
            <a:endParaRPr lang="pt-BR" sz="24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8667257" y="985962"/>
            <a:ext cx="3299456" cy="47385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9192816" y="1203827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9192816" y="1575184"/>
            <a:ext cx="2691763" cy="4601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Entrada</a:t>
            </a: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 do Conhecimento</a:t>
            </a:r>
          </a:p>
          <a:p>
            <a:endParaRPr lang="pt-BR" sz="1000" dirty="0" smtClean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Vila Olímpica</a:t>
            </a: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Palco </a:t>
            </a: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Quadras esportivas</a:t>
            </a:r>
          </a:p>
          <a:p>
            <a:endParaRPr lang="pt-BR" sz="1000" dirty="0" smtClean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Administração e oficinas</a:t>
            </a: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Chuveiro cascata</a:t>
            </a: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Capela</a:t>
            </a:r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1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Ginásio </a:t>
            </a:r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coberto</a:t>
            </a: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Monumento às vítimas da COVID 19</a:t>
            </a:r>
          </a:p>
          <a:p>
            <a:endParaRPr lang="pt-BR" sz="12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Escada das águas</a:t>
            </a:r>
          </a:p>
          <a:p>
            <a:endParaRPr lang="pt-BR" sz="1000" dirty="0" smtClean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 grafite</a:t>
            </a: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Escola e espaço de desenvolvimento infantil</a:t>
            </a: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/>
          <p:cNvSpPr/>
          <p:nvPr/>
        </p:nvSpPr>
        <p:spPr>
          <a:xfrm>
            <a:off x="9049924" y="1917966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Agrupar 13"/>
          <p:cNvGrpSpPr/>
          <p:nvPr/>
        </p:nvGrpSpPr>
        <p:grpSpPr>
          <a:xfrm>
            <a:off x="8975911" y="4351218"/>
            <a:ext cx="254098" cy="203853"/>
            <a:chOff x="8047646" y="1693153"/>
            <a:chExt cx="254098" cy="203853"/>
          </a:xfrm>
        </p:grpSpPr>
        <p:sp>
          <p:nvSpPr>
            <p:cNvPr id="9" name="Elipse 8"/>
            <p:cNvSpPr/>
            <p:nvPr/>
          </p:nvSpPr>
          <p:spPr>
            <a:xfrm>
              <a:off x="8121744" y="1717006"/>
              <a:ext cx="180000" cy="18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8047646" y="1693153"/>
              <a:ext cx="180000" cy="180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Elipse 14"/>
          <p:cNvSpPr/>
          <p:nvPr/>
        </p:nvSpPr>
        <p:spPr>
          <a:xfrm>
            <a:off x="9049924" y="1611864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9048816" y="2220981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Elipse 16"/>
          <p:cNvSpPr/>
          <p:nvPr/>
        </p:nvSpPr>
        <p:spPr>
          <a:xfrm>
            <a:off x="9048816" y="2527083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Elipse 17"/>
          <p:cNvSpPr/>
          <p:nvPr/>
        </p:nvSpPr>
        <p:spPr>
          <a:xfrm>
            <a:off x="9048816" y="2836701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Elipse 18"/>
          <p:cNvSpPr/>
          <p:nvPr/>
        </p:nvSpPr>
        <p:spPr>
          <a:xfrm>
            <a:off x="9048816" y="3146319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Elipse 19"/>
          <p:cNvSpPr/>
          <p:nvPr/>
        </p:nvSpPr>
        <p:spPr>
          <a:xfrm>
            <a:off x="9048816" y="3455937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Elipse 20"/>
          <p:cNvSpPr/>
          <p:nvPr/>
        </p:nvSpPr>
        <p:spPr>
          <a:xfrm>
            <a:off x="9048816" y="3765555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Elipse 21"/>
          <p:cNvSpPr/>
          <p:nvPr/>
        </p:nvSpPr>
        <p:spPr>
          <a:xfrm>
            <a:off x="9048816" y="4072605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Agrupar 22"/>
          <p:cNvGrpSpPr/>
          <p:nvPr/>
        </p:nvGrpSpPr>
        <p:grpSpPr>
          <a:xfrm>
            <a:off x="8975911" y="4655463"/>
            <a:ext cx="312906" cy="230832"/>
            <a:chOff x="8047646" y="1693153"/>
            <a:chExt cx="312906" cy="230832"/>
          </a:xfrm>
        </p:grpSpPr>
        <p:sp>
          <p:nvSpPr>
            <p:cNvPr id="24" name="Elipse 23"/>
            <p:cNvSpPr/>
            <p:nvPr/>
          </p:nvSpPr>
          <p:spPr>
            <a:xfrm>
              <a:off x="8121744" y="1717006"/>
              <a:ext cx="180000" cy="18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8047646" y="1693153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  <a:endPara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Agrupar 25"/>
          <p:cNvGrpSpPr/>
          <p:nvPr/>
        </p:nvGrpSpPr>
        <p:grpSpPr>
          <a:xfrm>
            <a:off x="8983633" y="4965081"/>
            <a:ext cx="312906" cy="230832"/>
            <a:chOff x="8047646" y="1693153"/>
            <a:chExt cx="312906" cy="230832"/>
          </a:xfrm>
        </p:grpSpPr>
        <p:sp>
          <p:nvSpPr>
            <p:cNvPr id="27" name="Elipse 26"/>
            <p:cNvSpPr/>
            <p:nvPr/>
          </p:nvSpPr>
          <p:spPr>
            <a:xfrm>
              <a:off x="8121744" y="1717006"/>
              <a:ext cx="180000" cy="18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aixaDeTexto 27"/>
            <p:cNvSpPr txBox="1"/>
            <p:nvPr/>
          </p:nvSpPr>
          <p:spPr>
            <a:xfrm>
              <a:off x="8047646" y="1693153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  <a:endPara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Agrupar 48"/>
          <p:cNvGrpSpPr/>
          <p:nvPr/>
        </p:nvGrpSpPr>
        <p:grpSpPr>
          <a:xfrm>
            <a:off x="8991278" y="5257031"/>
            <a:ext cx="312906" cy="230832"/>
            <a:chOff x="8047646" y="1693153"/>
            <a:chExt cx="312906" cy="230832"/>
          </a:xfrm>
        </p:grpSpPr>
        <p:sp>
          <p:nvSpPr>
            <p:cNvPr id="50" name="Elipse 49"/>
            <p:cNvSpPr/>
            <p:nvPr/>
          </p:nvSpPr>
          <p:spPr>
            <a:xfrm>
              <a:off x="8121744" y="1717006"/>
              <a:ext cx="180000" cy="18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CaixaDeTexto 50"/>
            <p:cNvSpPr txBox="1"/>
            <p:nvPr/>
          </p:nvSpPr>
          <p:spPr>
            <a:xfrm>
              <a:off x="8047646" y="1693153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Agrupar 54"/>
          <p:cNvGrpSpPr/>
          <p:nvPr/>
        </p:nvGrpSpPr>
        <p:grpSpPr>
          <a:xfrm>
            <a:off x="6125269" y="5609110"/>
            <a:ext cx="280846" cy="230832"/>
            <a:chOff x="8047646" y="1693153"/>
            <a:chExt cx="280846" cy="230832"/>
          </a:xfrm>
        </p:grpSpPr>
        <p:sp>
          <p:nvSpPr>
            <p:cNvPr id="56" name="Elipse 55"/>
            <p:cNvSpPr/>
            <p:nvPr/>
          </p:nvSpPr>
          <p:spPr>
            <a:xfrm>
              <a:off x="8121744" y="1717006"/>
              <a:ext cx="180000" cy="18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CaixaDeTexto 56"/>
            <p:cNvSpPr txBox="1"/>
            <p:nvPr/>
          </p:nvSpPr>
          <p:spPr>
            <a:xfrm>
              <a:off x="8047646" y="1693153"/>
              <a:ext cx="28084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8</a:t>
              </a:r>
              <a:endPara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3" name="CaixaDeTexto 72"/>
          <p:cNvSpPr txBox="1"/>
          <p:nvPr/>
        </p:nvSpPr>
        <p:spPr>
          <a:xfrm>
            <a:off x="3711333" y="1147709"/>
            <a:ext cx="15884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Melo </a:t>
            </a:r>
          </a:p>
        </p:txBody>
      </p:sp>
      <p:sp>
        <p:nvSpPr>
          <p:cNvPr id="54" name="Elipse 53"/>
          <p:cNvSpPr/>
          <p:nvPr/>
        </p:nvSpPr>
        <p:spPr>
          <a:xfrm rot="1830936">
            <a:off x="1642680" y="1646878"/>
            <a:ext cx="655881" cy="902175"/>
          </a:xfrm>
          <a:prstGeom prst="ellipse">
            <a:avLst/>
          </a:prstGeom>
          <a:solidFill>
            <a:srgbClr val="EAE3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4" name="Imagem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8188">
            <a:off x="1618183" y="2127738"/>
            <a:ext cx="395825" cy="271760"/>
          </a:xfrm>
          <a:prstGeom prst="rect">
            <a:avLst/>
          </a:prstGeom>
        </p:spPr>
      </p:pic>
      <p:sp>
        <p:nvSpPr>
          <p:cNvPr id="74" name="Elipse 73"/>
          <p:cNvSpPr/>
          <p:nvPr/>
        </p:nvSpPr>
        <p:spPr>
          <a:xfrm rot="20713866">
            <a:off x="1995222" y="1342638"/>
            <a:ext cx="652146" cy="909815"/>
          </a:xfrm>
          <a:prstGeom prst="ellipse">
            <a:avLst/>
          </a:prstGeom>
          <a:solidFill>
            <a:srgbClr val="EAE3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0" name="Agrupar 59"/>
          <p:cNvGrpSpPr/>
          <p:nvPr/>
        </p:nvGrpSpPr>
        <p:grpSpPr>
          <a:xfrm>
            <a:off x="2034727" y="1578976"/>
            <a:ext cx="312906" cy="230832"/>
            <a:chOff x="8047646" y="1693153"/>
            <a:chExt cx="312906" cy="230832"/>
          </a:xfrm>
        </p:grpSpPr>
        <p:sp>
          <p:nvSpPr>
            <p:cNvPr id="62" name="Elipse 61"/>
            <p:cNvSpPr/>
            <p:nvPr/>
          </p:nvSpPr>
          <p:spPr>
            <a:xfrm>
              <a:off x="8121744" y="1717006"/>
              <a:ext cx="180000" cy="18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CaixaDeTexto 62"/>
            <p:cNvSpPr txBox="1"/>
            <p:nvPr/>
          </p:nvSpPr>
          <p:spPr>
            <a:xfrm>
              <a:off x="8047646" y="1693153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  <a:endPara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4823">
            <a:off x="1813677" y="1741572"/>
            <a:ext cx="433071" cy="42704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4497">
            <a:off x="2236067" y="1565699"/>
            <a:ext cx="391127" cy="640845"/>
          </a:xfrm>
          <a:prstGeom prst="rect">
            <a:avLst/>
          </a:prstGeom>
        </p:spPr>
      </p:pic>
      <p:sp>
        <p:nvSpPr>
          <p:cNvPr id="64" name="Forma Livre 63"/>
          <p:cNvSpPr/>
          <p:nvPr/>
        </p:nvSpPr>
        <p:spPr>
          <a:xfrm>
            <a:off x="2167728" y="1228615"/>
            <a:ext cx="215361" cy="172994"/>
          </a:xfrm>
          <a:custGeom>
            <a:avLst/>
            <a:gdLst>
              <a:gd name="connsiteX0" fmla="*/ 0 w 215361"/>
              <a:gd name="connsiteY0" fmla="*/ 0 h 172994"/>
              <a:gd name="connsiteX1" fmla="*/ 42366 w 215361"/>
              <a:gd name="connsiteY1" fmla="*/ 45896 h 172994"/>
              <a:gd name="connsiteX2" fmla="*/ 63549 w 215361"/>
              <a:gd name="connsiteY2" fmla="*/ 91793 h 172994"/>
              <a:gd name="connsiteX3" fmla="*/ 31775 w 215361"/>
              <a:gd name="connsiteY3" fmla="*/ 172994 h 172994"/>
              <a:gd name="connsiteX4" fmla="*/ 169464 w 215361"/>
              <a:gd name="connsiteY4" fmla="*/ 172994 h 172994"/>
              <a:gd name="connsiteX5" fmla="*/ 134159 w 215361"/>
              <a:gd name="connsiteY5" fmla="*/ 127098 h 172994"/>
              <a:gd name="connsiteX6" fmla="*/ 137690 w 215361"/>
              <a:gd name="connsiteY6" fmla="*/ 98854 h 172994"/>
              <a:gd name="connsiteX7" fmla="*/ 151812 w 215361"/>
              <a:gd name="connsiteY7" fmla="*/ 77671 h 172994"/>
              <a:gd name="connsiteX8" fmla="*/ 183586 w 215361"/>
              <a:gd name="connsiteY8" fmla="*/ 56488 h 172994"/>
              <a:gd name="connsiteX9" fmla="*/ 215361 w 215361"/>
              <a:gd name="connsiteY9" fmla="*/ 31774 h 172994"/>
              <a:gd name="connsiteX10" fmla="*/ 0 w 215361"/>
              <a:gd name="connsiteY10" fmla="*/ 0 h 172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5361" h="172994">
                <a:moveTo>
                  <a:pt x="0" y="0"/>
                </a:moveTo>
                <a:lnTo>
                  <a:pt x="42366" y="45896"/>
                </a:lnTo>
                <a:lnTo>
                  <a:pt x="63549" y="91793"/>
                </a:lnTo>
                <a:lnTo>
                  <a:pt x="31775" y="172994"/>
                </a:lnTo>
                <a:lnTo>
                  <a:pt x="169464" y="172994"/>
                </a:lnTo>
                <a:lnTo>
                  <a:pt x="134159" y="127098"/>
                </a:lnTo>
                <a:lnTo>
                  <a:pt x="137690" y="98854"/>
                </a:lnTo>
                <a:lnTo>
                  <a:pt x="151812" y="77671"/>
                </a:lnTo>
                <a:lnTo>
                  <a:pt x="183586" y="56488"/>
                </a:lnTo>
                <a:lnTo>
                  <a:pt x="215361" y="31774"/>
                </a:lnTo>
                <a:lnTo>
                  <a:pt x="0" y="0"/>
                </a:lnTo>
                <a:close/>
              </a:path>
            </a:pathLst>
          </a:custGeom>
          <a:solidFill>
            <a:srgbClr val="EAE3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5" name="Forma Livre 74"/>
          <p:cNvSpPr/>
          <p:nvPr/>
        </p:nvSpPr>
        <p:spPr>
          <a:xfrm>
            <a:off x="676772" y="214788"/>
            <a:ext cx="7707130" cy="1194179"/>
          </a:xfrm>
          <a:custGeom>
            <a:avLst/>
            <a:gdLst>
              <a:gd name="connsiteX0" fmla="*/ 20471 w 7629098"/>
              <a:gd name="connsiteY0" fmla="*/ 709683 h 1194179"/>
              <a:gd name="connsiteX1" fmla="*/ 259307 w 7629098"/>
              <a:gd name="connsiteY1" fmla="*/ 750626 h 1194179"/>
              <a:gd name="connsiteX2" fmla="*/ 402609 w 7629098"/>
              <a:gd name="connsiteY2" fmla="*/ 764274 h 1194179"/>
              <a:gd name="connsiteX3" fmla="*/ 648269 w 7629098"/>
              <a:gd name="connsiteY3" fmla="*/ 743803 h 1194179"/>
              <a:gd name="connsiteX4" fmla="*/ 880280 w 7629098"/>
              <a:gd name="connsiteY4" fmla="*/ 730155 h 1194179"/>
              <a:gd name="connsiteX5" fmla="*/ 1146412 w 7629098"/>
              <a:gd name="connsiteY5" fmla="*/ 730155 h 1194179"/>
              <a:gd name="connsiteX6" fmla="*/ 1207827 w 7629098"/>
              <a:gd name="connsiteY6" fmla="*/ 730155 h 1194179"/>
              <a:gd name="connsiteX7" fmla="*/ 1446663 w 7629098"/>
              <a:gd name="connsiteY7" fmla="*/ 750626 h 1194179"/>
              <a:gd name="connsiteX8" fmla="*/ 1569492 w 7629098"/>
              <a:gd name="connsiteY8" fmla="*/ 757450 h 1194179"/>
              <a:gd name="connsiteX9" fmla="*/ 1637731 w 7629098"/>
              <a:gd name="connsiteY9" fmla="*/ 764274 h 1194179"/>
              <a:gd name="connsiteX10" fmla="*/ 1671851 w 7629098"/>
              <a:gd name="connsiteY10" fmla="*/ 764274 h 1194179"/>
              <a:gd name="connsiteX11" fmla="*/ 1692322 w 7629098"/>
              <a:gd name="connsiteY11" fmla="*/ 743803 h 1194179"/>
              <a:gd name="connsiteX12" fmla="*/ 1808328 w 7629098"/>
              <a:gd name="connsiteY12" fmla="*/ 354841 h 1194179"/>
              <a:gd name="connsiteX13" fmla="*/ 1903863 w 7629098"/>
              <a:gd name="connsiteY13" fmla="*/ 334370 h 1194179"/>
              <a:gd name="connsiteX14" fmla="*/ 1767385 w 7629098"/>
              <a:gd name="connsiteY14" fmla="*/ 723331 h 1194179"/>
              <a:gd name="connsiteX15" fmla="*/ 1774209 w 7629098"/>
              <a:gd name="connsiteY15" fmla="*/ 750626 h 1194179"/>
              <a:gd name="connsiteX16" fmla="*/ 1787857 w 7629098"/>
              <a:gd name="connsiteY16" fmla="*/ 777922 h 1194179"/>
              <a:gd name="connsiteX17" fmla="*/ 1815152 w 7629098"/>
              <a:gd name="connsiteY17" fmla="*/ 791570 h 1194179"/>
              <a:gd name="connsiteX18" fmla="*/ 2388358 w 7629098"/>
              <a:gd name="connsiteY18" fmla="*/ 825689 h 1194179"/>
              <a:gd name="connsiteX19" fmla="*/ 2402006 w 7629098"/>
              <a:gd name="connsiteY19" fmla="*/ 818865 h 1194179"/>
              <a:gd name="connsiteX20" fmla="*/ 2654489 w 7629098"/>
              <a:gd name="connsiteY20" fmla="*/ 40943 h 1194179"/>
              <a:gd name="connsiteX21" fmla="*/ 2750024 w 7629098"/>
              <a:gd name="connsiteY21" fmla="*/ 81886 h 1194179"/>
              <a:gd name="connsiteX22" fmla="*/ 2497540 w 7629098"/>
              <a:gd name="connsiteY22" fmla="*/ 723331 h 1194179"/>
              <a:gd name="connsiteX23" fmla="*/ 2497540 w 7629098"/>
              <a:gd name="connsiteY23" fmla="*/ 723331 h 1194179"/>
              <a:gd name="connsiteX24" fmla="*/ 2518012 w 7629098"/>
              <a:gd name="connsiteY24" fmla="*/ 805217 h 1194179"/>
              <a:gd name="connsiteX25" fmla="*/ 2545307 w 7629098"/>
              <a:gd name="connsiteY25" fmla="*/ 839337 h 1194179"/>
              <a:gd name="connsiteX26" fmla="*/ 2599898 w 7629098"/>
              <a:gd name="connsiteY26" fmla="*/ 852985 h 1194179"/>
              <a:gd name="connsiteX27" fmla="*/ 2654489 w 7629098"/>
              <a:gd name="connsiteY27" fmla="*/ 846161 h 1194179"/>
              <a:gd name="connsiteX28" fmla="*/ 2695433 w 7629098"/>
              <a:gd name="connsiteY28" fmla="*/ 791570 h 1194179"/>
              <a:gd name="connsiteX29" fmla="*/ 2920621 w 7629098"/>
              <a:gd name="connsiteY29" fmla="*/ 129653 h 1194179"/>
              <a:gd name="connsiteX30" fmla="*/ 3022979 w 7629098"/>
              <a:gd name="connsiteY30" fmla="*/ 163773 h 1194179"/>
              <a:gd name="connsiteX31" fmla="*/ 2859206 w 7629098"/>
              <a:gd name="connsiteY31" fmla="*/ 641444 h 1194179"/>
              <a:gd name="connsiteX32" fmla="*/ 2859206 w 7629098"/>
              <a:gd name="connsiteY32" fmla="*/ 689211 h 1194179"/>
              <a:gd name="connsiteX33" fmla="*/ 2866030 w 7629098"/>
              <a:gd name="connsiteY33" fmla="*/ 736979 h 1194179"/>
              <a:gd name="connsiteX34" fmla="*/ 2927445 w 7629098"/>
              <a:gd name="connsiteY34" fmla="*/ 846161 h 1194179"/>
              <a:gd name="connsiteX35" fmla="*/ 2975212 w 7629098"/>
              <a:gd name="connsiteY35" fmla="*/ 887104 h 1194179"/>
              <a:gd name="connsiteX36" fmla="*/ 3070746 w 7629098"/>
              <a:gd name="connsiteY36" fmla="*/ 921223 h 1194179"/>
              <a:gd name="connsiteX37" fmla="*/ 3275463 w 7629098"/>
              <a:gd name="connsiteY37" fmla="*/ 928047 h 1194179"/>
              <a:gd name="connsiteX38" fmla="*/ 3398292 w 7629098"/>
              <a:gd name="connsiteY38" fmla="*/ 928047 h 1194179"/>
              <a:gd name="connsiteX39" fmla="*/ 3541594 w 7629098"/>
              <a:gd name="connsiteY39" fmla="*/ 928047 h 1194179"/>
              <a:gd name="connsiteX40" fmla="*/ 3678071 w 7629098"/>
              <a:gd name="connsiteY40" fmla="*/ 907576 h 1194179"/>
              <a:gd name="connsiteX41" fmla="*/ 3882788 w 7629098"/>
              <a:gd name="connsiteY41" fmla="*/ 859808 h 1194179"/>
              <a:gd name="connsiteX42" fmla="*/ 4394579 w 7629098"/>
              <a:gd name="connsiteY42" fmla="*/ 723331 h 1194179"/>
              <a:gd name="connsiteX43" fmla="*/ 4565176 w 7629098"/>
              <a:gd name="connsiteY43" fmla="*/ 675564 h 1194179"/>
              <a:gd name="connsiteX44" fmla="*/ 4797188 w 7629098"/>
              <a:gd name="connsiteY44" fmla="*/ 614149 h 1194179"/>
              <a:gd name="connsiteX45" fmla="*/ 5049671 w 7629098"/>
              <a:gd name="connsiteY45" fmla="*/ 545910 h 1194179"/>
              <a:gd name="connsiteX46" fmla="*/ 5227092 w 7629098"/>
              <a:gd name="connsiteY46" fmla="*/ 504967 h 1194179"/>
              <a:gd name="connsiteX47" fmla="*/ 5459104 w 7629098"/>
              <a:gd name="connsiteY47" fmla="*/ 443552 h 1194179"/>
              <a:gd name="connsiteX48" fmla="*/ 5697940 w 7629098"/>
              <a:gd name="connsiteY48" fmla="*/ 375313 h 1194179"/>
              <a:gd name="connsiteX49" fmla="*/ 5909480 w 7629098"/>
              <a:gd name="connsiteY49" fmla="*/ 334370 h 1194179"/>
              <a:gd name="connsiteX50" fmla="*/ 5991367 w 7629098"/>
              <a:gd name="connsiteY50" fmla="*/ 313898 h 1194179"/>
              <a:gd name="connsiteX51" fmla="*/ 6052782 w 7629098"/>
              <a:gd name="connsiteY51" fmla="*/ 286603 h 1194179"/>
              <a:gd name="connsiteX52" fmla="*/ 6100549 w 7629098"/>
              <a:gd name="connsiteY52" fmla="*/ 211540 h 1194179"/>
              <a:gd name="connsiteX53" fmla="*/ 6134669 w 7629098"/>
              <a:gd name="connsiteY53" fmla="*/ 27295 h 1194179"/>
              <a:gd name="connsiteX54" fmla="*/ 6223379 w 7629098"/>
              <a:gd name="connsiteY54" fmla="*/ 34119 h 1194179"/>
              <a:gd name="connsiteX55" fmla="*/ 6182436 w 7629098"/>
              <a:gd name="connsiteY55" fmla="*/ 129653 h 1194179"/>
              <a:gd name="connsiteX56" fmla="*/ 6182436 w 7629098"/>
              <a:gd name="connsiteY56" fmla="*/ 197892 h 1194179"/>
              <a:gd name="connsiteX57" fmla="*/ 6209731 w 7629098"/>
              <a:gd name="connsiteY57" fmla="*/ 245659 h 1194179"/>
              <a:gd name="connsiteX58" fmla="*/ 7581331 w 7629098"/>
              <a:gd name="connsiteY58" fmla="*/ 0 h 1194179"/>
              <a:gd name="connsiteX59" fmla="*/ 7629098 w 7629098"/>
              <a:gd name="connsiteY59" fmla="*/ 266131 h 1194179"/>
              <a:gd name="connsiteX60" fmla="*/ 7199194 w 7629098"/>
              <a:gd name="connsiteY60" fmla="*/ 348017 h 1194179"/>
              <a:gd name="connsiteX61" fmla="*/ 6926239 w 7629098"/>
              <a:gd name="connsiteY61" fmla="*/ 395785 h 1194179"/>
              <a:gd name="connsiteX62" fmla="*/ 6694227 w 7629098"/>
              <a:gd name="connsiteY62" fmla="*/ 423080 h 1194179"/>
              <a:gd name="connsiteX63" fmla="*/ 6489510 w 7629098"/>
              <a:gd name="connsiteY63" fmla="*/ 464023 h 1194179"/>
              <a:gd name="connsiteX64" fmla="*/ 6107373 w 7629098"/>
              <a:gd name="connsiteY64" fmla="*/ 573206 h 1194179"/>
              <a:gd name="connsiteX65" fmla="*/ 5827594 w 7629098"/>
              <a:gd name="connsiteY65" fmla="*/ 641444 h 1194179"/>
              <a:gd name="connsiteX66" fmla="*/ 5281683 w 7629098"/>
              <a:gd name="connsiteY66" fmla="*/ 791570 h 1194179"/>
              <a:gd name="connsiteX67" fmla="*/ 5138382 w 7629098"/>
              <a:gd name="connsiteY67" fmla="*/ 839337 h 1194179"/>
              <a:gd name="connsiteX68" fmla="*/ 4722125 w 7629098"/>
              <a:gd name="connsiteY68" fmla="*/ 948519 h 1194179"/>
              <a:gd name="connsiteX69" fmla="*/ 4565176 w 7629098"/>
              <a:gd name="connsiteY69" fmla="*/ 996286 h 1194179"/>
              <a:gd name="connsiteX70" fmla="*/ 4435522 w 7629098"/>
              <a:gd name="connsiteY70" fmla="*/ 1030406 h 1194179"/>
              <a:gd name="connsiteX71" fmla="*/ 4285397 w 7629098"/>
              <a:gd name="connsiteY71" fmla="*/ 1057701 h 1194179"/>
              <a:gd name="connsiteX72" fmla="*/ 4114800 w 7629098"/>
              <a:gd name="connsiteY72" fmla="*/ 1105468 h 1194179"/>
              <a:gd name="connsiteX73" fmla="*/ 3991970 w 7629098"/>
              <a:gd name="connsiteY73" fmla="*/ 1139588 h 1194179"/>
              <a:gd name="connsiteX74" fmla="*/ 3794077 w 7629098"/>
              <a:gd name="connsiteY74" fmla="*/ 1173707 h 1194179"/>
              <a:gd name="connsiteX75" fmla="*/ 3657600 w 7629098"/>
              <a:gd name="connsiteY75" fmla="*/ 1194179 h 1194179"/>
              <a:gd name="connsiteX76" fmla="*/ 3507474 w 7629098"/>
              <a:gd name="connsiteY76" fmla="*/ 1194179 h 1194179"/>
              <a:gd name="connsiteX77" fmla="*/ 3302758 w 7629098"/>
              <a:gd name="connsiteY77" fmla="*/ 1194179 h 1194179"/>
              <a:gd name="connsiteX78" fmla="*/ 2893325 w 7629098"/>
              <a:gd name="connsiteY78" fmla="*/ 1160059 h 1194179"/>
              <a:gd name="connsiteX79" fmla="*/ 2518012 w 7629098"/>
              <a:gd name="connsiteY79" fmla="*/ 1112292 h 1194179"/>
              <a:gd name="connsiteX80" fmla="*/ 2272352 w 7629098"/>
              <a:gd name="connsiteY80" fmla="*/ 1084997 h 1194179"/>
              <a:gd name="connsiteX81" fmla="*/ 1644555 w 7629098"/>
              <a:gd name="connsiteY81" fmla="*/ 1016758 h 1194179"/>
              <a:gd name="connsiteX82" fmla="*/ 1473958 w 7629098"/>
              <a:gd name="connsiteY82" fmla="*/ 1003110 h 1194179"/>
              <a:gd name="connsiteX83" fmla="*/ 1139588 w 7629098"/>
              <a:gd name="connsiteY83" fmla="*/ 989462 h 1194179"/>
              <a:gd name="connsiteX84" fmla="*/ 934871 w 7629098"/>
              <a:gd name="connsiteY84" fmla="*/ 996286 h 1194179"/>
              <a:gd name="connsiteX85" fmla="*/ 798394 w 7629098"/>
              <a:gd name="connsiteY85" fmla="*/ 996286 h 1194179"/>
              <a:gd name="connsiteX86" fmla="*/ 607325 w 7629098"/>
              <a:gd name="connsiteY86" fmla="*/ 1016758 h 1194179"/>
              <a:gd name="connsiteX87" fmla="*/ 354842 w 7629098"/>
              <a:gd name="connsiteY87" fmla="*/ 1016758 h 1194179"/>
              <a:gd name="connsiteX88" fmla="*/ 136477 w 7629098"/>
              <a:gd name="connsiteY88" fmla="*/ 1003110 h 1194179"/>
              <a:gd name="connsiteX89" fmla="*/ 0 w 7629098"/>
              <a:gd name="connsiteY89" fmla="*/ 989462 h 1194179"/>
              <a:gd name="connsiteX90" fmla="*/ 20471 w 7629098"/>
              <a:gd name="connsiteY90" fmla="*/ 709683 h 1194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7629098" h="1194179">
                <a:moveTo>
                  <a:pt x="20471" y="709683"/>
                </a:moveTo>
                <a:lnTo>
                  <a:pt x="259307" y="750626"/>
                </a:lnTo>
                <a:lnTo>
                  <a:pt x="402609" y="764274"/>
                </a:lnTo>
                <a:lnTo>
                  <a:pt x="648269" y="743803"/>
                </a:lnTo>
                <a:lnTo>
                  <a:pt x="880280" y="730155"/>
                </a:lnTo>
                <a:lnTo>
                  <a:pt x="1146412" y="730155"/>
                </a:lnTo>
                <a:lnTo>
                  <a:pt x="1207827" y="730155"/>
                </a:lnTo>
                <a:lnTo>
                  <a:pt x="1446663" y="750626"/>
                </a:lnTo>
                <a:lnTo>
                  <a:pt x="1569492" y="757450"/>
                </a:lnTo>
                <a:lnTo>
                  <a:pt x="1637731" y="764274"/>
                </a:lnTo>
                <a:lnTo>
                  <a:pt x="1671851" y="764274"/>
                </a:lnTo>
                <a:lnTo>
                  <a:pt x="1692322" y="743803"/>
                </a:lnTo>
                <a:lnTo>
                  <a:pt x="1808328" y="354841"/>
                </a:lnTo>
                <a:lnTo>
                  <a:pt x="1903863" y="334370"/>
                </a:lnTo>
                <a:lnTo>
                  <a:pt x="1767385" y="723331"/>
                </a:lnTo>
                <a:lnTo>
                  <a:pt x="1774209" y="750626"/>
                </a:lnTo>
                <a:lnTo>
                  <a:pt x="1787857" y="777922"/>
                </a:lnTo>
                <a:lnTo>
                  <a:pt x="1815152" y="791570"/>
                </a:lnTo>
                <a:lnTo>
                  <a:pt x="2388358" y="825689"/>
                </a:lnTo>
                <a:lnTo>
                  <a:pt x="2402006" y="818865"/>
                </a:lnTo>
                <a:lnTo>
                  <a:pt x="2654489" y="40943"/>
                </a:lnTo>
                <a:lnTo>
                  <a:pt x="2750024" y="81886"/>
                </a:lnTo>
                <a:lnTo>
                  <a:pt x="2497540" y="723331"/>
                </a:lnTo>
                <a:lnTo>
                  <a:pt x="2497540" y="723331"/>
                </a:lnTo>
                <a:lnTo>
                  <a:pt x="2518012" y="805217"/>
                </a:lnTo>
                <a:lnTo>
                  <a:pt x="2545307" y="839337"/>
                </a:lnTo>
                <a:lnTo>
                  <a:pt x="2599898" y="852985"/>
                </a:lnTo>
                <a:lnTo>
                  <a:pt x="2654489" y="846161"/>
                </a:lnTo>
                <a:lnTo>
                  <a:pt x="2695433" y="791570"/>
                </a:lnTo>
                <a:lnTo>
                  <a:pt x="2920621" y="129653"/>
                </a:lnTo>
                <a:lnTo>
                  <a:pt x="3022979" y="163773"/>
                </a:lnTo>
                <a:lnTo>
                  <a:pt x="2859206" y="641444"/>
                </a:lnTo>
                <a:lnTo>
                  <a:pt x="2859206" y="689211"/>
                </a:lnTo>
                <a:lnTo>
                  <a:pt x="2866030" y="736979"/>
                </a:lnTo>
                <a:lnTo>
                  <a:pt x="2927445" y="846161"/>
                </a:lnTo>
                <a:lnTo>
                  <a:pt x="2975212" y="887104"/>
                </a:lnTo>
                <a:lnTo>
                  <a:pt x="3070746" y="921223"/>
                </a:lnTo>
                <a:lnTo>
                  <a:pt x="3275463" y="928047"/>
                </a:lnTo>
                <a:lnTo>
                  <a:pt x="3398292" y="928047"/>
                </a:lnTo>
                <a:lnTo>
                  <a:pt x="3541594" y="928047"/>
                </a:lnTo>
                <a:lnTo>
                  <a:pt x="3678071" y="907576"/>
                </a:lnTo>
                <a:lnTo>
                  <a:pt x="3882788" y="859808"/>
                </a:lnTo>
                <a:lnTo>
                  <a:pt x="4394579" y="723331"/>
                </a:lnTo>
                <a:lnTo>
                  <a:pt x="4565176" y="675564"/>
                </a:lnTo>
                <a:lnTo>
                  <a:pt x="4797188" y="614149"/>
                </a:lnTo>
                <a:lnTo>
                  <a:pt x="5049671" y="545910"/>
                </a:lnTo>
                <a:lnTo>
                  <a:pt x="5227092" y="504967"/>
                </a:lnTo>
                <a:lnTo>
                  <a:pt x="5459104" y="443552"/>
                </a:lnTo>
                <a:lnTo>
                  <a:pt x="5697940" y="375313"/>
                </a:lnTo>
                <a:lnTo>
                  <a:pt x="5909480" y="334370"/>
                </a:lnTo>
                <a:lnTo>
                  <a:pt x="5991367" y="313898"/>
                </a:lnTo>
                <a:lnTo>
                  <a:pt x="6052782" y="286603"/>
                </a:lnTo>
                <a:lnTo>
                  <a:pt x="6100549" y="211540"/>
                </a:lnTo>
                <a:lnTo>
                  <a:pt x="6134669" y="27295"/>
                </a:lnTo>
                <a:lnTo>
                  <a:pt x="6223379" y="34119"/>
                </a:lnTo>
                <a:lnTo>
                  <a:pt x="6182436" y="129653"/>
                </a:lnTo>
                <a:lnTo>
                  <a:pt x="6182436" y="197892"/>
                </a:lnTo>
                <a:lnTo>
                  <a:pt x="6209731" y="245659"/>
                </a:lnTo>
                <a:lnTo>
                  <a:pt x="7581331" y="0"/>
                </a:lnTo>
                <a:lnTo>
                  <a:pt x="7629098" y="266131"/>
                </a:lnTo>
                <a:lnTo>
                  <a:pt x="7199194" y="348017"/>
                </a:lnTo>
                <a:lnTo>
                  <a:pt x="6926239" y="395785"/>
                </a:lnTo>
                <a:lnTo>
                  <a:pt x="6694227" y="423080"/>
                </a:lnTo>
                <a:lnTo>
                  <a:pt x="6489510" y="464023"/>
                </a:lnTo>
                <a:lnTo>
                  <a:pt x="6107373" y="573206"/>
                </a:lnTo>
                <a:lnTo>
                  <a:pt x="5827594" y="641444"/>
                </a:lnTo>
                <a:lnTo>
                  <a:pt x="5281683" y="791570"/>
                </a:lnTo>
                <a:lnTo>
                  <a:pt x="5138382" y="839337"/>
                </a:lnTo>
                <a:lnTo>
                  <a:pt x="4722125" y="948519"/>
                </a:lnTo>
                <a:lnTo>
                  <a:pt x="4565176" y="996286"/>
                </a:lnTo>
                <a:lnTo>
                  <a:pt x="4435522" y="1030406"/>
                </a:lnTo>
                <a:lnTo>
                  <a:pt x="4285397" y="1057701"/>
                </a:lnTo>
                <a:lnTo>
                  <a:pt x="4114800" y="1105468"/>
                </a:lnTo>
                <a:lnTo>
                  <a:pt x="3991970" y="1139588"/>
                </a:lnTo>
                <a:lnTo>
                  <a:pt x="3794077" y="1173707"/>
                </a:lnTo>
                <a:lnTo>
                  <a:pt x="3657600" y="1194179"/>
                </a:lnTo>
                <a:lnTo>
                  <a:pt x="3507474" y="1194179"/>
                </a:lnTo>
                <a:lnTo>
                  <a:pt x="3302758" y="1194179"/>
                </a:lnTo>
                <a:lnTo>
                  <a:pt x="2893325" y="1160059"/>
                </a:lnTo>
                <a:lnTo>
                  <a:pt x="2518012" y="1112292"/>
                </a:lnTo>
                <a:lnTo>
                  <a:pt x="2272352" y="1084997"/>
                </a:lnTo>
                <a:lnTo>
                  <a:pt x="1644555" y="1016758"/>
                </a:lnTo>
                <a:lnTo>
                  <a:pt x="1473958" y="1003110"/>
                </a:lnTo>
                <a:lnTo>
                  <a:pt x="1139588" y="989462"/>
                </a:lnTo>
                <a:lnTo>
                  <a:pt x="934871" y="996286"/>
                </a:lnTo>
                <a:lnTo>
                  <a:pt x="798394" y="996286"/>
                </a:lnTo>
                <a:lnTo>
                  <a:pt x="607325" y="1016758"/>
                </a:lnTo>
                <a:lnTo>
                  <a:pt x="354842" y="1016758"/>
                </a:lnTo>
                <a:lnTo>
                  <a:pt x="136477" y="1003110"/>
                </a:lnTo>
                <a:lnTo>
                  <a:pt x="0" y="989462"/>
                </a:lnTo>
                <a:lnTo>
                  <a:pt x="20471" y="709683"/>
                </a:lnTo>
                <a:close/>
              </a:path>
            </a:pathLst>
          </a:custGeom>
          <a:solidFill>
            <a:schemeClr val="bg1">
              <a:lumMod val="6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2" name="CaixaDeTexto 71"/>
          <p:cNvSpPr txBox="1"/>
          <p:nvPr/>
        </p:nvSpPr>
        <p:spPr>
          <a:xfrm rot="564426">
            <a:off x="2917546" y="1070567"/>
            <a:ext cx="3834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</a:p>
        </p:txBody>
      </p:sp>
      <p:sp>
        <p:nvSpPr>
          <p:cNvPr id="79" name="Retângulo 78"/>
          <p:cNvSpPr/>
          <p:nvPr/>
        </p:nvSpPr>
        <p:spPr>
          <a:xfrm rot="20733144">
            <a:off x="4884027" y="1058898"/>
            <a:ext cx="682394" cy="698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0" name="CaixaDeTexto 79"/>
          <p:cNvSpPr txBox="1"/>
          <p:nvPr/>
        </p:nvSpPr>
        <p:spPr>
          <a:xfrm>
            <a:off x="4429862" y="714331"/>
            <a:ext cx="9332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b="1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B.R.T. </a:t>
            </a:r>
            <a:r>
              <a:rPr lang="pt-BR" sz="800" b="1" dirty="0" err="1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Inhoaíba</a:t>
            </a:r>
            <a:endParaRPr lang="pt-BR" sz="800" b="1" dirty="0" smtClean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tângulo 51"/>
          <p:cNvSpPr/>
          <p:nvPr/>
        </p:nvSpPr>
        <p:spPr>
          <a:xfrm>
            <a:off x="882502" y="197893"/>
            <a:ext cx="478465" cy="2912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1" name="CaixaDeTexto 70"/>
          <p:cNvSpPr txBox="1"/>
          <p:nvPr/>
        </p:nvSpPr>
        <p:spPr>
          <a:xfrm rot="436748">
            <a:off x="2028648" y="984238"/>
            <a:ext cx="65274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Cesário</a:t>
            </a:r>
          </a:p>
        </p:txBody>
      </p:sp>
      <p:sp>
        <p:nvSpPr>
          <p:cNvPr id="70" name="CaixaDeTexto 69"/>
          <p:cNvSpPr txBox="1"/>
          <p:nvPr/>
        </p:nvSpPr>
        <p:spPr>
          <a:xfrm>
            <a:off x="1021389" y="947457"/>
            <a:ext cx="6815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Avenida</a:t>
            </a:r>
          </a:p>
        </p:txBody>
      </p:sp>
      <p:sp>
        <p:nvSpPr>
          <p:cNvPr id="65" name="Triângulo isósceles 64"/>
          <p:cNvSpPr/>
          <p:nvPr/>
        </p:nvSpPr>
        <p:spPr>
          <a:xfrm rot="9705342">
            <a:off x="5552718" y="1066203"/>
            <a:ext cx="403069" cy="251437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7" name="Agrupar 76"/>
          <p:cNvGrpSpPr/>
          <p:nvPr/>
        </p:nvGrpSpPr>
        <p:grpSpPr>
          <a:xfrm>
            <a:off x="7855464" y="708992"/>
            <a:ext cx="433012" cy="604046"/>
            <a:chOff x="10777353" y="2023420"/>
            <a:chExt cx="433012" cy="604046"/>
          </a:xfrm>
        </p:grpSpPr>
        <p:grpSp>
          <p:nvGrpSpPr>
            <p:cNvPr id="81" name="Agrupar 80"/>
            <p:cNvGrpSpPr/>
            <p:nvPr/>
          </p:nvGrpSpPr>
          <p:grpSpPr>
            <a:xfrm rot="20370113">
              <a:off x="10834740" y="2267466"/>
              <a:ext cx="360000" cy="360000"/>
              <a:chOff x="9803219" y="6130277"/>
              <a:chExt cx="360000" cy="360001"/>
            </a:xfrm>
          </p:grpSpPr>
          <p:sp>
            <p:nvSpPr>
              <p:cNvPr id="83" name="Elipse 82"/>
              <p:cNvSpPr/>
              <p:nvPr/>
            </p:nvSpPr>
            <p:spPr>
              <a:xfrm>
                <a:off x="9803219" y="6130278"/>
                <a:ext cx="360000" cy="360000"/>
              </a:xfrm>
              <a:prstGeom prst="ellipse">
                <a:avLst/>
              </a:prstGeom>
              <a:noFill/>
              <a:ln w="2222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84" name="Conector reto 83"/>
              <p:cNvCxnSpPr>
                <a:stCxn id="83" idx="0"/>
                <a:endCxn id="83" idx="4"/>
              </p:cNvCxnSpPr>
              <p:nvPr/>
            </p:nvCxnSpPr>
            <p:spPr>
              <a:xfrm>
                <a:off x="9983220" y="6130277"/>
                <a:ext cx="0" cy="360000"/>
              </a:xfrm>
              <a:prstGeom prst="line">
                <a:avLst/>
              </a:prstGeom>
              <a:ln w="22225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2" name="CaixaDeTexto 81"/>
            <p:cNvSpPr txBox="1"/>
            <p:nvPr/>
          </p:nvSpPr>
          <p:spPr>
            <a:xfrm rot="20488235">
              <a:off x="10777353" y="2023420"/>
              <a:ext cx="4330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00" b="1" dirty="0" smtClean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 </a:t>
              </a:r>
            </a:p>
          </p:txBody>
        </p:sp>
      </p:grpSp>
      <p:grpSp>
        <p:nvGrpSpPr>
          <p:cNvPr id="76" name="Agrupar 75"/>
          <p:cNvGrpSpPr/>
          <p:nvPr/>
        </p:nvGrpSpPr>
        <p:grpSpPr>
          <a:xfrm>
            <a:off x="4769447" y="5608033"/>
            <a:ext cx="254098" cy="203853"/>
            <a:chOff x="8047646" y="1693153"/>
            <a:chExt cx="254098" cy="203853"/>
          </a:xfrm>
        </p:grpSpPr>
        <p:sp>
          <p:nvSpPr>
            <p:cNvPr id="78" name="Elipse 77"/>
            <p:cNvSpPr/>
            <p:nvPr/>
          </p:nvSpPr>
          <p:spPr>
            <a:xfrm>
              <a:off x="8121744" y="1717006"/>
              <a:ext cx="180000" cy="18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CaixaDeTexto 84"/>
            <p:cNvSpPr txBox="1"/>
            <p:nvPr/>
          </p:nvSpPr>
          <p:spPr>
            <a:xfrm>
              <a:off x="8047646" y="1693153"/>
              <a:ext cx="180000" cy="180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9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pt-BR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6" name="Elipse 85"/>
          <p:cNvSpPr/>
          <p:nvPr/>
        </p:nvSpPr>
        <p:spPr>
          <a:xfrm>
            <a:off x="2810002" y="5497656"/>
            <a:ext cx="180000" cy="180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95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9078036" y="575480"/>
            <a:ext cx="2836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acesso ao parque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27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0483300" y="1447350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entrada</a:t>
            </a:r>
          </a:p>
        </p:txBody>
      </p:sp>
    </p:spTree>
    <p:extLst>
      <p:ext uri="{BB962C8B-B14F-4D97-AF65-F5344CB8AC3E}">
        <p14:creationId xmlns:p14="http://schemas.microsoft.com/office/powerpoint/2010/main" val="224451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0329320" y="869834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entrada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56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068102" y="466298"/>
            <a:ext cx="35173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nave do conhecimento</a:t>
            </a:r>
          </a:p>
        </p:txBody>
      </p:sp>
    </p:spTree>
    <p:extLst>
      <p:ext uri="{BB962C8B-B14F-4D97-AF65-F5344CB8AC3E}">
        <p14:creationId xmlns:p14="http://schemas.microsoft.com/office/powerpoint/2010/main" val="79917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0818303" y="487563"/>
            <a:ext cx="987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palco</a:t>
            </a:r>
          </a:p>
        </p:txBody>
      </p:sp>
    </p:spTree>
    <p:extLst>
      <p:ext uri="{BB962C8B-B14F-4D97-AF65-F5344CB8AC3E}">
        <p14:creationId xmlns:p14="http://schemas.microsoft.com/office/powerpoint/2010/main" val="6967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0386000" y="530093"/>
            <a:ext cx="987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palco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44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836166" y="131520"/>
            <a:ext cx="2683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chuveiro cascata</a:t>
            </a:r>
          </a:p>
        </p:txBody>
      </p:sp>
    </p:spTree>
    <p:extLst>
      <p:ext uri="{BB962C8B-B14F-4D97-AF65-F5344CB8AC3E}">
        <p14:creationId xmlns:p14="http://schemas.microsoft.com/office/powerpoint/2010/main" val="93480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811364" y="552625"/>
            <a:ext cx="2768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chuveiro </a:t>
            </a:r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cascata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15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9340461" y="892260"/>
            <a:ext cx="2683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chuveiro </a:t>
            </a:r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cascata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90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2"/>
          <a:stretch/>
        </p:blipFill>
        <p:spPr>
          <a:xfrm>
            <a:off x="-24064" y="0"/>
            <a:ext cx="12216063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521220" y="552625"/>
            <a:ext cx="3058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quadras esportivas</a:t>
            </a:r>
          </a:p>
        </p:txBody>
      </p:sp>
    </p:spTree>
    <p:extLst>
      <p:ext uri="{BB962C8B-B14F-4D97-AF65-F5344CB8AC3E}">
        <p14:creationId xmlns:p14="http://schemas.microsoft.com/office/powerpoint/2010/main" val="265031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7079274" y="445032"/>
            <a:ext cx="44406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Monumento em homenagem </a:t>
            </a:r>
          </a:p>
          <a:p>
            <a:pPr algn="r"/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às vítimas da COVID 19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77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7079274" y="445032"/>
            <a:ext cx="44406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Monumento em homenagem </a:t>
            </a:r>
          </a:p>
          <a:p>
            <a:pPr algn="r"/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às vítimas da COVID 19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90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8854911" y="391870"/>
            <a:ext cx="1229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escada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Agrupar 1"/>
          <p:cNvGrpSpPr/>
          <p:nvPr/>
        </p:nvGrpSpPr>
        <p:grpSpPr>
          <a:xfrm>
            <a:off x="0" y="0"/>
            <a:ext cx="12177919" cy="6858000"/>
            <a:chOff x="0" y="0"/>
            <a:chExt cx="12177919" cy="6858000"/>
          </a:xfrm>
        </p:grpSpPr>
        <p:pic>
          <p:nvPicPr>
            <p:cNvPr id="8" name="Imagem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640" b="29722"/>
            <a:stretch/>
          </p:blipFill>
          <p:spPr>
            <a:xfrm>
              <a:off x="0" y="1409700"/>
              <a:ext cx="12177919" cy="5448300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640" b="98157"/>
            <a:stretch/>
          </p:blipFill>
          <p:spPr>
            <a:xfrm>
              <a:off x="0" y="0"/>
              <a:ext cx="12177919" cy="1590674"/>
            </a:xfrm>
            <a:prstGeom prst="rect">
              <a:avLst/>
            </a:prstGeom>
          </p:spPr>
        </p:pic>
      </p:grpSp>
      <p:sp>
        <p:nvSpPr>
          <p:cNvPr id="6" name="CaixaDeTexto 5"/>
          <p:cNvSpPr txBox="1"/>
          <p:nvPr/>
        </p:nvSpPr>
        <p:spPr>
          <a:xfrm>
            <a:off x="9078036" y="575480"/>
            <a:ext cx="2853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Escada das águas</a:t>
            </a:r>
            <a:endParaRPr lang="pt-B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41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8375922" y="575480"/>
            <a:ext cx="31935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 sede e oficinas</a:t>
            </a:r>
          </a:p>
          <a:p>
            <a:pPr algn="r"/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antiga sede</a:t>
            </a:r>
            <a:endParaRPr lang="pt-BR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Agrupar 12"/>
          <p:cNvGrpSpPr/>
          <p:nvPr/>
        </p:nvGrpSpPr>
        <p:grpSpPr>
          <a:xfrm>
            <a:off x="558621" y="4072727"/>
            <a:ext cx="2438400" cy="1713297"/>
            <a:chOff x="838072" y="3426152"/>
            <a:chExt cx="2438400" cy="1713297"/>
          </a:xfrm>
        </p:grpSpPr>
        <p:sp>
          <p:nvSpPr>
            <p:cNvPr id="7" name="Retângulo 6"/>
            <p:cNvSpPr/>
            <p:nvPr/>
          </p:nvSpPr>
          <p:spPr>
            <a:xfrm>
              <a:off x="838072" y="3426152"/>
              <a:ext cx="2438400" cy="171329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1453537" y="3672978"/>
              <a:ext cx="71045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00" b="1" dirty="0" smtClean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Legenda</a:t>
              </a:r>
            </a:p>
          </p:txBody>
        </p:sp>
        <p:sp>
          <p:nvSpPr>
            <p:cNvPr id="9" name="CaixaDeTexto 8"/>
            <p:cNvSpPr txBox="1"/>
            <p:nvPr/>
          </p:nvSpPr>
          <p:spPr>
            <a:xfrm>
              <a:off x="1453537" y="4044335"/>
              <a:ext cx="1601721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000" dirty="0" smtClean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Administração do parque</a:t>
              </a:r>
            </a:p>
            <a:p>
              <a:endPara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pt-BR" sz="10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pt-BR" sz="10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pt-BR" sz="1000" dirty="0" smtClean="0">
                  <a:solidFill>
                    <a:srgbClr val="76717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Oficinas </a:t>
              </a:r>
            </a:p>
          </p:txBody>
        </p:sp>
        <p:sp>
          <p:nvSpPr>
            <p:cNvPr id="10" name="Retângulo 9"/>
            <p:cNvSpPr/>
            <p:nvPr/>
          </p:nvSpPr>
          <p:spPr>
            <a:xfrm>
              <a:off x="1026817" y="4036580"/>
              <a:ext cx="426720" cy="246221"/>
            </a:xfrm>
            <a:prstGeom prst="rect">
              <a:avLst/>
            </a:prstGeom>
            <a:solidFill>
              <a:srgbClr val="AA5D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Retângulo 10"/>
            <p:cNvSpPr/>
            <p:nvPr/>
          </p:nvSpPr>
          <p:spPr>
            <a:xfrm>
              <a:off x="1026817" y="4651008"/>
              <a:ext cx="426720" cy="246221"/>
            </a:xfrm>
            <a:prstGeom prst="rect">
              <a:avLst/>
            </a:prstGeom>
            <a:solidFill>
              <a:srgbClr val="7090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12" name="Imagem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367" y="1559932"/>
            <a:ext cx="5634789" cy="4226092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73" y="892345"/>
            <a:ext cx="4804454" cy="2794747"/>
          </a:xfrm>
          <a:prstGeom prst="rect">
            <a:avLst/>
          </a:prstGeom>
        </p:spPr>
      </p:pic>
      <p:sp>
        <p:nvSpPr>
          <p:cNvPr id="16" name="Forma Livre 15"/>
          <p:cNvSpPr/>
          <p:nvPr/>
        </p:nvSpPr>
        <p:spPr>
          <a:xfrm>
            <a:off x="102674" y="704060"/>
            <a:ext cx="6497052" cy="3056020"/>
          </a:xfrm>
          <a:custGeom>
            <a:avLst/>
            <a:gdLst>
              <a:gd name="connsiteX0" fmla="*/ 0 w 6232357"/>
              <a:gd name="connsiteY0" fmla="*/ 1540042 h 3056021"/>
              <a:gd name="connsiteX1" fmla="*/ 4379494 w 6232357"/>
              <a:gd name="connsiteY1" fmla="*/ 0 h 3056021"/>
              <a:gd name="connsiteX2" fmla="*/ 5931568 w 6232357"/>
              <a:gd name="connsiteY2" fmla="*/ 1022684 h 3056021"/>
              <a:gd name="connsiteX3" fmla="*/ 6232357 w 6232357"/>
              <a:gd name="connsiteY3" fmla="*/ 1203158 h 3056021"/>
              <a:gd name="connsiteX4" fmla="*/ 1227221 w 6232357"/>
              <a:gd name="connsiteY4" fmla="*/ 3056021 h 3056021"/>
              <a:gd name="connsiteX5" fmla="*/ 0 w 6232357"/>
              <a:gd name="connsiteY5" fmla="*/ 1540042 h 3056021"/>
              <a:gd name="connsiteX0" fmla="*/ 0 w 6316579"/>
              <a:gd name="connsiteY0" fmla="*/ 1588169 h 3056021"/>
              <a:gd name="connsiteX1" fmla="*/ 4463716 w 6316579"/>
              <a:gd name="connsiteY1" fmla="*/ 0 h 3056021"/>
              <a:gd name="connsiteX2" fmla="*/ 6015790 w 6316579"/>
              <a:gd name="connsiteY2" fmla="*/ 1022684 h 3056021"/>
              <a:gd name="connsiteX3" fmla="*/ 6316579 w 6316579"/>
              <a:gd name="connsiteY3" fmla="*/ 1203158 h 3056021"/>
              <a:gd name="connsiteX4" fmla="*/ 1311443 w 6316579"/>
              <a:gd name="connsiteY4" fmla="*/ 3056021 h 3056021"/>
              <a:gd name="connsiteX5" fmla="*/ 0 w 6316579"/>
              <a:gd name="connsiteY5" fmla="*/ 1588169 h 3056021"/>
              <a:gd name="connsiteX0" fmla="*/ 0 w 6316579"/>
              <a:gd name="connsiteY0" fmla="*/ 1588169 h 2947736"/>
              <a:gd name="connsiteX1" fmla="*/ 4463716 w 6316579"/>
              <a:gd name="connsiteY1" fmla="*/ 0 h 2947736"/>
              <a:gd name="connsiteX2" fmla="*/ 6015790 w 6316579"/>
              <a:gd name="connsiteY2" fmla="*/ 1022684 h 2947736"/>
              <a:gd name="connsiteX3" fmla="*/ 6316579 w 6316579"/>
              <a:gd name="connsiteY3" fmla="*/ 1203158 h 2947736"/>
              <a:gd name="connsiteX4" fmla="*/ 1636296 w 6316579"/>
              <a:gd name="connsiteY4" fmla="*/ 2947736 h 2947736"/>
              <a:gd name="connsiteX5" fmla="*/ 0 w 6316579"/>
              <a:gd name="connsiteY5" fmla="*/ 1588169 h 2947736"/>
              <a:gd name="connsiteX0" fmla="*/ 0 w 6316579"/>
              <a:gd name="connsiteY0" fmla="*/ 1588169 h 3056020"/>
              <a:gd name="connsiteX1" fmla="*/ 4463716 w 6316579"/>
              <a:gd name="connsiteY1" fmla="*/ 0 h 3056020"/>
              <a:gd name="connsiteX2" fmla="*/ 6015790 w 6316579"/>
              <a:gd name="connsiteY2" fmla="*/ 1022684 h 3056020"/>
              <a:gd name="connsiteX3" fmla="*/ 6316579 w 6316579"/>
              <a:gd name="connsiteY3" fmla="*/ 1203158 h 3056020"/>
              <a:gd name="connsiteX4" fmla="*/ 1335507 w 6316579"/>
              <a:gd name="connsiteY4" fmla="*/ 3056020 h 3056020"/>
              <a:gd name="connsiteX5" fmla="*/ 0 w 6316579"/>
              <a:gd name="connsiteY5" fmla="*/ 1588169 h 3056020"/>
              <a:gd name="connsiteX0" fmla="*/ 0 w 6497052"/>
              <a:gd name="connsiteY0" fmla="*/ 1648327 h 3056020"/>
              <a:gd name="connsiteX1" fmla="*/ 4644189 w 6497052"/>
              <a:gd name="connsiteY1" fmla="*/ 0 h 3056020"/>
              <a:gd name="connsiteX2" fmla="*/ 6196263 w 6497052"/>
              <a:gd name="connsiteY2" fmla="*/ 1022684 h 3056020"/>
              <a:gd name="connsiteX3" fmla="*/ 6497052 w 6497052"/>
              <a:gd name="connsiteY3" fmla="*/ 1203158 h 3056020"/>
              <a:gd name="connsiteX4" fmla="*/ 1515980 w 6497052"/>
              <a:gd name="connsiteY4" fmla="*/ 3056020 h 3056020"/>
              <a:gd name="connsiteX5" fmla="*/ 0 w 6497052"/>
              <a:gd name="connsiteY5" fmla="*/ 1648327 h 305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97052" h="3056020">
                <a:moveTo>
                  <a:pt x="0" y="1648327"/>
                </a:moveTo>
                <a:lnTo>
                  <a:pt x="4644189" y="0"/>
                </a:lnTo>
                <a:lnTo>
                  <a:pt x="6196263" y="1022684"/>
                </a:lnTo>
                <a:lnTo>
                  <a:pt x="6497052" y="1203158"/>
                </a:lnTo>
                <a:lnTo>
                  <a:pt x="1515980" y="3056020"/>
                </a:lnTo>
                <a:lnTo>
                  <a:pt x="0" y="1648327"/>
                </a:lnTo>
                <a:close/>
              </a:path>
            </a:pathLst>
          </a:custGeom>
          <a:solidFill>
            <a:srgbClr val="AFA999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Forma Livre 2"/>
          <p:cNvSpPr/>
          <p:nvPr/>
        </p:nvSpPr>
        <p:spPr>
          <a:xfrm>
            <a:off x="1135602" y="1963871"/>
            <a:ext cx="2011168" cy="1014122"/>
          </a:xfrm>
          <a:custGeom>
            <a:avLst/>
            <a:gdLst>
              <a:gd name="connsiteX0" fmla="*/ 1559859 w 2133600"/>
              <a:gd name="connsiteY0" fmla="*/ 723153 h 1153459"/>
              <a:gd name="connsiteX1" fmla="*/ 1745129 w 2133600"/>
              <a:gd name="connsiteY1" fmla="*/ 866588 h 1153459"/>
              <a:gd name="connsiteX2" fmla="*/ 950259 w 2133600"/>
              <a:gd name="connsiteY2" fmla="*/ 1153459 h 1153459"/>
              <a:gd name="connsiteX3" fmla="*/ 0 w 2133600"/>
              <a:gd name="connsiteY3" fmla="*/ 513976 h 1153459"/>
              <a:gd name="connsiteX4" fmla="*/ 1440329 w 2133600"/>
              <a:gd name="connsiteY4" fmla="*/ 0 h 1153459"/>
              <a:gd name="connsiteX5" fmla="*/ 2133600 w 2133600"/>
              <a:gd name="connsiteY5" fmla="*/ 567764 h 1153459"/>
              <a:gd name="connsiteX6" fmla="*/ 1559859 w 2133600"/>
              <a:gd name="connsiteY6" fmla="*/ 723153 h 1153459"/>
              <a:gd name="connsiteX0" fmla="*/ 1559859 w 2115671"/>
              <a:gd name="connsiteY0" fmla="*/ 723153 h 1153459"/>
              <a:gd name="connsiteX1" fmla="*/ 1745129 w 2115671"/>
              <a:gd name="connsiteY1" fmla="*/ 866588 h 1153459"/>
              <a:gd name="connsiteX2" fmla="*/ 950259 w 2115671"/>
              <a:gd name="connsiteY2" fmla="*/ 1153459 h 1153459"/>
              <a:gd name="connsiteX3" fmla="*/ 0 w 2115671"/>
              <a:gd name="connsiteY3" fmla="*/ 513976 h 1153459"/>
              <a:gd name="connsiteX4" fmla="*/ 1440329 w 2115671"/>
              <a:gd name="connsiteY4" fmla="*/ 0 h 1153459"/>
              <a:gd name="connsiteX5" fmla="*/ 2115671 w 2115671"/>
              <a:gd name="connsiteY5" fmla="*/ 543859 h 1153459"/>
              <a:gd name="connsiteX6" fmla="*/ 1559859 w 2115671"/>
              <a:gd name="connsiteY6" fmla="*/ 723153 h 1153459"/>
              <a:gd name="connsiteX0" fmla="*/ 1559859 w 2115671"/>
              <a:gd name="connsiteY0" fmla="*/ 583816 h 1014122"/>
              <a:gd name="connsiteX1" fmla="*/ 1745129 w 2115671"/>
              <a:gd name="connsiteY1" fmla="*/ 727251 h 1014122"/>
              <a:gd name="connsiteX2" fmla="*/ 950259 w 2115671"/>
              <a:gd name="connsiteY2" fmla="*/ 1014122 h 1014122"/>
              <a:gd name="connsiteX3" fmla="*/ 0 w 2115671"/>
              <a:gd name="connsiteY3" fmla="*/ 374639 h 1014122"/>
              <a:gd name="connsiteX4" fmla="*/ 1179072 w 2115671"/>
              <a:gd name="connsiteY4" fmla="*/ 0 h 1014122"/>
              <a:gd name="connsiteX5" fmla="*/ 2115671 w 2115671"/>
              <a:gd name="connsiteY5" fmla="*/ 404522 h 1014122"/>
              <a:gd name="connsiteX6" fmla="*/ 1559859 w 2115671"/>
              <a:gd name="connsiteY6" fmla="*/ 583816 h 1014122"/>
              <a:gd name="connsiteX0" fmla="*/ 1559859 w 2115671"/>
              <a:gd name="connsiteY0" fmla="*/ 583816 h 1014122"/>
              <a:gd name="connsiteX1" fmla="*/ 1745129 w 2115671"/>
              <a:gd name="connsiteY1" fmla="*/ 727251 h 1014122"/>
              <a:gd name="connsiteX2" fmla="*/ 950259 w 2115671"/>
              <a:gd name="connsiteY2" fmla="*/ 1014122 h 1014122"/>
              <a:gd name="connsiteX3" fmla="*/ 0 w 2115671"/>
              <a:gd name="connsiteY3" fmla="*/ 374639 h 1014122"/>
              <a:gd name="connsiteX4" fmla="*/ 1179072 w 2115671"/>
              <a:gd name="connsiteY4" fmla="*/ 0 h 1014122"/>
              <a:gd name="connsiteX5" fmla="*/ 2115671 w 2115671"/>
              <a:gd name="connsiteY5" fmla="*/ 291310 h 1014122"/>
              <a:gd name="connsiteX6" fmla="*/ 1559859 w 2115671"/>
              <a:gd name="connsiteY6" fmla="*/ 583816 h 1014122"/>
              <a:gd name="connsiteX0" fmla="*/ 1194099 w 2115671"/>
              <a:gd name="connsiteY0" fmla="*/ 557691 h 1014122"/>
              <a:gd name="connsiteX1" fmla="*/ 1745129 w 2115671"/>
              <a:gd name="connsiteY1" fmla="*/ 727251 h 1014122"/>
              <a:gd name="connsiteX2" fmla="*/ 950259 w 2115671"/>
              <a:gd name="connsiteY2" fmla="*/ 1014122 h 1014122"/>
              <a:gd name="connsiteX3" fmla="*/ 0 w 2115671"/>
              <a:gd name="connsiteY3" fmla="*/ 374639 h 1014122"/>
              <a:gd name="connsiteX4" fmla="*/ 1179072 w 2115671"/>
              <a:gd name="connsiteY4" fmla="*/ 0 h 1014122"/>
              <a:gd name="connsiteX5" fmla="*/ 2115671 w 2115671"/>
              <a:gd name="connsiteY5" fmla="*/ 291310 h 1014122"/>
              <a:gd name="connsiteX6" fmla="*/ 1194099 w 2115671"/>
              <a:gd name="connsiteY6" fmla="*/ 557691 h 1014122"/>
              <a:gd name="connsiteX0" fmla="*/ 1194099 w 2115671"/>
              <a:gd name="connsiteY0" fmla="*/ 557691 h 1014122"/>
              <a:gd name="connsiteX1" fmla="*/ 1562249 w 2115671"/>
              <a:gd name="connsiteY1" fmla="*/ 796920 h 1014122"/>
              <a:gd name="connsiteX2" fmla="*/ 950259 w 2115671"/>
              <a:gd name="connsiteY2" fmla="*/ 1014122 h 1014122"/>
              <a:gd name="connsiteX3" fmla="*/ 0 w 2115671"/>
              <a:gd name="connsiteY3" fmla="*/ 374639 h 1014122"/>
              <a:gd name="connsiteX4" fmla="*/ 1179072 w 2115671"/>
              <a:gd name="connsiteY4" fmla="*/ 0 h 1014122"/>
              <a:gd name="connsiteX5" fmla="*/ 2115671 w 2115671"/>
              <a:gd name="connsiteY5" fmla="*/ 291310 h 1014122"/>
              <a:gd name="connsiteX6" fmla="*/ 1194099 w 2115671"/>
              <a:gd name="connsiteY6" fmla="*/ 557691 h 1014122"/>
              <a:gd name="connsiteX0" fmla="*/ 1194099 w 2002459"/>
              <a:gd name="connsiteY0" fmla="*/ 557691 h 1014122"/>
              <a:gd name="connsiteX1" fmla="*/ 1562249 w 2002459"/>
              <a:gd name="connsiteY1" fmla="*/ 796920 h 1014122"/>
              <a:gd name="connsiteX2" fmla="*/ 950259 w 2002459"/>
              <a:gd name="connsiteY2" fmla="*/ 1014122 h 1014122"/>
              <a:gd name="connsiteX3" fmla="*/ 0 w 2002459"/>
              <a:gd name="connsiteY3" fmla="*/ 374639 h 1014122"/>
              <a:gd name="connsiteX4" fmla="*/ 1179072 w 2002459"/>
              <a:gd name="connsiteY4" fmla="*/ 0 h 1014122"/>
              <a:gd name="connsiteX5" fmla="*/ 2002459 w 2002459"/>
              <a:gd name="connsiteY5" fmla="*/ 256476 h 1014122"/>
              <a:gd name="connsiteX6" fmla="*/ 1194099 w 2002459"/>
              <a:gd name="connsiteY6" fmla="*/ 557691 h 1014122"/>
              <a:gd name="connsiteX0" fmla="*/ 1194099 w 2011168"/>
              <a:gd name="connsiteY0" fmla="*/ 557691 h 1014122"/>
              <a:gd name="connsiteX1" fmla="*/ 1562249 w 2011168"/>
              <a:gd name="connsiteY1" fmla="*/ 796920 h 1014122"/>
              <a:gd name="connsiteX2" fmla="*/ 950259 w 2011168"/>
              <a:gd name="connsiteY2" fmla="*/ 1014122 h 1014122"/>
              <a:gd name="connsiteX3" fmla="*/ 0 w 2011168"/>
              <a:gd name="connsiteY3" fmla="*/ 374639 h 1014122"/>
              <a:gd name="connsiteX4" fmla="*/ 1179072 w 2011168"/>
              <a:gd name="connsiteY4" fmla="*/ 0 h 1014122"/>
              <a:gd name="connsiteX5" fmla="*/ 2011168 w 2011168"/>
              <a:gd name="connsiteY5" fmla="*/ 273893 h 1014122"/>
              <a:gd name="connsiteX6" fmla="*/ 1194099 w 2011168"/>
              <a:gd name="connsiteY6" fmla="*/ 557691 h 1014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11168" h="1014122">
                <a:moveTo>
                  <a:pt x="1194099" y="557691"/>
                </a:moveTo>
                <a:lnTo>
                  <a:pt x="1562249" y="796920"/>
                </a:lnTo>
                <a:lnTo>
                  <a:pt x="950259" y="1014122"/>
                </a:lnTo>
                <a:lnTo>
                  <a:pt x="0" y="374639"/>
                </a:lnTo>
                <a:lnTo>
                  <a:pt x="1179072" y="0"/>
                </a:lnTo>
                <a:lnTo>
                  <a:pt x="2011168" y="273893"/>
                </a:lnTo>
                <a:lnTo>
                  <a:pt x="1194099" y="557691"/>
                </a:lnTo>
                <a:close/>
              </a:path>
            </a:pathLst>
          </a:custGeom>
          <a:solidFill>
            <a:srgbClr val="FF00F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Forma Livre 4"/>
          <p:cNvSpPr/>
          <p:nvPr/>
        </p:nvSpPr>
        <p:spPr>
          <a:xfrm>
            <a:off x="2262880" y="956308"/>
            <a:ext cx="3155577" cy="1207247"/>
          </a:xfrm>
          <a:custGeom>
            <a:avLst/>
            <a:gdLst>
              <a:gd name="connsiteX0" fmla="*/ 442259 w 2844800"/>
              <a:gd name="connsiteY0" fmla="*/ 1159435 h 1159435"/>
              <a:gd name="connsiteX1" fmla="*/ 2844800 w 2844800"/>
              <a:gd name="connsiteY1" fmla="*/ 316753 h 1159435"/>
              <a:gd name="connsiteX2" fmla="*/ 2366682 w 2844800"/>
              <a:gd name="connsiteY2" fmla="*/ 0 h 1159435"/>
              <a:gd name="connsiteX3" fmla="*/ 0 w 2844800"/>
              <a:gd name="connsiteY3" fmla="*/ 854635 h 1159435"/>
              <a:gd name="connsiteX4" fmla="*/ 442259 w 2844800"/>
              <a:gd name="connsiteY4" fmla="*/ 1159435 h 1159435"/>
              <a:gd name="connsiteX0" fmla="*/ 746420 w 3148961"/>
              <a:gd name="connsiteY0" fmla="*/ 1159435 h 1159435"/>
              <a:gd name="connsiteX1" fmla="*/ 3148961 w 3148961"/>
              <a:gd name="connsiteY1" fmla="*/ 316753 h 1159435"/>
              <a:gd name="connsiteX2" fmla="*/ 2670843 w 3148961"/>
              <a:gd name="connsiteY2" fmla="*/ 0 h 1159435"/>
              <a:gd name="connsiteX3" fmla="*/ 0 w 3148961"/>
              <a:gd name="connsiteY3" fmla="*/ 946635 h 1159435"/>
              <a:gd name="connsiteX4" fmla="*/ 746420 w 3148961"/>
              <a:gd name="connsiteY4" fmla="*/ 1159435 h 1159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8961" h="1159435">
                <a:moveTo>
                  <a:pt x="746420" y="1159435"/>
                </a:moveTo>
                <a:lnTo>
                  <a:pt x="3148961" y="316753"/>
                </a:lnTo>
                <a:lnTo>
                  <a:pt x="2670843" y="0"/>
                </a:lnTo>
                <a:lnTo>
                  <a:pt x="0" y="946635"/>
                </a:lnTo>
                <a:lnTo>
                  <a:pt x="746420" y="1159435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966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8375922" y="575480"/>
            <a:ext cx="31935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 sede e oficinas</a:t>
            </a:r>
          </a:p>
          <a:p>
            <a:pPr algn="r"/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antiga sede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50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9815390" y="567167"/>
            <a:ext cx="15568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capela</a:t>
            </a:r>
          </a:p>
          <a:p>
            <a:pPr algn="r"/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antiga capela</a:t>
            </a:r>
            <a:endParaRPr lang="pt-BR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Agrupar 5"/>
          <p:cNvGrpSpPr/>
          <p:nvPr/>
        </p:nvGrpSpPr>
        <p:grpSpPr>
          <a:xfrm>
            <a:off x="170815" y="266005"/>
            <a:ext cx="4360567" cy="3948113"/>
            <a:chOff x="2779295" y="2424679"/>
            <a:chExt cx="4360567" cy="3948113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 rotWithShape="1">
            <a:blip r:embed="rId2"/>
            <a:srcRect t="6854"/>
            <a:stretch/>
          </p:blipFill>
          <p:spPr>
            <a:xfrm>
              <a:off x="2872662" y="2424679"/>
              <a:ext cx="4267200" cy="3948113"/>
            </a:xfrm>
            <a:prstGeom prst="rect">
              <a:avLst/>
            </a:prstGeom>
          </p:spPr>
        </p:pic>
        <p:sp>
          <p:nvSpPr>
            <p:cNvPr id="5" name="Retângulo 4"/>
            <p:cNvSpPr/>
            <p:nvPr/>
          </p:nvSpPr>
          <p:spPr>
            <a:xfrm>
              <a:off x="2779295" y="2909020"/>
              <a:ext cx="409074" cy="3007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1" name="Elipse 10"/>
          <p:cNvSpPr/>
          <p:nvPr/>
        </p:nvSpPr>
        <p:spPr>
          <a:xfrm>
            <a:off x="3318821" y="1823013"/>
            <a:ext cx="252000" cy="25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934547" y="1856833"/>
            <a:ext cx="252000" cy="25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2366163" y="3311363"/>
            <a:ext cx="252000" cy="25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685673" y="4606926"/>
            <a:ext cx="2438400" cy="1436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1211232" y="4661330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1211232" y="5032687"/>
            <a:ext cx="9845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apela</a:t>
            </a: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de estar </a:t>
            </a:r>
          </a:p>
        </p:txBody>
      </p:sp>
      <p:sp>
        <p:nvSpPr>
          <p:cNvPr id="8" name="Forma Livre 7"/>
          <p:cNvSpPr/>
          <p:nvPr/>
        </p:nvSpPr>
        <p:spPr>
          <a:xfrm>
            <a:off x="1727409" y="843787"/>
            <a:ext cx="1340746" cy="2384172"/>
          </a:xfrm>
          <a:custGeom>
            <a:avLst/>
            <a:gdLst>
              <a:gd name="connsiteX0" fmla="*/ 61708 w 1340746"/>
              <a:gd name="connsiteY0" fmla="*/ 0 h 2384172"/>
              <a:gd name="connsiteX1" fmla="*/ 673178 w 1340746"/>
              <a:gd name="connsiteY1" fmla="*/ 168294 h 2384172"/>
              <a:gd name="connsiteX2" fmla="*/ 1267819 w 1340746"/>
              <a:gd name="connsiteY2" fmla="*/ 0 h 2384172"/>
              <a:gd name="connsiteX3" fmla="*/ 1329527 w 1340746"/>
              <a:gd name="connsiteY3" fmla="*/ 201953 h 2384172"/>
              <a:gd name="connsiteX4" fmla="*/ 1178062 w 1340746"/>
              <a:gd name="connsiteY4" fmla="*/ 252442 h 2384172"/>
              <a:gd name="connsiteX5" fmla="*/ 1340746 w 1340746"/>
              <a:gd name="connsiteY5" fmla="*/ 690007 h 2384172"/>
              <a:gd name="connsiteX6" fmla="*/ 1250989 w 1340746"/>
              <a:gd name="connsiteY6" fmla="*/ 712447 h 2384172"/>
              <a:gd name="connsiteX7" fmla="*/ 1312697 w 1340746"/>
              <a:gd name="connsiteY7" fmla="*/ 936839 h 2384172"/>
              <a:gd name="connsiteX8" fmla="*/ 1250989 w 1340746"/>
              <a:gd name="connsiteY8" fmla="*/ 970498 h 2384172"/>
              <a:gd name="connsiteX9" fmla="*/ 1318307 w 1340746"/>
              <a:gd name="connsiteY9" fmla="*/ 1183671 h 2384172"/>
              <a:gd name="connsiteX10" fmla="*/ 1245379 w 1340746"/>
              <a:gd name="connsiteY10" fmla="*/ 1228550 h 2384172"/>
              <a:gd name="connsiteX11" fmla="*/ 1340746 w 1340746"/>
              <a:gd name="connsiteY11" fmla="*/ 1441723 h 2384172"/>
              <a:gd name="connsiteX12" fmla="*/ 1250989 w 1340746"/>
              <a:gd name="connsiteY12" fmla="*/ 1464162 h 2384172"/>
              <a:gd name="connsiteX13" fmla="*/ 1335136 w 1340746"/>
              <a:gd name="connsiteY13" fmla="*/ 1688555 h 2384172"/>
              <a:gd name="connsiteX14" fmla="*/ 1256599 w 1340746"/>
              <a:gd name="connsiteY14" fmla="*/ 1699774 h 2384172"/>
              <a:gd name="connsiteX15" fmla="*/ 1335136 w 1340746"/>
              <a:gd name="connsiteY15" fmla="*/ 1952216 h 2384172"/>
              <a:gd name="connsiteX16" fmla="*/ 1245379 w 1340746"/>
              <a:gd name="connsiteY16" fmla="*/ 1963436 h 2384172"/>
              <a:gd name="connsiteX17" fmla="*/ 1329527 w 1340746"/>
              <a:gd name="connsiteY17" fmla="*/ 2182218 h 2384172"/>
              <a:gd name="connsiteX18" fmla="*/ 1211721 w 1340746"/>
              <a:gd name="connsiteY18" fmla="*/ 2367342 h 2384172"/>
              <a:gd name="connsiteX19" fmla="*/ 673178 w 1340746"/>
              <a:gd name="connsiteY19" fmla="*/ 2227097 h 2384172"/>
              <a:gd name="connsiteX20" fmla="*/ 100977 w 1340746"/>
              <a:gd name="connsiteY20" fmla="*/ 2384172 h 2384172"/>
              <a:gd name="connsiteX21" fmla="*/ 5610 w 1340746"/>
              <a:gd name="connsiteY21" fmla="*/ 2176609 h 2384172"/>
              <a:gd name="connsiteX22" fmla="*/ 84148 w 1340746"/>
              <a:gd name="connsiteY22" fmla="*/ 1952216 h 2384172"/>
              <a:gd name="connsiteX23" fmla="*/ 0 w 1340746"/>
              <a:gd name="connsiteY23" fmla="*/ 1924167 h 2384172"/>
              <a:gd name="connsiteX24" fmla="*/ 84148 w 1340746"/>
              <a:gd name="connsiteY24" fmla="*/ 1699774 h 2384172"/>
              <a:gd name="connsiteX25" fmla="*/ 11220 w 1340746"/>
              <a:gd name="connsiteY25" fmla="*/ 1682945 h 2384172"/>
              <a:gd name="connsiteX26" fmla="*/ 72928 w 1340746"/>
              <a:gd name="connsiteY26" fmla="*/ 1447332 h 2384172"/>
              <a:gd name="connsiteX27" fmla="*/ 5610 w 1340746"/>
              <a:gd name="connsiteY27" fmla="*/ 1436113 h 2384172"/>
              <a:gd name="connsiteX28" fmla="*/ 78538 w 1340746"/>
              <a:gd name="connsiteY28" fmla="*/ 1206110 h 2384172"/>
              <a:gd name="connsiteX29" fmla="*/ 16830 w 1340746"/>
              <a:gd name="connsiteY29" fmla="*/ 1178061 h 2384172"/>
              <a:gd name="connsiteX30" fmla="*/ 72928 w 1340746"/>
              <a:gd name="connsiteY30" fmla="*/ 948059 h 2384172"/>
              <a:gd name="connsiteX31" fmla="*/ 0 w 1340746"/>
              <a:gd name="connsiteY31" fmla="*/ 931229 h 2384172"/>
              <a:gd name="connsiteX32" fmla="*/ 84148 w 1340746"/>
              <a:gd name="connsiteY32" fmla="*/ 706837 h 2384172"/>
              <a:gd name="connsiteX33" fmla="*/ 11220 w 1340746"/>
              <a:gd name="connsiteY33" fmla="*/ 678788 h 2384172"/>
              <a:gd name="connsiteX34" fmla="*/ 157075 w 1340746"/>
              <a:gd name="connsiteY34" fmla="*/ 241222 h 2384172"/>
              <a:gd name="connsiteX35" fmla="*/ 22440 w 1340746"/>
              <a:gd name="connsiteY35" fmla="*/ 224393 h 2384172"/>
              <a:gd name="connsiteX36" fmla="*/ 61708 w 1340746"/>
              <a:gd name="connsiteY36" fmla="*/ 0 h 2384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40746" h="2384172">
                <a:moveTo>
                  <a:pt x="61708" y="0"/>
                </a:moveTo>
                <a:lnTo>
                  <a:pt x="673178" y="168294"/>
                </a:lnTo>
                <a:lnTo>
                  <a:pt x="1267819" y="0"/>
                </a:lnTo>
                <a:lnTo>
                  <a:pt x="1329527" y="201953"/>
                </a:lnTo>
                <a:lnTo>
                  <a:pt x="1178062" y="252442"/>
                </a:lnTo>
                <a:lnTo>
                  <a:pt x="1340746" y="690007"/>
                </a:lnTo>
                <a:lnTo>
                  <a:pt x="1250989" y="712447"/>
                </a:lnTo>
                <a:lnTo>
                  <a:pt x="1312697" y="936839"/>
                </a:lnTo>
                <a:lnTo>
                  <a:pt x="1250989" y="970498"/>
                </a:lnTo>
                <a:lnTo>
                  <a:pt x="1318307" y="1183671"/>
                </a:lnTo>
                <a:lnTo>
                  <a:pt x="1245379" y="1228550"/>
                </a:lnTo>
                <a:lnTo>
                  <a:pt x="1340746" y="1441723"/>
                </a:lnTo>
                <a:lnTo>
                  <a:pt x="1250989" y="1464162"/>
                </a:lnTo>
                <a:lnTo>
                  <a:pt x="1335136" y="1688555"/>
                </a:lnTo>
                <a:lnTo>
                  <a:pt x="1256599" y="1699774"/>
                </a:lnTo>
                <a:lnTo>
                  <a:pt x="1335136" y="1952216"/>
                </a:lnTo>
                <a:lnTo>
                  <a:pt x="1245379" y="1963436"/>
                </a:lnTo>
                <a:lnTo>
                  <a:pt x="1329527" y="2182218"/>
                </a:lnTo>
                <a:lnTo>
                  <a:pt x="1211721" y="2367342"/>
                </a:lnTo>
                <a:lnTo>
                  <a:pt x="673178" y="2227097"/>
                </a:lnTo>
                <a:lnTo>
                  <a:pt x="100977" y="2384172"/>
                </a:lnTo>
                <a:lnTo>
                  <a:pt x="5610" y="2176609"/>
                </a:lnTo>
                <a:lnTo>
                  <a:pt x="84148" y="1952216"/>
                </a:lnTo>
                <a:lnTo>
                  <a:pt x="0" y="1924167"/>
                </a:lnTo>
                <a:lnTo>
                  <a:pt x="84148" y="1699774"/>
                </a:lnTo>
                <a:lnTo>
                  <a:pt x="11220" y="1682945"/>
                </a:lnTo>
                <a:lnTo>
                  <a:pt x="72928" y="1447332"/>
                </a:lnTo>
                <a:lnTo>
                  <a:pt x="5610" y="1436113"/>
                </a:lnTo>
                <a:lnTo>
                  <a:pt x="78538" y="1206110"/>
                </a:lnTo>
                <a:lnTo>
                  <a:pt x="16830" y="1178061"/>
                </a:lnTo>
                <a:lnTo>
                  <a:pt x="72928" y="948059"/>
                </a:lnTo>
                <a:lnTo>
                  <a:pt x="0" y="931229"/>
                </a:lnTo>
                <a:lnTo>
                  <a:pt x="84148" y="706837"/>
                </a:lnTo>
                <a:lnTo>
                  <a:pt x="11220" y="678788"/>
                </a:lnTo>
                <a:lnTo>
                  <a:pt x="157075" y="241222"/>
                </a:lnTo>
                <a:lnTo>
                  <a:pt x="22440" y="224393"/>
                </a:lnTo>
                <a:lnTo>
                  <a:pt x="61708" y="0"/>
                </a:lnTo>
                <a:close/>
              </a:path>
            </a:pathLst>
          </a:custGeom>
          <a:solidFill>
            <a:srgbClr val="CC99FF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/>
          <p:cNvSpPr/>
          <p:nvPr/>
        </p:nvSpPr>
        <p:spPr>
          <a:xfrm>
            <a:off x="1075941" y="5084937"/>
            <a:ext cx="144000" cy="144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B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Elipse 19"/>
          <p:cNvSpPr/>
          <p:nvPr/>
        </p:nvSpPr>
        <p:spPr>
          <a:xfrm>
            <a:off x="1077379" y="5529872"/>
            <a:ext cx="144000" cy="144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048" y="392670"/>
            <a:ext cx="4267106" cy="2400247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2" r="1612" b="19473"/>
          <a:stretch/>
        </p:blipFill>
        <p:spPr>
          <a:xfrm>
            <a:off x="4782585" y="3022419"/>
            <a:ext cx="5684674" cy="2805662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2126412" y="1604833"/>
            <a:ext cx="252000" cy="25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95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9767408" y="530519"/>
            <a:ext cx="190308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ginásio</a:t>
            </a:r>
          </a:p>
          <a:p>
            <a:pPr algn="r"/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ginásio existente</a:t>
            </a:r>
            <a:endParaRPr lang="pt-BR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oogle Shape;374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5208" y="1374579"/>
            <a:ext cx="5892495" cy="2758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762" y="126332"/>
            <a:ext cx="4176753" cy="6190247"/>
          </a:xfrm>
          <a:prstGeom prst="rect">
            <a:avLst/>
          </a:prstGeom>
        </p:spPr>
      </p:pic>
      <p:pic>
        <p:nvPicPr>
          <p:cNvPr id="2050" name="Picture 2" descr="16 ideias de Quadra poliesportiva | quadra poliesportiva, sala de esportes,  projetos para a melhoria de cas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6" t="8893" r="1417" b="9373"/>
          <a:stretch/>
        </p:blipFill>
        <p:spPr bwMode="auto">
          <a:xfrm rot="16200000">
            <a:off x="665141" y="2370776"/>
            <a:ext cx="3807993" cy="227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lipse 7"/>
          <p:cNvSpPr/>
          <p:nvPr/>
        </p:nvSpPr>
        <p:spPr>
          <a:xfrm>
            <a:off x="3246418" y="2903795"/>
            <a:ext cx="252000" cy="25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8029303" y="4696179"/>
            <a:ext cx="2804160" cy="17133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8554862" y="4750583"/>
            <a:ext cx="7104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b="1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Legenda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8554862" y="5121940"/>
            <a:ext cx="209704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 de jogos</a:t>
            </a: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Arquibancadas, vestiários e apoio</a:t>
            </a:r>
          </a:p>
          <a:p>
            <a:endParaRPr lang="pt-BR" sz="1000" dirty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000" dirty="0" smtClean="0">
              <a:solidFill>
                <a:srgbClr val="7671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000" dirty="0" smtClean="0">
                <a:solidFill>
                  <a:srgbClr val="7671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Palco </a:t>
            </a:r>
          </a:p>
        </p:txBody>
      </p:sp>
      <p:sp>
        <p:nvSpPr>
          <p:cNvPr id="12" name="Elipse 11"/>
          <p:cNvSpPr/>
          <p:nvPr/>
        </p:nvSpPr>
        <p:spPr>
          <a:xfrm>
            <a:off x="8410862" y="5165481"/>
            <a:ext cx="144000" cy="144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B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ipse 12"/>
          <p:cNvSpPr/>
          <p:nvPr/>
        </p:nvSpPr>
        <p:spPr>
          <a:xfrm>
            <a:off x="8421009" y="5619125"/>
            <a:ext cx="144000" cy="144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2312674" y="5763125"/>
            <a:ext cx="252000" cy="25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/>
          <p:cNvSpPr/>
          <p:nvPr/>
        </p:nvSpPr>
        <p:spPr>
          <a:xfrm>
            <a:off x="8410862" y="6086118"/>
            <a:ext cx="144000" cy="144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B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rma Livre 6"/>
          <p:cNvSpPr/>
          <p:nvPr/>
        </p:nvSpPr>
        <p:spPr>
          <a:xfrm>
            <a:off x="1689463" y="296091"/>
            <a:ext cx="1741714" cy="1306286"/>
          </a:xfrm>
          <a:custGeom>
            <a:avLst/>
            <a:gdLst>
              <a:gd name="connsiteX0" fmla="*/ 296091 w 1741714"/>
              <a:gd name="connsiteY0" fmla="*/ 0 h 1306286"/>
              <a:gd name="connsiteX1" fmla="*/ 313508 w 1741714"/>
              <a:gd name="connsiteY1" fmla="*/ 1062446 h 1306286"/>
              <a:gd name="connsiteX2" fmla="*/ 0 w 1741714"/>
              <a:gd name="connsiteY2" fmla="*/ 1062446 h 1306286"/>
              <a:gd name="connsiteX3" fmla="*/ 8708 w 1741714"/>
              <a:gd name="connsiteY3" fmla="*/ 1306286 h 1306286"/>
              <a:gd name="connsiteX4" fmla="*/ 1741714 w 1741714"/>
              <a:gd name="connsiteY4" fmla="*/ 1306286 h 1306286"/>
              <a:gd name="connsiteX5" fmla="*/ 1741714 w 1741714"/>
              <a:gd name="connsiteY5" fmla="*/ 1053738 h 1306286"/>
              <a:gd name="connsiteX6" fmla="*/ 1454331 w 1741714"/>
              <a:gd name="connsiteY6" fmla="*/ 1036320 h 1306286"/>
              <a:gd name="connsiteX7" fmla="*/ 1471748 w 1741714"/>
              <a:gd name="connsiteY7" fmla="*/ 8709 h 1306286"/>
              <a:gd name="connsiteX8" fmla="*/ 296091 w 1741714"/>
              <a:gd name="connsiteY8" fmla="*/ 0 h 1306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1714" h="1306286">
                <a:moveTo>
                  <a:pt x="296091" y="0"/>
                </a:moveTo>
                <a:lnTo>
                  <a:pt x="313508" y="1062446"/>
                </a:lnTo>
                <a:lnTo>
                  <a:pt x="0" y="1062446"/>
                </a:lnTo>
                <a:lnTo>
                  <a:pt x="8708" y="1306286"/>
                </a:lnTo>
                <a:lnTo>
                  <a:pt x="1741714" y="1306286"/>
                </a:lnTo>
                <a:lnTo>
                  <a:pt x="1741714" y="1053738"/>
                </a:lnTo>
                <a:lnTo>
                  <a:pt x="1454331" y="1036320"/>
                </a:lnTo>
                <a:lnTo>
                  <a:pt x="1471748" y="8709"/>
                </a:lnTo>
                <a:lnTo>
                  <a:pt x="296091" y="0"/>
                </a:lnTo>
                <a:close/>
              </a:path>
            </a:pathLst>
          </a:custGeom>
          <a:solidFill>
            <a:srgbClr val="AFA999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/>
          <p:cNvSpPr/>
          <p:nvPr/>
        </p:nvSpPr>
        <p:spPr>
          <a:xfrm>
            <a:off x="1429698" y="823234"/>
            <a:ext cx="252000" cy="25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Elipse 19"/>
          <p:cNvSpPr/>
          <p:nvPr/>
        </p:nvSpPr>
        <p:spPr>
          <a:xfrm>
            <a:off x="3398269" y="831430"/>
            <a:ext cx="252000" cy="25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Elipse 20"/>
          <p:cNvSpPr/>
          <p:nvPr/>
        </p:nvSpPr>
        <p:spPr>
          <a:xfrm>
            <a:off x="3763892" y="3712256"/>
            <a:ext cx="252000" cy="25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Elipse 21"/>
          <p:cNvSpPr/>
          <p:nvPr/>
        </p:nvSpPr>
        <p:spPr>
          <a:xfrm>
            <a:off x="1077420" y="3712256"/>
            <a:ext cx="252000" cy="25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2438674" y="833864"/>
            <a:ext cx="252000" cy="252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BR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75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8389143" y="227680"/>
            <a:ext cx="3121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quiosques de apoio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68" y="795579"/>
            <a:ext cx="4096052" cy="236943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68" y="3790949"/>
            <a:ext cx="4096052" cy="230402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747" y="1790700"/>
            <a:ext cx="6058791" cy="301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7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364836" cy="6857999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338885" y="395320"/>
            <a:ext cx="4426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pt-B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ista aérea parcial do parque</a:t>
            </a:r>
          </a:p>
        </p:txBody>
      </p:sp>
    </p:spTree>
    <p:extLst>
      <p:ext uri="{BB962C8B-B14F-4D97-AF65-F5344CB8AC3E}">
        <p14:creationId xmlns:p14="http://schemas.microsoft.com/office/powerpoint/2010/main" val="179314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25339" cy="6858001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6112668" y="303880"/>
            <a:ext cx="5413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espaço de desenvolvimento infantil</a:t>
            </a:r>
          </a:p>
        </p:txBody>
      </p:sp>
    </p:spTree>
    <p:extLst>
      <p:ext uri="{BB962C8B-B14F-4D97-AF65-F5344CB8AC3E}">
        <p14:creationId xmlns:p14="http://schemas.microsoft.com/office/powerpoint/2010/main" val="66201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5825" y="-481013"/>
            <a:ext cx="13963650" cy="7820025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0196188" y="508829"/>
            <a:ext cx="1143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escola</a:t>
            </a:r>
          </a:p>
        </p:txBody>
      </p:sp>
    </p:spTree>
    <p:extLst>
      <p:ext uri="{BB962C8B-B14F-4D97-AF65-F5344CB8AC3E}">
        <p14:creationId xmlns:p14="http://schemas.microsoft.com/office/powerpoint/2010/main" val="299892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9161473" y="543582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 técnicos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1505645" y="1992413"/>
            <a:ext cx="93182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pt-BR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Terreno:							234.000,00 m²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pt-BR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Áreas pavimentadas (caminhos e áreas de estar):			89.000,00 m²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pt-BR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Edificações:							17.000,00 m²	</a:t>
            </a:r>
            <a:endParaRPr lang="pt-BR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pt-BR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Áreas arborizadas preservadas e livres não pavimentadas:		128.000,00 m²</a:t>
            </a:r>
            <a:endParaRPr lang="pt-BR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17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1"/>
          <a:stretch/>
        </p:blipFill>
        <p:spPr>
          <a:xfrm>
            <a:off x="13664" y="1306285"/>
            <a:ext cx="12153742" cy="4536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0171365" y="543582"/>
            <a:ext cx="1499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127035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1758</TotalTime>
  <Words>1118</Words>
  <Application>Microsoft Office PowerPoint</Application>
  <PresentationFormat>Personalizar</PresentationFormat>
  <Paragraphs>285</Paragraphs>
  <Slides>39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0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Teresa Rosolem de Vassimon</dc:creator>
  <cp:lastModifiedBy>Usuário do Windows</cp:lastModifiedBy>
  <cp:revision>127</cp:revision>
  <cp:lastPrinted>2022-05-23T15:50:46Z</cp:lastPrinted>
  <dcterms:created xsi:type="dcterms:W3CDTF">2022-05-18T18:44:16Z</dcterms:created>
  <dcterms:modified xsi:type="dcterms:W3CDTF">2022-05-23T23:26:28Z</dcterms:modified>
</cp:coreProperties>
</file>